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9"/>
  </p:notesMasterIdLst>
  <p:sldIdLst>
    <p:sldId id="268" r:id="rId2"/>
    <p:sldId id="270" r:id="rId3"/>
    <p:sldId id="264" r:id="rId4"/>
    <p:sldId id="272" r:id="rId5"/>
    <p:sldId id="271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560" r:id="rId16"/>
    <p:sldId id="558" r:id="rId17"/>
    <p:sldId id="559" r:id="rId18"/>
    <p:sldId id="479" r:id="rId19"/>
    <p:sldId id="520" r:id="rId20"/>
    <p:sldId id="518" r:id="rId21"/>
    <p:sldId id="498" r:id="rId22"/>
    <p:sldId id="473" r:id="rId23"/>
    <p:sldId id="284" r:id="rId24"/>
    <p:sldId id="396" r:id="rId25"/>
    <p:sldId id="522" r:id="rId26"/>
    <p:sldId id="521" r:id="rId27"/>
    <p:sldId id="523" r:id="rId28"/>
    <p:sldId id="525" r:id="rId29"/>
    <p:sldId id="526" r:id="rId30"/>
    <p:sldId id="548" r:id="rId31"/>
    <p:sldId id="537" r:id="rId32"/>
    <p:sldId id="557" r:id="rId33"/>
    <p:sldId id="556" r:id="rId34"/>
    <p:sldId id="565" r:id="rId35"/>
    <p:sldId id="555" r:id="rId36"/>
    <p:sldId id="554" r:id="rId37"/>
    <p:sldId id="528" r:id="rId38"/>
    <p:sldId id="553" r:id="rId39"/>
    <p:sldId id="561" r:id="rId40"/>
    <p:sldId id="562" r:id="rId41"/>
    <p:sldId id="564" r:id="rId42"/>
    <p:sldId id="566" r:id="rId43"/>
    <p:sldId id="567" r:id="rId44"/>
    <p:sldId id="563" r:id="rId45"/>
    <p:sldId id="571" r:id="rId46"/>
    <p:sldId id="568" r:id="rId47"/>
    <p:sldId id="570" r:id="rId48"/>
    <p:sldId id="569" r:id="rId49"/>
    <p:sldId id="572" r:id="rId50"/>
    <p:sldId id="575" r:id="rId51"/>
    <p:sldId id="576" r:id="rId52"/>
    <p:sldId id="577" r:id="rId53"/>
    <p:sldId id="578" r:id="rId54"/>
    <p:sldId id="579" r:id="rId55"/>
    <p:sldId id="580" r:id="rId56"/>
    <p:sldId id="581" r:id="rId57"/>
    <p:sldId id="582" r:id="rId58"/>
    <p:sldId id="583" r:id="rId59"/>
    <p:sldId id="584" r:id="rId60"/>
    <p:sldId id="585" r:id="rId61"/>
    <p:sldId id="586" r:id="rId62"/>
    <p:sldId id="587" r:id="rId63"/>
    <p:sldId id="588" r:id="rId64"/>
    <p:sldId id="589" r:id="rId65"/>
    <p:sldId id="590" r:id="rId66"/>
    <p:sldId id="591" r:id="rId67"/>
    <p:sldId id="592" r:id="rId68"/>
    <p:sldId id="593" r:id="rId69"/>
    <p:sldId id="594" r:id="rId70"/>
    <p:sldId id="595" r:id="rId71"/>
    <p:sldId id="596" r:id="rId72"/>
    <p:sldId id="597" r:id="rId73"/>
    <p:sldId id="598" r:id="rId74"/>
    <p:sldId id="599" r:id="rId75"/>
    <p:sldId id="600" r:id="rId76"/>
    <p:sldId id="263" r:id="rId77"/>
    <p:sldId id="265" r:id="rId78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738"/>
    <a:srgbClr val="005F4B"/>
    <a:srgbClr val="81D523"/>
    <a:srgbClr val="A5D3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B344D84-9AFB-497E-A393-DC336BA19D2E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60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02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80C555-D710-4966-A9DD-705D1A789860}" type="datetimeFigureOut">
              <a:rPr lang="ko-KR" altLang="en-US" smtClean="0"/>
              <a:t>2022-02-28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48D030-58B5-41AF-8DB7-2CE95A2CE7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812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E52625-E654-487C-A5CC-5EA68E8197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8F18575D-EFB2-4843-A28B-55AD5FBD4E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3393" y="2392600"/>
            <a:ext cx="7434659" cy="80327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50" b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제목</a:t>
            </a:r>
            <a:endParaRPr lang="en-US" altLang="ko-KR" dirty="0"/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2830ABC2-AF2F-4EEF-82A7-4A1FD943B3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3393" y="3305676"/>
            <a:ext cx="6043348" cy="3429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38" b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빔 소프트웨어 코리아</a:t>
            </a:r>
            <a:r>
              <a:rPr lang="en-US" altLang="ko-KR" dirty="0"/>
              <a:t>, https://www.veeam.com/ko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6282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끝맺음 슬라이드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660B17E-6AF9-4470-99C8-5E6FE3158168}"/>
              </a:ext>
            </a:extLst>
          </p:cNvPr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003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75" dirty="0">
              <a:solidFill>
                <a:schemeClr val="tx1"/>
              </a:solidFill>
            </a:endParaRPr>
          </a:p>
        </p:txBody>
      </p:sp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DAA1B813-BFD9-43DF-90C9-CB1838514F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250" y="2942445"/>
            <a:ext cx="4387500" cy="9731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2001AC-9108-428E-89C2-534730E07FB5}"/>
              </a:ext>
            </a:extLst>
          </p:cNvPr>
          <p:cNvSpPr txBox="1"/>
          <p:nvPr userDrawn="1"/>
        </p:nvSpPr>
        <p:spPr>
          <a:xfrm>
            <a:off x="6496050" y="5181600"/>
            <a:ext cx="2809875" cy="542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63" dirty="0">
                <a:solidFill>
                  <a:schemeClr val="bg1"/>
                </a:solidFill>
              </a:rPr>
              <a:t>https://www.veeam.com/ko</a:t>
            </a:r>
          </a:p>
          <a:p>
            <a:r>
              <a:rPr lang="en-US" altLang="ko-KR" sz="1463" dirty="0">
                <a:solidFill>
                  <a:schemeClr val="bg1"/>
                </a:solidFill>
              </a:rPr>
              <a:t>sales.korea@veeam.com</a:t>
            </a:r>
            <a:endParaRPr lang="ko-KR" altLang="en-US" sz="146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049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0A6E0BE-4CD2-4E35-8A27-6B49404AE4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967"/>
            <a:ext cx="9906000" cy="6846067"/>
          </a:xfrm>
          <a:prstGeom prst="rect">
            <a:avLst/>
          </a:prstGeom>
        </p:spPr>
      </p:pic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8F18575D-EFB2-4843-A28B-55AD5FBD4E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3393" y="2392600"/>
            <a:ext cx="7434659" cy="80327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50" b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제목</a:t>
            </a:r>
            <a:endParaRPr lang="en-US" altLang="ko-KR" dirty="0"/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2830ABC2-AF2F-4EEF-82A7-4A1FD943B3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3393" y="3304800"/>
            <a:ext cx="6043348" cy="3429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138" b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빔 소프트웨어 코리아</a:t>
            </a:r>
            <a:r>
              <a:rPr lang="en-US" altLang="ko-KR" dirty="0"/>
              <a:t>, https://www.veeam.com/ko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9672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56B65-C348-49E0-AF76-027AA542D9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000"/>
            </a:lvl1pPr>
          </a:lstStyle>
          <a:p>
            <a:r>
              <a:rPr lang="ko-KR" altLang="en-US" dirty="0"/>
              <a:t>슬라이드 제목 편집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F333307-0939-4EC7-A5E5-13DF7FCF66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60000" y="144000"/>
            <a:ext cx="3960000" cy="360000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sz="1600"/>
            </a:lvl1pPr>
          </a:lstStyle>
          <a:p>
            <a:pPr lvl="0"/>
            <a:r>
              <a:rPr lang="ko-KR" altLang="en-US" dirty="0" err="1"/>
              <a:t>중제목</a:t>
            </a:r>
            <a:r>
              <a:rPr lang="ko-KR" altLang="en-US" dirty="0"/>
              <a:t> 편집</a:t>
            </a:r>
          </a:p>
        </p:txBody>
      </p:sp>
    </p:spTree>
    <p:extLst>
      <p:ext uri="{BB962C8B-B14F-4D97-AF65-F5344CB8AC3E}">
        <p14:creationId xmlns:p14="http://schemas.microsoft.com/office/powerpoint/2010/main" val="1976160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+리딩 메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56B65-C348-49E0-AF76-027AA542D9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ko-KR" altLang="en-US" dirty="0"/>
              <a:t>슬라이드 제목 편집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2DB62F8-7145-465D-BC4F-A02554C128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418" y="1080000"/>
            <a:ext cx="9359999" cy="1080000"/>
          </a:xfrm>
          <a:prstGeom prst="rect">
            <a:avLst/>
          </a:prstGeom>
        </p:spPr>
        <p:txBody>
          <a:bodyPr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None/>
              <a:tabLst/>
              <a:defRPr b="1"/>
            </a:lvl2pPr>
            <a:lvl3pPr marL="0" indent="0">
              <a:buNone/>
              <a:tabLst/>
              <a:defRPr b="1"/>
            </a:lvl3pPr>
            <a:lvl4pPr marL="0" indent="0">
              <a:buNone/>
              <a:tabLst/>
              <a:defRPr b="1"/>
            </a:lvl4pPr>
            <a:lvl5pPr>
              <a:defRPr b="1"/>
            </a:lvl5pPr>
          </a:lstStyle>
          <a:p>
            <a:pPr lvl="0"/>
            <a:r>
              <a:rPr lang="ko-KR" altLang="en-US" dirty="0" err="1"/>
              <a:t>리딩</a:t>
            </a:r>
            <a:r>
              <a:rPr lang="ko-KR" altLang="en-US" dirty="0"/>
              <a:t> 메시지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7B7F79-4D78-49B9-8376-951BAABF39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000" y="144000"/>
            <a:ext cx="3960000" cy="360000"/>
          </a:xfrm>
          <a:prstGeom prst="rect">
            <a:avLst/>
          </a:prstGeom>
        </p:spPr>
        <p:txBody>
          <a:bodyPr anchor="ctr"/>
          <a:lstStyle>
            <a:lvl1pPr marL="0" indent="0" algn="r">
              <a:buFontTx/>
              <a:buNone/>
              <a:defRPr sz="1600"/>
            </a:lvl1pPr>
            <a:lvl2pPr marL="371475" indent="0">
              <a:buFontTx/>
              <a:buNone/>
              <a:defRPr/>
            </a:lvl2pPr>
            <a:lvl3pPr marL="742950" indent="0">
              <a:buFontTx/>
              <a:buNone/>
              <a:defRPr/>
            </a:lvl3pPr>
            <a:lvl4pPr marL="1114425" indent="0">
              <a:buFontTx/>
              <a:buNone/>
              <a:defRPr/>
            </a:lvl4pPr>
            <a:lvl5pPr marL="1485900" indent="0">
              <a:buFontTx/>
              <a:buNone/>
              <a:defRPr/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8119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+주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56B65-C348-49E0-AF76-027AA542D9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ko-KR" altLang="en-US" dirty="0"/>
              <a:t>슬라이드 제목 편집</a:t>
            </a:r>
          </a:p>
        </p:txBody>
      </p:sp>
      <p:sp>
        <p:nvSpPr>
          <p:cNvPr id="6" name="텍스트 개체 틀 8">
            <a:extLst>
              <a:ext uri="{FF2B5EF4-FFF2-40B4-BE49-F238E27FC236}">
                <a16:creationId xmlns:a16="http://schemas.microsoft.com/office/drawing/2014/main" id="{B382BB48-C7B3-4B5A-8BAB-F848C9F283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5419" y="5760000"/>
            <a:ext cx="9360000" cy="720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주석</a:t>
            </a:r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3769D91F-7B4C-4F56-9B52-5E8509BEB6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60000" y="144000"/>
            <a:ext cx="3960000" cy="360000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600" dirty="0"/>
            </a:lvl1pPr>
          </a:lstStyle>
          <a:p>
            <a:pPr marL="0" lvl="0" indent="0" algn="r">
              <a:buFontTx/>
              <a:buNone/>
            </a:pPr>
            <a:r>
              <a:rPr lang="ko-KR" altLang="en-US" dirty="0" err="1"/>
              <a:t>중제목</a:t>
            </a:r>
            <a:r>
              <a:rPr lang="ko-KR" altLang="en-US" dirty="0"/>
              <a:t> 편집</a:t>
            </a:r>
          </a:p>
        </p:txBody>
      </p:sp>
    </p:spTree>
    <p:extLst>
      <p:ext uri="{BB962C8B-B14F-4D97-AF65-F5344CB8AC3E}">
        <p14:creationId xmlns:p14="http://schemas.microsoft.com/office/powerpoint/2010/main" val="3292329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+리딩 메시지+주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B56B65-C348-49E0-AF76-027AA542D9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ko-KR" altLang="en-US" dirty="0"/>
              <a:t>슬라이드 제목 편집</a:t>
            </a:r>
          </a:p>
        </p:txBody>
      </p:sp>
      <p:sp>
        <p:nvSpPr>
          <p:cNvPr id="5" name="텍스트 개체 틀 8">
            <a:extLst>
              <a:ext uri="{FF2B5EF4-FFF2-40B4-BE49-F238E27FC236}">
                <a16:creationId xmlns:a16="http://schemas.microsoft.com/office/drawing/2014/main" id="{69CFA7D3-0843-4A5F-9ED5-8529E3F50B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5419" y="5760000"/>
            <a:ext cx="9360000" cy="720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주석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0DF30CE-72AF-458A-8ACA-0761616CD6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5418" y="1080000"/>
            <a:ext cx="9359999" cy="1080000"/>
          </a:xfrm>
          <a:prstGeom prst="rect">
            <a:avLst/>
          </a:prstGeom>
        </p:spPr>
        <p:txBody>
          <a:bodyPr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1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None/>
              <a:tabLst/>
              <a:defRPr b="1"/>
            </a:lvl2pPr>
            <a:lvl3pPr marL="0" indent="0">
              <a:buNone/>
              <a:tabLst/>
              <a:defRPr b="1"/>
            </a:lvl3pPr>
            <a:lvl4pPr marL="0" indent="0">
              <a:buNone/>
              <a:tabLst/>
              <a:defRPr b="1"/>
            </a:lvl4pPr>
            <a:lvl5pPr>
              <a:defRPr b="1"/>
            </a:lvl5pPr>
          </a:lstStyle>
          <a:p>
            <a:pPr lvl="0"/>
            <a:r>
              <a:rPr lang="ko-KR" altLang="en-US" dirty="0" err="1"/>
              <a:t>리딩</a:t>
            </a:r>
            <a:r>
              <a:rPr lang="ko-KR" altLang="en-US" dirty="0"/>
              <a:t> 메시지</a:t>
            </a:r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2A3E9828-14F2-45B1-BC0B-E242F46860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60000" y="144000"/>
            <a:ext cx="3960000" cy="360000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600" dirty="0"/>
            </a:lvl1pPr>
          </a:lstStyle>
          <a:p>
            <a:pPr marL="0" lvl="0" indent="0" algn="r">
              <a:buFontTx/>
              <a:buNone/>
            </a:pPr>
            <a:r>
              <a:rPr lang="ko-KR" altLang="en-US" dirty="0" err="1"/>
              <a:t>중제목</a:t>
            </a:r>
            <a:r>
              <a:rPr lang="ko-KR" altLang="en-US" dirty="0"/>
              <a:t> 편집</a:t>
            </a:r>
          </a:p>
        </p:txBody>
      </p:sp>
    </p:spTree>
    <p:extLst>
      <p:ext uri="{BB962C8B-B14F-4D97-AF65-F5344CB8AC3E}">
        <p14:creationId xmlns:p14="http://schemas.microsoft.com/office/powerpoint/2010/main" val="3664753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 Note 포함 빈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10EFC15-71C4-4E23-AEF0-ED59C7C71A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60000" y="144000"/>
            <a:ext cx="3960000" cy="360000"/>
          </a:xfrm>
          <a:prstGeom prst="rect">
            <a:avLst/>
          </a:prstGeom>
        </p:spPr>
        <p:txBody>
          <a:bodyPr anchor="ctr"/>
          <a:lstStyle>
            <a:lvl1pPr>
              <a:defRPr lang="ko-KR" altLang="en-US" sz="1600" dirty="0"/>
            </a:lvl1pPr>
          </a:lstStyle>
          <a:p>
            <a:pPr marL="0" lvl="0" indent="0" algn="r">
              <a:buFontTx/>
              <a:buNone/>
            </a:pPr>
            <a:r>
              <a:rPr lang="ko-KR" altLang="en-US" dirty="0" err="1"/>
              <a:t>중제목</a:t>
            </a:r>
            <a:r>
              <a:rPr lang="ko-KR" altLang="en-US" dirty="0"/>
              <a:t> 편집</a:t>
            </a:r>
          </a:p>
        </p:txBody>
      </p:sp>
    </p:spTree>
    <p:extLst>
      <p:ext uri="{BB962C8B-B14F-4D97-AF65-F5344CB8AC3E}">
        <p14:creationId xmlns:p14="http://schemas.microsoft.com/office/powerpoint/2010/main" val="4215633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빈 슬라이드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4337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빈 슬라이드 2">
    <p:bg>
      <p:bgPr>
        <a:gradFill>
          <a:gsLst>
            <a:gs pos="0">
              <a:srgbClr val="007F73"/>
            </a:gs>
            <a:gs pos="89000">
              <a:srgbClr val="004F4B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9747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개체 틀 1">
            <a:extLst>
              <a:ext uri="{FF2B5EF4-FFF2-40B4-BE49-F238E27FC236}">
                <a16:creationId xmlns:a16="http://schemas.microsoft.com/office/drawing/2014/main" id="{FE13CC63-C543-4B45-A4B8-FC5F2C782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98" y="540000"/>
            <a:ext cx="8775000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슬라이드 제목 편집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9440FD-A32B-4FBD-84ED-BB1C35F6F1A4}"/>
              </a:ext>
            </a:extLst>
          </p:cNvPr>
          <p:cNvSpPr/>
          <p:nvPr userDrawn="1"/>
        </p:nvSpPr>
        <p:spPr>
          <a:xfrm>
            <a:off x="644539" y="6518829"/>
            <a:ext cx="2315057" cy="217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813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Veeam® Software. All rights reserved.</a:t>
            </a:r>
            <a:endParaRPr lang="ko-KR" altLang="en-US" sz="813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7" name="Group 73">
            <a:extLst>
              <a:ext uri="{FF2B5EF4-FFF2-40B4-BE49-F238E27FC236}">
                <a16:creationId xmlns:a16="http://schemas.microsoft.com/office/drawing/2014/main" id="{0D3564BA-3A6F-4240-BE92-776E12668FC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500498" y="6459067"/>
            <a:ext cx="900000" cy="336956"/>
            <a:chOff x="613605" y="1931893"/>
            <a:chExt cx="2953702" cy="1105852"/>
          </a:xfrm>
        </p:grpSpPr>
        <p:sp>
          <p:nvSpPr>
            <p:cNvPr id="10" name="10">
              <a:extLst>
                <a:ext uri="{FF2B5EF4-FFF2-40B4-BE49-F238E27FC236}">
                  <a16:creationId xmlns:a16="http://schemas.microsoft.com/office/drawing/2014/main" id="{BF022E09-5DFD-4E71-A785-651DE6F21A84}"/>
                </a:ext>
              </a:extLst>
            </p:cNvPr>
            <p:cNvSpPr/>
            <p:nvPr/>
          </p:nvSpPr>
          <p:spPr>
            <a:xfrm>
              <a:off x="613605" y="1931893"/>
              <a:ext cx="2953702" cy="1105852"/>
            </a:xfrm>
            <a:custGeom>
              <a:avLst/>
              <a:gdLst>
                <a:gd name="connsiteX0" fmla="*/ 2833688 w 2953702"/>
                <a:gd name="connsiteY0" fmla="*/ 1105853 h 1105852"/>
                <a:gd name="connsiteX1" fmla="*/ 119063 w 2953702"/>
                <a:gd name="connsiteY1" fmla="*/ 1105853 h 1105852"/>
                <a:gd name="connsiteX2" fmla="*/ 0 w 2953702"/>
                <a:gd name="connsiteY2" fmla="*/ 986790 h 1105852"/>
                <a:gd name="connsiteX3" fmla="*/ 0 w 2953702"/>
                <a:gd name="connsiteY3" fmla="*/ 119063 h 1105852"/>
                <a:gd name="connsiteX4" fmla="*/ 119063 w 2953702"/>
                <a:gd name="connsiteY4" fmla="*/ 0 h 1105852"/>
                <a:gd name="connsiteX5" fmla="*/ 2834640 w 2953702"/>
                <a:gd name="connsiteY5" fmla="*/ 0 h 1105852"/>
                <a:gd name="connsiteX6" fmla="*/ 2953703 w 2953702"/>
                <a:gd name="connsiteY6" fmla="*/ 119063 h 1105852"/>
                <a:gd name="connsiteX7" fmla="*/ 2953703 w 2953702"/>
                <a:gd name="connsiteY7" fmla="*/ 987743 h 1105852"/>
                <a:gd name="connsiteX8" fmla="*/ 2833688 w 2953702"/>
                <a:gd name="connsiteY8" fmla="*/ 1105853 h 1105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3702" h="1105852">
                  <a:moveTo>
                    <a:pt x="2833688" y="1105853"/>
                  </a:moveTo>
                  <a:lnTo>
                    <a:pt x="119063" y="1105853"/>
                  </a:lnTo>
                  <a:cubicBezTo>
                    <a:pt x="53340" y="1105853"/>
                    <a:pt x="0" y="1052513"/>
                    <a:pt x="0" y="986790"/>
                  </a:cubicBezTo>
                  <a:lnTo>
                    <a:pt x="0" y="119063"/>
                  </a:lnTo>
                  <a:cubicBezTo>
                    <a:pt x="0" y="53340"/>
                    <a:pt x="53340" y="0"/>
                    <a:pt x="119063" y="0"/>
                  </a:cubicBezTo>
                  <a:lnTo>
                    <a:pt x="2834640" y="0"/>
                  </a:lnTo>
                  <a:cubicBezTo>
                    <a:pt x="2900363" y="0"/>
                    <a:pt x="2953703" y="53340"/>
                    <a:pt x="2953703" y="119063"/>
                  </a:cubicBezTo>
                  <a:lnTo>
                    <a:pt x="2953703" y="987743"/>
                  </a:lnTo>
                  <a:cubicBezTo>
                    <a:pt x="2952750" y="1052513"/>
                    <a:pt x="2899410" y="1105853"/>
                    <a:pt x="2833688" y="1105853"/>
                  </a:cubicBezTo>
                </a:path>
              </a:pathLst>
            </a:custGeom>
            <a:solidFill>
              <a:srgbClr val="00B3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" name="10">
              <a:extLst>
                <a:ext uri="{FF2B5EF4-FFF2-40B4-BE49-F238E27FC236}">
                  <a16:creationId xmlns:a16="http://schemas.microsoft.com/office/drawing/2014/main" id="{E824059A-F2D5-4E11-8DCF-B8805026AE3B}"/>
                </a:ext>
              </a:extLst>
            </p:cNvPr>
            <p:cNvSpPr/>
            <p:nvPr/>
          </p:nvSpPr>
          <p:spPr>
            <a:xfrm>
              <a:off x="840032" y="2263653"/>
              <a:ext cx="479951" cy="438811"/>
            </a:xfrm>
            <a:custGeom>
              <a:avLst/>
              <a:gdLst>
                <a:gd name="connsiteX0" fmla="*/ 458420 w 479951"/>
                <a:gd name="connsiteY0" fmla="*/ 5424 h 438811"/>
                <a:gd name="connsiteX1" fmla="*/ 403175 w 479951"/>
                <a:gd name="connsiteY1" fmla="*/ 24474 h 438811"/>
                <a:gd name="connsiteX2" fmla="*/ 254585 w 479951"/>
                <a:gd name="connsiteY2" fmla="*/ 343562 h 438811"/>
                <a:gd name="connsiteX3" fmla="*/ 240297 w 479951"/>
                <a:gd name="connsiteY3" fmla="*/ 354992 h 438811"/>
                <a:gd name="connsiteX4" fmla="*/ 226010 w 479951"/>
                <a:gd name="connsiteY4" fmla="*/ 343562 h 438811"/>
                <a:gd name="connsiteX5" fmla="*/ 77420 w 479951"/>
                <a:gd name="connsiteY5" fmla="*/ 23522 h 438811"/>
                <a:gd name="connsiteX6" fmla="*/ 22175 w 479951"/>
                <a:gd name="connsiteY6" fmla="*/ 4472 h 438811"/>
                <a:gd name="connsiteX7" fmla="*/ 4077 w 479951"/>
                <a:gd name="connsiteY7" fmla="*/ 62574 h 438811"/>
                <a:gd name="connsiteX8" fmla="*/ 148857 w 479951"/>
                <a:gd name="connsiteY8" fmla="*/ 357849 h 438811"/>
                <a:gd name="connsiteX9" fmla="*/ 165050 w 479951"/>
                <a:gd name="connsiteY9" fmla="*/ 391187 h 438811"/>
                <a:gd name="connsiteX10" fmla="*/ 239345 w 479951"/>
                <a:gd name="connsiteY10" fmla="*/ 438812 h 438811"/>
                <a:gd name="connsiteX11" fmla="*/ 313640 w 479951"/>
                <a:gd name="connsiteY11" fmla="*/ 391187 h 438811"/>
                <a:gd name="connsiteX12" fmla="*/ 329832 w 479951"/>
                <a:gd name="connsiteY12" fmla="*/ 357849 h 438811"/>
                <a:gd name="connsiteX13" fmla="*/ 474612 w 479951"/>
                <a:gd name="connsiteY13" fmla="*/ 62574 h 438811"/>
                <a:gd name="connsiteX14" fmla="*/ 458420 w 479951"/>
                <a:gd name="connsiteY14" fmla="*/ 5424 h 43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9951" h="438811">
                  <a:moveTo>
                    <a:pt x="458420" y="5424"/>
                  </a:moveTo>
                  <a:cubicBezTo>
                    <a:pt x="438417" y="-6006"/>
                    <a:pt x="413652" y="2567"/>
                    <a:pt x="403175" y="24474"/>
                  </a:cubicBezTo>
                  <a:lnTo>
                    <a:pt x="254585" y="343562"/>
                  </a:lnTo>
                  <a:cubicBezTo>
                    <a:pt x="250775" y="350229"/>
                    <a:pt x="247917" y="354992"/>
                    <a:pt x="240297" y="354992"/>
                  </a:cubicBezTo>
                  <a:cubicBezTo>
                    <a:pt x="232677" y="354992"/>
                    <a:pt x="229820" y="350229"/>
                    <a:pt x="226010" y="343562"/>
                  </a:cubicBezTo>
                  <a:lnTo>
                    <a:pt x="77420" y="23522"/>
                  </a:lnTo>
                  <a:cubicBezTo>
                    <a:pt x="66942" y="2567"/>
                    <a:pt x="42177" y="-6006"/>
                    <a:pt x="22175" y="4472"/>
                  </a:cubicBezTo>
                  <a:cubicBezTo>
                    <a:pt x="2172" y="15902"/>
                    <a:pt x="-5448" y="41619"/>
                    <a:pt x="4077" y="62574"/>
                  </a:cubicBezTo>
                  <a:lnTo>
                    <a:pt x="148857" y="357849"/>
                  </a:lnTo>
                  <a:lnTo>
                    <a:pt x="165050" y="391187"/>
                  </a:lnTo>
                  <a:cubicBezTo>
                    <a:pt x="179337" y="420714"/>
                    <a:pt x="207912" y="438812"/>
                    <a:pt x="239345" y="438812"/>
                  </a:cubicBezTo>
                  <a:cubicBezTo>
                    <a:pt x="270777" y="438812"/>
                    <a:pt x="299352" y="420714"/>
                    <a:pt x="313640" y="391187"/>
                  </a:cubicBezTo>
                  <a:lnTo>
                    <a:pt x="329832" y="357849"/>
                  </a:lnTo>
                  <a:lnTo>
                    <a:pt x="474612" y="62574"/>
                  </a:lnTo>
                  <a:cubicBezTo>
                    <a:pt x="486042" y="42572"/>
                    <a:pt x="478422" y="15902"/>
                    <a:pt x="458420" y="5424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10">
              <a:extLst>
                <a:ext uri="{FF2B5EF4-FFF2-40B4-BE49-F238E27FC236}">
                  <a16:creationId xmlns:a16="http://schemas.microsoft.com/office/drawing/2014/main" id="{90FC7A9B-308A-480B-B452-B22866FD9122}"/>
                </a:ext>
              </a:extLst>
            </p:cNvPr>
            <p:cNvSpPr/>
            <p:nvPr/>
          </p:nvSpPr>
          <p:spPr>
            <a:xfrm>
              <a:off x="2750062" y="2264315"/>
              <a:ext cx="590549" cy="439136"/>
            </a:xfrm>
            <a:custGeom>
              <a:avLst/>
              <a:gdLst>
                <a:gd name="connsiteX0" fmla="*/ 515302 w 590549"/>
                <a:gd name="connsiteY0" fmla="*/ 0 h 439136"/>
                <a:gd name="connsiteX1" fmla="*/ 451485 w 590549"/>
                <a:gd name="connsiteY1" fmla="*/ 40957 h 439136"/>
                <a:gd name="connsiteX2" fmla="*/ 302895 w 590549"/>
                <a:gd name="connsiteY2" fmla="*/ 347663 h 439136"/>
                <a:gd name="connsiteX3" fmla="*/ 295275 w 590549"/>
                <a:gd name="connsiteY3" fmla="*/ 354330 h 439136"/>
                <a:gd name="connsiteX4" fmla="*/ 287655 w 590549"/>
                <a:gd name="connsiteY4" fmla="*/ 347663 h 439136"/>
                <a:gd name="connsiteX5" fmla="*/ 140017 w 590549"/>
                <a:gd name="connsiteY5" fmla="*/ 43815 h 439136"/>
                <a:gd name="connsiteX6" fmla="*/ 74295 w 590549"/>
                <a:gd name="connsiteY6" fmla="*/ 0 h 439136"/>
                <a:gd name="connsiteX7" fmla="*/ 74295 w 590549"/>
                <a:gd name="connsiteY7" fmla="*/ 0 h 439136"/>
                <a:gd name="connsiteX8" fmla="*/ 0 w 590549"/>
                <a:gd name="connsiteY8" fmla="*/ 80963 h 439136"/>
                <a:gd name="connsiteX9" fmla="*/ 0 w 590549"/>
                <a:gd name="connsiteY9" fmla="*/ 395288 h 439136"/>
                <a:gd name="connsiteX10" fmla="*/ 27622 w 590549"/>
                <a:gd name="connsiteY10" fmla="*/ 437198 h 439136"/>
                <a:gd name="connsiteX11" fmla="*/ 78105 w 590549"/>
                <a:gd name="connsiteY11" fmla="*/ 394335 h 439136"/>
                <a:gd name="connsiteX12" fmla="*/ 73342 w 590549"/>
                <a:gd name="connsiteY12" fmla="*/ 88582 h 439136"/>
                <a:gd name="connsiteX13" fmla="*/ 78105 w 590549"/>
                <a:gd name="connsiteY13" fmla="*/ 86677 h 439136"/>
                <a:gd name="connsiteX14" fmla="*/ 229552 w 590549"/>
                <a:gd name="connsiteY14" fmla="*/ 392430 h 439136"/>
                <a:gd name="connsiteX15" fmla="*/ 295275 w 590549"/>
                <a:gd name="connsiteY15" fmla="*/ 439103 h 439136"/>
                <a:gd name="connsiteX16" fmla="*/ 360998 w 590549"/>
                <a:gd name="connsiteY16" fmla="*/ 392430 h 439136"/>
                <a:gd name="connsiteX17" fmla="*/ 511492 w 590549"/>
                <a:gd name="connsiteY17" fmla="*/ 86677 h 439136"/>
                <a:gd name="connsiteX18" fmla="*/ 517208 w 590549"/>
                <a:gd name="connsiteY18" fmla="*/ 88582 h 439136"/>
                <a:gd name="connsiteX19" fmla="*/ 511492 w 590549"/>
                <a:gd name="connsiteY19" fmla="*/ 396240 h 439136"/>
                <a:gd name="connsiteX20" fmla="*/ 552450 w 590549"/>
                <a:gd name="connsiteY20" fmla="*/ 439103 h 439136"/>
                <a:gd name="connsiteX21" fmla="*/ 590550 w 590549"/>
                <a:gd name="connsiteY21" fmla="*/ 394335 h 439136"/>
                <a:gd name="connsiteX22" fmla="*/ 590550 w 590549"/>
                <a:gd name="connsiteY22" fmla="*/ 80963 h 439136"/>
                <a:gd name="connsiteX23" fmla="*/ 515302 w 590549"/>
                <a:gd name="connsiteY23" fmla="*/ 0 h 43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0549" h="439136">
                  <a:moveTo>
                    <a:pt x="515302" y="0"/>
                  </a:moveTo>
                  <a:cubicBezTo>
                    <a:pt x="487680" y="0"/>
                    <a:pt x="462915" y="17145"/>
                    <a:pt x="451485" y="40957"/>
                  </a:cubicBezTo>
                  <a:cubicBezTo>
                    <a:pt x="413385" y="118110"/>
                    <a:pt x="302895" y="346710"/>
                    <a:pt x="302895" y="347663"/>
                  </a:cubicBezTo>
                  <a:cubicBezTo>
                    <a:pt x="301942" y="348615"/>
                    <a:pt x="300038" y="354330"/>
                    <a:pt x="295275" y="354330"/>
                  </a:cubicBezTo>
                  <a:cubicBezTo>
                    <a:pt x="290513" y="354330"/>
                    <a:pt x="288608" y="349567"/>
                    <a:pt x="287655" y="347663"/>
                  </a:cubicBezTo>
                  <a:cubicBezTo>
                    <a:pt x="250508" y="271463"/>
                    <a:pt x="178117" y="121920"/>
                    <a:pt x="140017" y="43815"/>
                  </a:cubicBezTo>
                  <a:cubicBezTo>
                    <a:pt x="125730" y="14288"/>
                    <a:pt x="100965" y="0"/>
                    <a:pt x="74295" y="0"/>
                  </a:cubicBezTo>
                  <a:lnTo>
                    <a:pt x="74295" y="0"/>
                  </a:lnTo>
                  <a:cubicBezTo>
                    <a:pt x="33338" y="0"/>
                    <a:pt x="0" y="34290"/>
                    <a:pt x="0" y="80963"/>
                  </a:cubicBezTo>
                  <a:lnTo>
                    <a:pt x="0" y="395288"/>
                  </a:lnTo>
                  <a:cubicBezTo>
                    <a:pt x="0" y="414338"/>
                    <a:pt x="10477" y="432435"/>
                    <a:pt x="27622" y="437198"/>
                  </a:cubicBezTo>
                  <a:cubicBezTo>
                    <a:pt x="55245" y="445770"/>
                    <a:pt x="78105" y="421957"/>
                    <a:pt x="78105" y="394335"/>
                  </a:cubicBezTo>
                  <a:lnTo>
                    <a:pt x="73342" y="88582"/>
                  </a:lnTo>
                  <a:cubicBezTo>
                    <a:pt x="73342" y="85725"/>
                    <a:pt x="77152" y="84772"/>
                    <a:pt x="78105" y="86677"/>
                  </a:cubicBezTo>
                  <a:lnTo>
                    <a:pt x="229552" y="392430"/>
                  </a:lnTo>
                  <a:cubicBezTo>
                    <a:pt x="243840" y="421957"/>
                    <a:pt x="267652" y="439103"/>
                    <a:pt x="295275" y="439103"/>
                  </a:cubicBezTo>
                  <a:cubicBezTo>
                    <a:pt x="321945" y="439103"/>
                    <a:pt x="346710" y="421957"/>
                    <a:pt x="360998" y="392430"/>
                  </a:cubicBezTo>
                  <a:lnTo>
                    <a:pt x="511492" y="86677"/>
                  </a:lnTo>
                  <a:cubicBezTo>
                    <a:pt x="513398" y="83820"/>
                    <a:pt x="517208" y="84772"/>
                    <a:pt x="517208" y="88582"/>
                  </a:cubicBezTo>
                  <a:lnTo>
                    <a:pt x="511492" y="396240"/>
                  </a:lnTo>
                  <a:cubicBezTo>
                    <a:pt x="511492" y="421005"/>
                    <a:pt x="529590" y="440055"/>
                    <a:pt x="552450" y="439103"/>
                  </a:cubicBezTo>
                  <a:cubicBezTo>
                    <a:pt x="574358" y="438150"/>
                    <a:pt x="590550" y="418148"/>
                    <a:pt x="590550" y="394335"/>
                  </a:cubicBezTo>
                  <a:lnTo>
                    <a:pt x="590550" y="80963"/>
                  </a:lnTo>
                  <a:cubicBezTo>
                    <a:pt x="589598" y="33338"/>
                    <a:pt x="556260" y="0"/>
                    <a:pt x="515302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10">
              <a:extLst>
                <a:ext uri="{FF2B5EF4-FFF2-40B4-BE49-F238E27FC236}">
                  <a16:creationId xmlns:a16="http://schemas.microsoft.com/office/drawing/2014/main" id="{49B65DBD-7EEC-4059-AD1F-DFCEF9D37E08}"/>
                </a:ext>
              </a:extLst>
            </p:cNvPr>
            <p:cNvSpPr/>
            <p:nvPr/>
          </p:nvSpPr>
          <p:spPr>
            <a:xfrm>
              <a:off x="2213793" y="2263362"/>
              <a:ext cx="491077" cy="439263"/>
            </a:xfrm>
            <a:custGeom>
              <a:avLst/>
              <a:gdLst>
                <a:gd name="connsiteX0" fmla="*/ 485786 w 491077"/>
                <a:gd name="connsiteY0" fmla="*/ 376238 h 439263"/>
                <a:gd name="connsiteX1" fmla="*/ 319099 w 491077"/>
                <a:gd name="connsiteY1" fmla="*/ 47625 h 439263"/>
                <a:gd name="connsiteX2" fmla="*/ 244804 w 491077"/>
                <a:gd name="connsiteY2" fmla="*/ 0 h 439263"/>
                <a:gd name="connsiteX3" fmla="*/ 192416 w 491077"/>
                <a:gd name="connsiteY3" fmla="*/ 20003 h 439263"/>
                <a:gd name="connsiteX4" fmla="*/ 170509 w 491077"/>
                <a:gd name="connsiteY4" fmla="*/ 47625 h 439263"/>
                <a:gd name="connsiteX5" fmla="*/ 4774 w 491077"/>
                <a:gd name="connsiteY5" fmla="*/ 375285 h 439263"/>
                <a:gd name="connsiteX6" fmla="*/ 4774 w 491077"/>
                <a:gd name="connsiteY6" fmla="*/ 376238 h 439263"/>
                <a:gd name="connsiteX7" fmla="*/ 4774 w 491077"/>
                <a:gd name="connsiteY7" fmla="*/ 376238 h 439263"/>
                <a:gd name="connsiteX8" fmla="*/ 7631 w 491077"/>
                <a:gd name="connsiteY8" fmla="*/ 421958 h 439263"/>
                <a:gd name="connsiteX9" fmla="*/ 8584 w 491077"/>
                <a:gd name="connsiteY9" fmla="*/ 422910 h 439263"/>
                <a:gd name="connsiteX10" fmla="*/ 9536 w 491077"/>
                <a:gd name="connsiteY10" fmla="*/ 423863 h 439263"/>
                <a:gd name="connsiteX11" fmla="*/ 20014 w 491077"/>
                <a:gd name="connsiteY11" fmla="*/ 433388 h 439263"/>
                <a:gd name="connsiteX12" fmla="*/ 62876 w 491077"/>
                <a:gd name="connsiteY12" fmla="*/ 431483 h 439263"/>
                <a:gd name="connsiteX13" fmla="*/ 63829 w 491077"/>
                <a:gd name="connsiteY13" fmla="*/ 431483 h 439263"/>
                <a:gd name="connsiteX14" fmla="*/ 66686 w 491077"/>
                <a:gd name="connsiteY14" fmla="*/ 429578 h 439263"/>
                <a:gd name="connsiteX15" fmla="*/ 68591 w 491077"/>
                <a:gd name="connsiteY15" fmla="*/ 427672 h 439263"/>
                <a:gd name="connsiteX16" fmla="*/ 69544 w 491077"/>
                <a:gd name="connsiteY16" fmla="*/ 426720 h 439263"/>
                <a:gd name="connsiteX17" fmla="*/ 77164 w 491077"/>
                <a:gd name="connsiteY17" fmla="*/ 416243 h 439263"/>
                <a:gd name="connsiteX18" fmla="*/ 82879 w 491077"/>
                <a:gd name="connsiteY18" fmla="*/ 402908 h 439263"/>
                <a:gd name="connsiteX19" fmla="*/ 117169 w 491077"/>
                <a:gd name="connsiteY19" fmla="*/ 330518 h 439263"/>
                <a:gd name="connsiteX20" fmla="*/ 121931 w 491077"/>
                <a:gd name="connsiteY20" fmla="*/ 327660 h 439263"/>
                <a:gd name="connsiteX21" fmla="*/ 121931 w 491077"/>
                <a:gd name="connsiteY21" fmla="*/ 327660 h 439263"/>
                <a:gd name="connsiteX22" fmla="*/ 275284 w 491077"/>
                <a:gd name="connsiteY22" fmla="*/ 327660 h 439263"/>
                <a:gd name="connsiteX23" fmla="*/ 275284 w 491077"/>
                <a:gd name="connsiteY23" fmla="*/ 327660 h 439263"/>
                <a:gd name="connsiteX24" fmla="*/ 312431 w 491077"/>
                <a:gd name="connsiteY24" fmla="*/ 288608 h 439263"/>
                <a:gd name="connsiteX25" fmla="*/ 275284 w 491077"/>
                <a:gd name="connsiteY25" fmla="*/ 249555 h 439263"/>
                <a:gd name="connsiteX26" fmla="*/ 183844 w 491077"/>
                <a:gd name="connsiteY26" fmla="*/ 249555 h 439263"/>
                <a:gd name="connsiteX27" fmla="*/ 160984 w 491077"/>
                <a:gd name="connsiteY27" fmla="*/ 249555 h 439263"/>
                <a:gd name="connsiteX28" fmla="*/ 158126 w 491077"/>
                <a:gd name="connsiteY28" fmla="*/ 244793 h 439263"/>
                <a:gd name="connsiteX29" fmla="*/ 166699 w 491077"/>
                <a:gd name="connsiteY29" fmla="*/ 226695 h 439263"/>
                <a:gd name="connsiteX30" fmla="*/ 229564 w 491077"/>
                <a:gd name="connsiteY30" fmla="*/ 100013 h 439263"/>
                <a:gd name="connsiteX31" fmla="*/ 229564 w 491077"/>
                <a:gd name="connsiteY31" fmla="*/ 99060 h 439263"/>
                <a:gd name="connsiteX32" fmla="*/ 229564 w 491077"/>
                <a:gd name="connsiteY32" fmla="*/ 98107 h 439263"/>
                <a:gd name="connsiteX33" fmla="*/ 229564 w 491077"/>
                <a:gd name="connsiteY33" fmla="*/ 98107 h 439263"/>
                <a:gd name="connsiteX34" fmla="*/ 240041 w 491077"/>
                <a:gd name="connsiteY34" fmla="*/ 84773 h 439263"/>
                <a:gd name="connsiteX35" fmla="*/ 249566 w 491077"/>
                <a:gd name="connsiteY35" fmla="*/ 84773 h 439263"/>
                <a:gd name="connsiteX36" fmla="*/ 261949 w 491077"/>
                <a:gd name="connsiteY36" fmla="*/ 100013 h 439263"/>
                <a:gd name="connsiteX37" fmla="*/ 261949 w 491077"/>
                <a:gd name="connsiteY37" fmla="*/ 100013 h 439263"/>
                <a:gd name="connsiteX38" fmla="*/ 414349 w 491077"/>
                <a:gd name="connsiteY38" fmla="*/ 415290 h 439263"/>
                <a:gd name="connsiteX39" fmla="*/ 450544 w 491077"/>
                <a:gd name="connsiteY39" fmla="*/ 438150 h 439263"/>
                <a:gd name="connsiteX40" fmla="*/ 464831 w 491077"/>
                <a:gd name="connsiteY40" fmla="*/ 435293 h 439263"/>
                <a:gd name="connsiteX41" fmla="*/ 465784 w 491077"/>
                <a:gd name="connsiteY41" fmla="*/ 435293 h 439263"/>
                <a:gd name="connsiteX42" fmla="*/ 468641 w 491077"/>
                <a:gd name="connsiteY42" fmla="*/ 433388 h 439263"/>
                <a:gd name="connsiteX43" fmla="*/ 469594 w 491077"/>
                <a:gd name="connsiteY43" fmla="*/ 432435 h 439263"/>
                <a:gd name="connsiteX44" fmla="*/ 470546 w 491077"/>
                <a:gd name="connsiteY44" fmla="*/ 432435 h 439263"/>
                <a:gd name="connsiteX45" fmla="*/ 471499 w 491077"/>
                <a:gd name="connsiteY45" fmla="*/ 431483 h 439263"/>
                <a:gd name="connsiteX46" fmla="*/ 472451 w 491077"/>
                <a:gd name="connsiteY46" fmla="*/ 430530 h 439263"/>
                <a:gd name="connsiteX47" fmla="*/ 473404 w 491077"/>
                <a:gd name="connsiteY47" fmla="*/ 429578 h 439263"/>
                <a:gd name="connsiteX48" fmla="*/ 475309 w 491077"/>
                <a:gd name="connsiteY48" fmla="*/ 428625 h 439263"/>
                <a:gd name="connsiteX49" fmla="*/ 477214 w 491077"/>
                <a:gd name="connsiteY49" fmla="*/ 426720 h 439263"/>
                <a:gd name="connsiteX50" fmla="*/ 478166 w 491077"/>
                <a:gd name="connsiteY50" fmla="*/ 425768 h 439263"/>
                <a:gd name="connsiteX51" fmla="*/ 485786 w 491077"/>
                <a:gd name="connsiteY51" fmla="*/ 376238 h 439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491077" h="439263">
                  <a:moveTo>
                    <a:pt x="485786" y="376238"/>
                  </a:moveTo>
                  <a:lnTo>
                    <a:pt x="319099" y="47625"/>
                  </a:lnTo>
                  <a:cubicBezTo>
                    <a:pt x="304811" y="18098"/>
                    <a:pt x="276236" y="0"/>
                    <a:pt x="244804" y="0"/>
                  </a:cubicBezTo>
                  <a:cubicBezTo>
                    <a:pt x="224801" y="0"/>
                    <a:pt x="206704" y="6668"/>
                    <a:pt x="192416" y="20003"/>
                  </a:cubicBezTo>
                  <a:cubicBezTo>
                    <a:pt x="183844" y="27623"/>
                    <a:pt x="176224" y="37148"/>
                    <a:pt x="170509" y="47625"/>
                  </a:cubicBezTo>
                  <a:lnTo>
                    <a:pt x="4774" y="375285"/>
                  </a:lnTo>
                  <a:cubicBezTo>
                    <a:pt x="4774" y="375285"/>
                    <a:pt x="4774" y="376238"/>
                    <a:pt x="4774" y="376238"/>
                  </a:cubicBezTo>
                  <a:lnTo>
                    <a:pt x="4774" y="376238"/>
                  </a:lnTo>
                  <a:cubicBezTo>
                    <a:pt x="-2846" y="391478"/>
                    <a:pt x="-941" y="409575"/>
                    <a:pt x="7631" y="421958"/>
                  </a:cubicBezTo>
                  <a:cubicBezTo>
                    <a:pt x="7631" y="421958"/>
                    <a:pt x="7631" y="422910"/>
                    <a:pt x="8584" y="422910"/>
                  </a:cubicBezTo>
                  <a:cubicBezTo>
                    <a:pt x="8584" y="422910"/>
                    <a:pt x="9536" y="423863"/>
                    <a:pt x="9536" y="423863"/>
                  </a:cubicBezTo>
                  <a:cubicBezTo>
                    <a:pt x="12394" y="427672"/>
                    <a:pt x="16204" y="431483"/>
                    <a:pt x="20014" y="433388"/>
                  </a:cubicBezTo>
                  <a:cubicBezTo>
                    <a:pt x="34301" y="441960"/>
                    <a:pt x="50494" y="441008"/>
                    <a:pt x="62876" y="431483"/>
                  </a:cubicBezTo>
                  <a:cubicBezTo>
                    <a:pt x="62876" y="431483"/>
                    <a:pt x="62876" y="431483"/>
                    <a:pt x="63829" y="431483"/>
                  </a:cubicBezTo>
                  <a:cubicBezTo>
                    <a:pt x="64781" y="430530"/>
                    <a:pt x="65734" y="430530"/>
                    <a:pt x="66686" y="429578"/>
                  </a:cubicBezTo>
                  <a:cubicBezTo>
                    <a:pt x="67639" y="428625"/>
                    <a:pt x="67639" y="428625"/>
                    <a:pt x="68591" y="427672"/>
                  </a:cubicBezTo>
                  <a:cubicBezTo>
                    <a:pt x="68591" y="427672"/>
                    <a:pt x="69544" y="426720"/>
                    <a:pt x="69544" y="426720"/>
                  </a:cubicBezTo>
                  <a:cubicBezTo>
                    <a:pt x="72401" y="423863"/>
                    <a:pt x="75259" y="420053"/>
                    <a:pt x="77164" y="416243"/>
                  </a:cubicBezTo>
                  <a:lnTo>
                    <a:pt x="82879" y="402908"/>
                  </a:lnTo>
                  <a:lnTo>
                    <a:pt x="117169" y="330518"/>
                  </a:lnTo>
                  <a:cubicBezTo>
                    <a:pt x="118121" y="328613"/>
                    <a:pt x="120026" y="327660"/>
                    <a:pt x="121931" y="327660"/>
                  </a:cubicBezTo>
                  <a:lnTo>
                    <a:pt x="121931" y="327660"/>
                  </a:lnTo>
                  <a:lnTo>
                    <a:pt x="275284" y="327660"/>
                  </a:lnTo>
                  <a:lnTo>
                    <a:pt x="275284" y="327660"/>
                  </a:lnTo>
                  <a:cubicBezTo>
                    <a:pt x="296239" y="327660"/>
                    <a:pt x="312431" y="310515"/>
                    <a:pt x="312431" y="288608"/>
                  </a:cubicBezTo>
                  <a:cubicBezTo>
                    <a:pt x="312431" y="266700"/>
                    <a:pt x="296239" y="249555"/>
                    <a:pt x="275284" y="249555"/>
                  </a:cubicBezTo>
                  <a:lnTo>
                    <a:pt x="183844" y="249555"/>
                  </a:lnTo>
                  <a:lnTo>
                    <a:pt x="160984" y="249555"/>
                  </a:lnTo>
                  <a:cubicBezTo>
                    <a:pt x="158126" y="249555"/>
                    <a:pt x="157174" y="246698"/>
                    <a:pt x="158126" y="244793"/>
                  </a:cubicBezTo>
                  <a:lnTo>
                    <a:pt x="166699" y="226695"/>
                  </a:lnTo>
                  <a:lnTo>
                    <a:pt x="229564" y="100013"/>
                  </a:lnTo>
                  <a:lnTo>
                    <a:pt x="229564" y="99060"/>
                  </a:lnTo>
                  <a:cubicBezTo>
                    <a:pt x="229564" y="99060"/>
                    <a:pt x="229564" y="98107"/>
                    <a:pt x="229564" y="98107"/>
                  </a:cubicBezTo>
                  <a:cubicBezTo>
                    <a:pt x="229564" y="98107"/>
                    <a:pt x="229564" y="98107"/>
                    <a:pt x="229564" y="98107"/>
                  </a:cubicBezTo>
                  <a:cubicBezTo>
                    <a:pt x="230516" y="96203"/>
                    <a:pt x="234326" y="86678"/>
                    <a:pt x="240041" y="84773"/>
                  </a:cubicBezTo>
                  <a:cubicBezTo>
                    <a:pt x="242899" y="83820"/>
                    <a:pt x="246709" y="83820"/>
                    <a:pt x="249566" y="84773"/>
                  </a:cubicBezTo>
                  <a:cubicBezTo>
                    <a:pt x="256234" y="86678"/>
                    <a:pt x="259091" y="94298"/>
                    <a:pt x="261949" y="100013"/>
                  </a:cubicBezTo>
                  <a:cubicBezTo>
                    <a:pt x="261949" y="100013"/>
                    <a:pt x="261949" y="100013"/>
                    <a:pt x="261949" y="100013"/>
                  </a:cubicBezTo>
                  <a:lnTo>
                    <a:pt x="414349" y="415290"/>
                  </a:lnTo>
                  <a:cubicBezTo>
                    <a:pt x="421969" y="429578"/>
                    <a:pt x="436256" y="438150"/>
                    <a:pt x="450544" y="438150"/>
                  </a:cubicBezTo>
                  <a:cubicBezTo>
                    <a:pt x="455306" y="438150"/>
                    <a:pt x="460069" y="437197"/>
                    <a:pt x="464831" y="435293"/>
                  </a:cubicBezTo>
                  <a:cubicBezTo>
                    <a:pt x="464831" y="435293"/>
                    <a:pt x="465784" y="435293"/>
                    <a:pt x="465784" y="435293"/>
                  </a:cubicBezTo>
                  <a:cubicBezTo>
                    <a:pt x="466736" y="435293"/>
                    <a:pt x="467689" y="434340"/>
                    <a:pt x="468641" y="433388"/>
                  </a:cubicBezTo>
                  <a:cubicBezTo>
                    <a:pt x="468641" y="433388"/>
                    <a:pt x="469594" y="433388"/>
                    <a:pt x="469594" y="432435"/>
                  </a:cubicBezTo>
                  <a:cubicBezTo>
                    <a:pt x="469594" y="432435"/>
                    <a:pt x="469594" y="432435"/>
                    <a:pt x="470546" y="432435"/>
                  </a:cubicBezTo>
                  <a:cubicBezTo>
                    <a:pt x="470546" y="432435"/>
                    <a:pt x="471499" y="432435"/>
                    <a:pt x="471499" y="431483"/>
                  </a:cubicBezTo>
                  <a:cubicBezTo>
                    <a:pt x="471499" y="431483"/>
                    <a:pt x="472451" y="430530"/>
                    <a:pt x="472451" y="430530"/>
                  </a:cubicBezTo>
                  <a:cubicBezTo>
                    <a:pt x="472451" y="430530"/>
                    <a:pt x="473404" y="429578"/>
                    <a:pt x="473404" y="429578"/>
                  </a:cubicBezTo>
                  <a:cubicBezTo>
                    <a:pt x="474356" y="429578"/>
                    <a:pt x="474356" y="428625"/>
                    <a:pt x="475309" y="428625"/>
                  </a:cubicBezTo>
                  <a:cubicBezTo>
                    <a:pt x="476261" y="427672"/>
                    <a:pt x="476261" y="427672"/>
                    <a:pt x="477214" y="426720"/>
                  </a:cubicBezTo>
                  <a:cubicBezTo>
                    <a:pt x="477214" y="426720"/>
                    <a:pt x="477214" y="426720"/>
                    <a:pt x="478166" y="425768"/>
                  </a:cubicBezTo>
                  <a:cubicBezTo>
                    <a:pt x="491501" y="416243"/>
                    <a:pt x="495311" y="394335"/>
                    <a:pt x="485786" y="3762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10">
              <a:extLst>
                <a:ext uri="{FF2B5EF4-FFF2-40B4-BE49-F238E27FC236}">
                  <a16:creationId xmlns:a16="http://schemas.microsoft.com/office/drawing/2014/main" id="{B83CF1CF-A2D3-4D1C-AF81-2EFC4612D574}"/>
                </a:ext>
              </a:extLst>
            </p:cNvPr>
            <p:cNvSpPr/>
            <p:nvPr/>
          </p:nvSpPr>
          <p:spPr>
            <a:xfrm>
              <a:off x="1321312" y="2260505"/>
              <a:ext cx="417194" cy="450532"/>
            </a:xfrm>
            <a:custGeom>
              <a:avLst/>
              <a:gdLst>
                <a:gd name="connsiteX0" fmla="*/ 85725 w 417194"/>
                <a:gd name="connsiteY0" fmla="*/ 190500 h 450532"/>
                <a:gd name="connsiteX1" fmla="*/ 209550 w 417194"/>
                <a:gd name="connsiteY1" fmla="*/ 71438 h 450532"/>
                <a:gd name="connsiteX2" fmla="*/ 335280 w 417194"/>
                <a:gd name="connsiteY2" fmla="*/ 190500 h 450532"/>
                <a:gd name="connsiteX3" fmla="*/ 331470 w 417194"/>
                <a:gd name="connsiteY3" fmla="*/ 195263 h 450532"/>
                <a:gd name="connsiteX4" fmla="*/ 89535 w 417194"/>
                <a:gd name="connsiteY4" fmla="*/ 195263 h 450532"/>
                <a:gd name="connsiteX5" fmla="*/ 85725 w 417194"/>
                <a:gd name="connsiteY5" fmla="*/ 190500 h 450532"/>
                <a:gd name="connsiteX6" fmla="*/ 88582 w 417194"/>
                <a:gd name="connsiteY6" fmla="*/ 271463 h 450532"/>
                <a:gd name="connsiteX7" fmla="*/ 368617 w 417194"/>
                <a:gd name="connsiteY7" fmla="*/ 271463 h 450532"/>
                <a:gd name="connsiteX8" fmla="*/ 417195 w 417194"/>
                <a:gd name="connsiteY8" fmla="*/ 219075 h 450532"/>
                <a:gd name="connsiteX9" fmla="*/ 208597 w 417194"/>
                <a:gd name="connsiteY9" fmla="*/ 0 h 450532"/>
                <a:gd name="connsiteX10" fmla="*/ 0 w 417194"/>
                <a:gd name="connsiteY10" fmla="*/ 219075 h 450532"/>
                <a:gd name="connsiteX11" fmla="*/ 0 w 417194"/>
                <a:gd name="connsiteY11" fmla="*/ 230505 h 450532"/>
                <a:gd name="connsiteX12" fmla="*/ 205740 w 417194"/>
                <a:gd name="connsiteY12" fmla="*/ 449580 h 450532"/>
                <a:gd name="connsiteX13" fmla="*/ 221932 w 417194"/>
                <a:gd name="connsiteY13" fmla="*/ 450533 h 450532"/>
                <a:gd name="connsiteX14" fmla="*/ 346710 w 417194"/>
                <a:gd name="connsiteY14" fmla="*/ 412433 h 450532"/>
                <a:gd name="connsiteX15" fmla="*/ 384810 w 417194"/>
                <a:gd name="connsiteY15" fmla="*/ 377190 h 450532"/>
                <a:gd name="connsiteX16" fmla="*/ 384810 w 417194"/>
                <a:gd name="connsiteY16" fmla="*/ 320040 h 450532"/>
                <a:gd name="connsiteX17" fmla="*/ 322897 w 417194"/>
                <a:gd name="connsiteY17" fmla="*/ 327660 h 450532"/>
                <a:gd name="connsiteX18" fmla="*/ 208597 w 417194"/>
                <a:gd name="connsiteY18" fmla="*/ 373380 h 450532"/>
                <a:gd name="connsiteX19" fmla="*/ 84772 w 417194"/>
                <a:gd name="connsiteY19" fmla="*/ 275273 h 450532"/>
                <a:gd name="connsiteX20" fmla="*/ 88582 w 417194"/>
                <a:gd name="connsiteY20" fmla="*/ 271463 h 450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17194" h="450532">
                  <a:moveTo>
                    <a:pt x="85725" y="190500"/>
                  </a:moveTo>
                  <a:cubicBezTo>
                    <a:pt x="93345" y="127635"/>
                    <a:pt x="137160" y="71438"/>
                    <a:pt x="209550" y="71438"/>
                  </a:cubicBezTo>
                  <a:cubicBezTo>
                    <a:pt x="281940" y="71438"/>
                    <a:pt x="328613" y="126682"/>
                    <a:pt x="335280" y="190500"/>
                  </a:cubicBezTo>
                  <a:cubicBezTo>
                    <a:pt x="335280" y="192405"/>
                    <a:pt x="334328" y="195263"/>
                    <a:pt x="331470" y="195263"/>
                  </a:cubicBezTo>
                  <a:lnTo>
                    <a:pt x="89535" y="195263"/>
                  </a:lnTo>
                  <a:cubicBezTo>
                    <a:pt x="86677" y="194310"/>
                    <a:pt x="85725" y="192405"/>
                    <a:pt x="85725" y="190500"/>
                  </a:cubicBezTo>
                  <a:moveTo>
                    <a:pt x="88582" y="271463"/>
                  </a:moveTo>
                  <a:lnTo>
                    <a:pt x="368617" y="271463"/>
                  </a:lnTo>
                  <a:cubicBezTo>
                    <a:pt x="374332" y="271463"/>
                    <a:pt x="417195" y="267653"/>
                    <a:pt x="417195" y="219075"/>
                  </a:cubicBezTo>
                  <a:cubicBezTo>
                    <a:pt x="417195" y="98107"/>
                    <a:pt x="323850" y="0"/>
                    <a:pt x="208597" y="0"/>
                  </a:cubicBezTo>
                  <a:cubicBezTo>
                    <a:pt x="93345" y="0"/>
                    <a:pt x="0" y="98107"/>
                    <a:pt x="0" y="219075"/>
                  </a:cubicBezTo>
                  <a:cubicBezTo>
                    <a:pt x="0" y="221933"/>
                    <a:pt x="0" y="229552"/>
                    <a:pt x="0" y="230505"/>
                  </a:cubicBezTo>
                  <a:cubicBezTo>
                    <a:pt x="0" y="368617"/>
                    <a:pt x="88582" y="442913"/>
                    <a:pt x="205740" y="449580"/>
                  </a:cubicBezTo>
                  <a:cubicBezTo>
                    <a:pt x="211455" y="449580"/>
                    <a:pt x="217170" y="450533"/>
                    <a:pt x="221932" y="450533"/>
                  </a:cubicBezTo>
                  <a:cubicBezTo>
                    <a:pt x="266700" y="450533"/>
                    <a:pt x="304800" y="439103"/>
                    <a:pt x="346710" y="412433"/>
                  </a:cubicBezTo>
                  <a:cubicBezTo>
                    <a:pt x="350520" y="409575"/>
                    <a:pt x="367665" y="399098"/>
                    <a:pt x="384810" y="377190"/>
                  </a:cubicBezTo>
                  <a:cubicBezTo>
                    <a:pt x="398145" y="360045"/>
                    <a:pt x="399097" y="334328"/>
                    <a:pt x="384810" y="320040"/>
                  </a:cubicBezTo>
                  <a:cubicBezTo>
                    <a:pt x="363855" y="300990"/>
                    <a:pt x="341947" y="311467"/>
                    <a:pt x="322897" y="327660"/>
                  </a:cubicBezTo>
                  <a:cubicBezTo>
                    <a:pt x="292417" y="353378"/>
                    <a:pt x="268605" y="373380"/>
                    <a:pt x="208597" y="373380"/>
                  </a:cubicBezTo>
                  <a:cubicBezTo>
                    <a:pt x="151447" y="373380"/>
                    <a:pt x="97155" y="340995"/>
                    <a:pt x="84772" y="275273"/>
                  </a:cubicBezTo>
                  <a:cubicBezTo>
                    <a:pt x="85725" y="273368"/>
                    <a:pt x="86677" y="271463"/>
                    <a:pt x="88582" y="27146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10">
              <a:extLst>
                <a:ext uri="{FF2B5EF4-FFF2-40B4-BE49-F238E27FC236}">
                  <a16:creationId xmlns:a16="http://schemas.microsoft.com/office/drawing/2014/main" id="{AFEC60FD-0435-4313-81B8-DF757DBBA064}"/>
                </a:ext>
              </a:extLst>
            </p:cNvPr>
            <p:cNvSpPr/>
            <p:nvPr/>
          </p:nvSpPr>
          <p:spPr>
            <a:xfrm>
              <a:off x="1783275" y="2260505"/>
              <a:ext cx="417195" cy="450532"/>
            </a:xfrm>
            <a:custGeom>
              <a:avLst/>
              <a:gdLst>
                <a:gd name="connsiteX0" fmla="*/ 84772 w 417195"/>
                <a:gd name="connsiteY0" fmla="*/ 190500 h 450532"/>
                <a:gd name="connsiteX1" fmla="*/ 208597 w 417195"/>
                <a:gd name="connsiteY1" fmla="*/ 71438 h 450532"/>
                <a:gd name="connsiteX2" fmla="*/ 334327 w 417195"/>
                <a:gd name="connsiteY2" fmla="*/ 190500 h 450532"/>
                <a:gd name="connsiteX3" fmla="*/ 330517 w 417195"/>
                <a:gd name="connsiteY3" fmla="*/ 195263 h 450532"/>
                <a:gd name="connsiteX4" fmla="*/ 87630 w 417195"/>
                <a:gd name="connsiteY4" fmla="*/ 195263 h 450532"/>
                <a:gd name="connsiteX5" fmla="*/ 84772 w 417195"/>
                <a:gd name="connsiteY5" fmla="*/ 190500 h 450532"/>
                <a:gd name="connsiteX6" fmla="*/ 88583 w 417195"/>
                <a:gd name="connsiteY6" fmla="*/ 271463 h 450532"/>
                <a:gd name="connsiteX7" fmla="*/ 368617 w 417195"/>
                <a:gd name="connsiteY7" fmla="*/ 271463 h 450532"/>
                <a:gd name="connsiteX8" fmla="*/ 417195 w 417195"/>
                <a:gd name="connsiteY8" fmla="*/ 219075 h 450532"/>
                <a:gd name="connsiteX9" fmla="*/ 208597 w 417195"/>
                <a:gd name="connsiteY9" fmla="*/ 0 h 450532"/>
                <a:gd name="connsiteX10" fmla="*/ 0 w 417195"/>
                <a:gd name="connsiteY10" fmla="*/ 219075 h 450532"/>
                <a:gd name="connsiteX11" fmla="*/ 0 w 417195"/>
                <a:gd name="connsiteY11" fmla="*/ 230505 h 450532"/>
                <a:gd name="connsiteX12" fmla="*/ 205740 w 417195"/>
                <a:gd name="connsiteY12" fmla="*/ 449580 h 450532"/>
                <a:gd name="connsiteX13" fmla="*/ 221933 w 417195"/>
                <a:gd name="connsiteY13" fmla="*/ 450533 h 450532"/>
                <a:gd name="connsiteX14" fmla="*/ 346710 w 417195"/>
                <a:gd name="connsiteY14" fmla="*/ 412433 h 450532"/>
                <a:gd name="connsiteX15" fmla="*/ 384810 w 417195"/>
                <a:gd name="connsiteY15" fmla="*/ 377190 h 450532"/>
                <a:gd name="connsiteX16" fmla="*/ 384810 w 417195"/>
                <a:gd name="connsiteY16" fmla="*/ 320040 h 450532"/>
                <a:gd name="connsiteX17" fmla="*/ 322897 w 417195"/>
                <a:gd name="connsiteY17" fmla="*/ 327660 h 450532"/>
                <a:gd name="connsiteX18" fmla="*/ 208597 w 417195"/>
                <a:gd name="connsiteY18" fmla="*/ 373380 h 450532"/>
                <a:gd name="connsiteX19" fmla="*/ 84772 w 417195"/>
                <a:gd name="connsiteY19" fmla="*/ 275273 h 450532"/>
                <a:gd name="connsiteX20" fmla="*/ 88583 w 417195"/>
                <a:gd name="connsiteY20" fmla="*/ 271463 h 450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17195" h="450532">
                  <a:moveTo>
                    <a:pt x="84772" y="190500"/>
                  </a:moveTo>
                  <a:cubicBezTo>
                    <a:pt x="92392" y="127635"/>
                    <a:pt x="136208" y="71438"/>
                    <a:pt x="208597" y="71438"/>
                  </a:cubicBezTo>
                  <a:cubicBezTo>
                    <a:pt x="280988" y="71438"/>
                    <a:pt x="327660" y="126682"/>
                    <a:pt x="334327" y="190500"/>
                  </a:cubicBezTo>
                  <a:cubicBezTo>
                    <a:pt x="334327" y="192405"/>
                    <a:pt x="333375" y="195263"/>
                    <a:pt x="330517" y="195263"/>
                  </a:cubicBezTo>
                  <a:lnTo>
                    <a:pt x="87630" y="195263"/>
                  </a:lnTo>
                  <a:cubicBezTo>
                    <a:pt x="86677" y="194310"/>
                    <a:pt x="84772" y="192405"/>
                    <a:pt x="84772" y="190500"/>
                  </a:cubicBezTo>
                  <a:moveTo>
                    <a:pt x="88583" y="271463"/>
                  </a:moveTo>
                  <a:lnTo>
                    <a:pt x="368617" y="271463"/>
                  </a:lnTo>
                  <a:cubicBezTo>
                    <a:pt x="374333" y="271463"/>
                    <a:pt x="417195" y="267653"/>
                    <a:pt x="417195" y="219075"/>
                  </a:cubicBezTo>
                  <a:cubicBezTo>
                    <a:pt x="417195" y="98107"/>
                    <a:pt x="323850" y="0"/>
                    <a:pt x="208597" y="0"/>
                  </a:cubicBezTo>
                  <a:cubicBezTo>
                    <a:pt x="93345" y="0"/>
                    <a:pt x="0" y="98107"/>
                    <a:pt x="0" y="219075"/>
                  </a:cubicBezTo>
                  <a:cubicBezTo>
                    <a:pt x="0" y="221933"/>
                    <a:pt x="0" y="229552"/>
                    <a:pt x="0" y="230505"/>
                  </a:cubicBezTo>
                  <a:cubicBezTo>
                    <a:pt x="0" y="368617"/>
                    <a:pt x="88583" y="442913"/>
                    <a:pt x="205740" y="449580"/>
                  </a:cubicBezTo>
                  <a:cubicBezTo>
                    <a:pt x="211455" y="449580"/>
                    <a:pt x="217170" y="450533"/>
                    <a:pt x="221933" y="450533"/>
                  </a:cubicBezTo>
                  <a:cubicBezTo>
                    <a:pt x="266700" y="450533"/>
                    <a:pt x="304800" y="439103"/>
                    <a:pt x="346710" y="412433"/>
                  </a:cubicBezTo>
                  <a:cubicBezTo>
                    <a:pt x="350520" y="409575"/>
                    <a:pt x="367665" y="399098"/>
                    <a:pt x="384810" y="377190"/>
                  </a:cubicBezTo>
                  <a:cubicBezTo>
                    <a:pt x="398145" y="360045"/>
                    <a:pt x="399097" y="334328"/>
                    <a:pt x="384810" y="320040"/>
                  </a:cubicBezTo>
                  <a:cubicBezTo>
                    <a:pt x="363855" y="300990"/>
                    <a:pt x="341947" y="311467"/>
                    <a:pt x="322897" y="327660"/>
                  </a:cubicBezTo>
                  <a:cubicBezTo>
                    <a:pt x="292417" y="353378"/>
                    <a:pt x="268605" y="373380"/>
                    <a:pt x="208597" y="373380"/>
                  </a:cubicBezTo>
                  <a:cubicBezTo>
                    <a:pt x="151447" y="373380"/>
                    <a:pt x="97155" y="340995"/>
                    <a:pt x="84772" y="275273"/>
                  </a:cubicBezTo>
                  <a:cubicBezTo>
                    <a:pt x="84772" y="273368"/>
                    <a:pt x="86677" y="271463"/>
                    <a:pt x="88583" y="27146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535693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51" r:id="rId3"/>
    <p:sldLayoutId id="2147483654" r:id="rId4"/>
    <p:sldLayoutId id="2147483657" r:id="rId5"/>
    <p:sldLayoutId id="2147483653" r:id="rId6"/>
    <p:sldLayoutId id="2147483665" r:id="rId7"/>
    <p:sldLayoutId id="2147483658" r:id="rId8"/>
    <p:sldLayoutId id="2147483661" r:id="rId9"/>
    <p:sldLayoutId id="2147483659" r:id="rId10"/>
  </p:sldLayoutIdLst>
  <p:hf sldNum="0" hdr="0" ftr="0" dt="0"/>
  <p:txStyles>
    <p:titleStyle>
      <a:lvl1pPr algn="l" defTabSz="742950" rtl="0" eaLnBrk="1" latinLnBrk="1" hangingPunct="1">
        <a:lnSpc>
          <a:spcPct val="90000"/>
        </a:lnSpc>
        <a:spcBef>
          <a:spcPct val="0"/>
        </a:spcBef>
        <a:buNone/>
        <a:defRPr sz="2000" b="1" kern="1200">
          <a:solidFill>
            <a:srgbClr val="005F4B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1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mailto:Sales.Korea@veeam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39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12" Type="http://schemas.microsoft.com/office/2007/relationships/hdphoto" Target="../media/hdphoto8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5" Type="http://schemas.openxmlformats.org/officeDocument/2006/relationships/image" Target="../media/image34.png"/><Relationship Id="rId10" Type="http://schemas.microsoft.com/office/2007/relationships/hdphoto" Target="../media/hdphoto7.wdp"/><Relationship Id="rId4" Type="http://schemas.microsoft.com/office/2007/relationships/hdphoto" Target="../media/hdphoto5.wdp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56.svg"/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12" Type="http://schemas.openxmlformats.org/officeDocument/2006/relationships/image" Target="../media/image5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11" Type="http://schemas.openxmlformats.org/officeDocument/2006/relationships/image" Target="../media/image54.svg"/><Relationship Id="rId5" Type="http://schemas.openxmlformats.org/officeDocument/2006/relationships/image" Target="../media/image50.svg"/><Relationship Id="rId10" Type="http://schemas.openxmlformats.org/officeDocument/2006/relationships/image" Target="../media/image53.png"/><Relationship Id="rId4" Type="http://schemas.openxmlformats.org/officeDocument/2006/relationships/image" Target="../media/image49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31.svg"/><Relationship Id="rId3" Type="http://schemas.openxmlformats.org/officeDocument/2006/relationships/image" Target="../media/image58.svg"/><Relationship Id="rId7" Type="http://schemas.openxmlformats.org/officeDocument/2006/relationships/image" Target="../media/image62.svg"/><Relationship Id="rId12" Type="http://schemas.openxmlformats.org/officeDocument/2006/relationships/image" Target="../media/image30.png"/><Relationship Id="rId17" Type="http://schemas.openxmlformats.org/officeDocument/2006/relationships/image" Target="../media/image29.png"/><Relationship Id="rId2" Type="http://schemas.openxmlformats.org/officeDocument/2006/relationships/image" Target="../media/image57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11" Type="http://schemas.openxmlformats.org/officeDocument/2006/relationships/image" Target="../media/image66.svg"/><Relationship Id="rId5" Type="http://schemas.openxmlformats.org/officeDocument/2006/relationships/image" Target="../media/image60.svg"/><Relationship Id="rId15" Type="http://schemas.openxmlformats.org/officeDocument/2006/relationships/image" Target="../media/image68.sv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svg"/><Relationship Id="rId1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25.png"/><Relationship Id="rId3" Type="http://schemas.openxmlformats.org/officeDocument/2006/relationships/image" Target="../media/image70.svg"/><Relationship Id="rId7" Type="http://schemas.openxmlformats.org/officeDocument/2006/relationships/image" Target="../media/image74.svg"/><Relationship Id="rId12" Type="http://schemas.openxmlformats.org/officeDocument/2006/relationships/image" Target="../media/image2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11" Type="http://schemas.openxmlformats.org/officeDocument/2006/relationships/image" Target="../media/image23.png"/><Relationship Id="rId5" Type="http://schemas.openxmlformats.org/officeDocument/2006/relationships/image" Target="../media/image72.sv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71.png"/><Relationship Id="rId9" Type="http://schemas.openxmlformats.org/officeDocument/2006/relationships/image" Target="../media/image76.svg"/><Relationship Id="rId1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eam.com/2021-gartner-magic-quadrant.html?ad=hp-banner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4.png"/><Relationship Id="rId21" Type="http://schemas.openxmlformats.org/officeDocument/2006/relationships/image" Target="../media/image99.png"/><Relationship Id="rId42" Type="http://schemas.openxmlformats.org/officeDocument/2006/relationships/image" Target="../media/image120.png"/><Relationship Id="rId47" Type="http://schemas.openxmlformats.org/officeDocument/2006/relationships/image" Target="../media/image125.png"/><Relationship Id="rId63" Type="http://schemas.openxmlformats.org/officeDocument/2006/relationships/image" Target="../media/image141.png"/><Relationship Id="rId68" Type="http://schemas.openxmlformats.org/officeDocument/2006/relationships/image" Target="../media/image146.jpeg"/><Relationship Id="rId84" Type="http://schemas.openxmlformats.org/officeDocument/2006/relationships/image" Target="../media/image162.png"/><Relationship Id="rId89" Type="http://schemas.openxmlformats.org/officeDocument/2006/relationships/image" Target="../media/image167.png"/><Relationship Id="rId7" Type="http://schemas.openxmlformats.org/officeDocument/2006/relationships/image" Target="../media/image85.png"/><Relationship Id="rId71" Type="http://schemas.openxmlformats.org/officeDocument/2006/relationships/image" Target="../media/image149.png"/><Relationship Id="rId92" Type="http://schemas.openxmlformats.org/officeDocument/2006/relationships/image" Target="../media/image170.gif"/><Relationship Id="rId2" Type="http://schemas.openxmlformats.org/officeDocument/2006/relationships/image" Target="../media/image80.jpg"/><Relationship Id="rId16" Type="http://schemas.openxmlformats.org/officeDocument/2006/relationships/image" Target="../media/image94.png"/><Relationship Id="rId29" Type="http://schemas.openxmlformats.org/officeDocument/2006/relationships/image" Target="../media/image107.png"/><Relationship Id="rId11" Type="http://schemas.openxmlformats.org/officeDocument/2006/relationships/image" Target="../media/image89.gif"/><Relationship Id="rId24" Type="http://schemas.openxmlformats.org/officeDocument/2006/relationships/image" Target="../media/image102.gif"/><Relationship Id="rId32" Type="http://schemas.openxmlformats.org/officeDocument/2006/relationships/image" Target="../media/image110.jpeg"/><Relationship Id="rId37" Type="http://schemas.openxmlformats.org/officeDocument/2006/relationships/image" Target="../media/image115.png"/><Relationship Id="rId40" Type="http://schemas.openxmlformats.org/officeDocument/2006/relationships/image" Target="../media/image118.png"/><Relationship Id="rId45" Type="http://schemas.openxmlformats.org/officeDocument/2006/relationships/image" Target="../media/image123.png"/><Relationship Id="rId53" Type="http://schemas.openxmlformats.org/officeDocument/2006/relationships/image" Target="../media/image131.png"/><Relationship Id="rId58" Type="http://schemas.openxmlformats.org/officeDocument/2006/relationships/image" Target="../media/image136.png"/><Relationship Id="rId66" Type="http://schemas.openxmlformats.org/officeDocument/2006/relationships/image" Target="../media/image144.png"/><Relationship Id="rId74" Type="http://schemas.openxmlformats.org/officeDocument/2006/relationships/image" Target="../media/image152.png"/><Relationship Id="rId79" Type="http://schemas.openxmlformats.org/officeDocument/2006/relationships/image" Target="../media/image157.png"/><Relationship Id="rId87" Type="http://schemas.openxmlformats.org/officeDocument/2006/relationships/image" Target="../media/image165.png"/><Relationship Id="rId102" Type="http://schemas.openxmlformats.org/officeDocument/2006/relationships/image" Target="../media/image180.gif"/><Relationship Id="rId5" Type="http://schemas.openxmlformats.org/officeDocument/2006/relationships/image" Target="../media/image83.jpeg"/><Relationship Id="rId61" Type="http://schemas.openxmlformats.org/officeDocument/2006/relationships/image" Target="../media/image139.jpeg"/><Relationship Id="rId82" Type="http://schemas.openxmlformats.org/officeDocument/2006/relationships/image" Target="../media/image160.png"/><Relationship Id="rId90" Type="http://schemas.openxmlformats.org/officeDocument/2006/relationships/image" Target="../media/image168.png"/><Relationship Id="rId95" Type="http://schemas.openxmlformats.org/officeDocument/2006/relationships/image" Target="../media/image173.png"/><Relationship Id="rId19" Type="http://schemas.openxmlformats.org/officeDocument/2006/relationships/image" Target="../media/image97.png"/><Relationship Id="rId14" Type="http://schemas.openxmlformats.org/officeDocument/2006/relationships/image" Target="../media/image92.png"/><Relationship Id="rId22" Type="http://schemas.openxmlformats.org/officeDocument/2006/relationships/image" Target="../media/image100.jpeg"/><Relationship Id="rId27" Type="http://schemas.openxmlformats.org/officeDocument/2006/relationships/image" Target="../media/image105.png"/><Relationship Id="rId30" Type="http://schemas.openxmlformats.org/officeDocument/2006/relationships/image" Target="../media/image108.png"/><Relationship Id="rId35" Type="http://schemas.openxmlformats.org/officeDocument/2006/relationships/image" Target="../media/image113.png"/><Relationship Id="rId43" Type="http://schemas.openxmlformats.org/officeDocument/2006/relationships/image" Target="../media/image121.png"/><Relationship Id="rId48" Type="http://schemas.openxmlformats.org/officeDocument/2006/relationships/image" Target="../media/image126.png"/><Relationship Id="rId56" Type="http://schemas.openxmlformats.org/officeDocument/2006/relationships/image" Target="../media/image134.png"/><Relationship Id="rId64" Type="http://schemas.openxmlformats.org/officeDocument/2006/relationships/image" Target="../media/image142.jpg"/><Relationship Id="rId69" Type="http://schemas.openxmlformats.org/officeDocument/2006/relationships/image" Target="../media/image147.png"/><Relationship Id="rId77" Type="http://schemas.openxmlformats.org/officeDocument/2006/relationships/image" Target="../media/image155.png"/><Relationship Id="rId100" Type="http://schemas.openxmlformats.org/officeDocument/2006/relationships/image" Target="../media/image178.png"/><Relationship Id="rId105" Type="http://schemas.openxmlformats.org/officeDocument/2006/relationships/image" Target="../media/image183.png"/><Relationship Id="rId8" Type="http://schemas.openxmlformats.org/officeDocument/2006/relationships/image" Target="../media/image86.png"/><Relationship Id="rId51" Type="http://schemas.openxmlformats.org/officeDocument/2006/relationships/image" Target="../media/image129.jpeg"/><Relationship Id="rId72" Type="http://schemas.openxmlformats.org/officeDocument/2006/relationships/image" Target="../media/image150.png"/><Relationship Id="rId80" Type="http://schemas.openxmlformats.org/officeDocument/2006/relationships/image" Target="../media/image158.png"/><Relationship Id="rId85" Type="http://schemas.openxmlformats.org/officeDocument/2006/relationships/image" Target="../media/image163.png"/><Relationship Id="rId93" Type="http://schemas.openxmlformats.org/officeDocument/2006/relationships/image" Target="../media/image171.jpeg"/><Relationship Id="rId98" Type="http://schemas.openxmlformats.org/officeDocument/2006/relationships/image" Target="../media/image176.png"/><Relationship Id="rId3" Type="http://schemas.openxmlformats.org/officeDocument/2006/relationships/image" Target="../media/image81.jpeg"/><Relationship Id="rId12" Type="http://schemas.openxmlformats.org/officeDocument/2006/relationships/image" Target="../media/image90.jpeg"/><Relationship Id="rId17" Type="http://schemas.openxmlformats.org/officeDocument/2006/relationships/image" Target="../media/image95.png"/><Relationship Id="rId25" Type="http://schemas.openxmlformats.org/officeDocument/2006/relationships/image" Target="../media/image103.jpeg"/><Relationship Id="rId33" Type="http://schemas.openxmlformats.org/officeDocument/2006/relationships/image" Target="../media/image111.jpeg"/><Relationship Id="rId38" Type="http://schemas.openxmlformats.org/officeDocument/2006/relationships/image" Target="../media/image116.png"/><Relationship Id="rId46" Type="http://schemas.openxmlformats.org/officeDocument/2006/relationships/image" Target="../media/image124.png"/><Relationship Id="rId59" Type="http://schemas.openxmlformats.org/officeDocument/2006/relationships/image" Target="../media/image137.png"/><Relationship Id="rId67" Type="http://schemas.openxmlformats.org/officeDocument/2006/relationships/image" Target="../media/image145.jpg"/><Relationship Id="rId103" Type="http://schemas.openxmlformats.org/officeDocument/2006/relationships/image" Target="../media/image181.jpeg"/><Relationship Id="rId20" Type="http://schemas.openxmlformats.org/officeDocument/2006/relationships/image" Target="../media/image98.png"/><Relationship Id="rId41" Type="http://schemas.openxmlformats.org/officeDocument/2006/relationships/image" Target="../media/image119.png"/><Relationship Id="rId54" Type="http://schemas.openxmlformats.org/officeDocument/2006/relationships/image" Target="../media/image132.png"/><Relationship Id="rId62" Type="http://schemas.openxmlformats.org/officeDocument/2006/relationships/image" Target="../media/image140.jpeg"/><Relationship Id="rId70" Type="http://schemas.openxmlformats.org/officeDocument/2006/relationships/image" Target="../media/image148.jpeg"/><Relationship Id="rId75" Type="http://schemas.openxmlformats.org/officeDocument/2006/relationships/image" Target="../media/image153.png"/><Relationship Id="rId83" Type="http://schemas.openxmlformats.org/officeDocument/2006/relationships/image" Target="../media/image161.png"/><Relationship Id="rId88" Type="http://schemas.openxmlformats.org/officeDocument/2006/relationships/image" Target="../media/image166.png"/><Relationship Id="rId91" Type="http://schemas.openxmlformats.org/officeDocument/2006/relationships/image" Target="../media/image169.png"/><Relationship Id="rId96" Type="http://schemas.openxmlformats.org/officeDocument/2006/relationships/image" Target="../media/image17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15" Type="http://schemas.openxmlformats.org/officeDocument/2006/relationships/image" Target="../media/image93.png"/><Relationship Id="rId23" Type="http://schemas.openxmlformats.org/officeDocument/2006/relationships/image" Target="../media/image101.jpeg"/><Relationship Id="rId28" Type="http://schemas.openxmlformats.org/officeDocument/2006/relationships/image" Target="../media/image106.png"/><Relationship Id="rId36" Type="http://schemas.openxmlformats.org/officeDocument/2006/relationships/image" Target="../media/image114.png"/><Relationship Id="rId49" Type="http://schemas.openxmlformats.org/officeDocument/2006/relationships/image" Target="../media/image127.jpeg"/><Relationship Id="rId57" Type="http://schemas.openxmlformats.org/officeDocument/2006/relationships/image" Target="../media/image135.png"/><Relationship Id="rId10" Type="http://schemas.openxmlformats.org/officeDocument/2006/relationships/image" Target="../media/image88.png"/><Relationship Id="rId31" Type="http://schemas.openxmlformats.org/officeDocument/2006/relationships/image" Target="../media/image109.png"/><Relationship Id="rId44" Type="http://schemas.openxmlformats.org/officeDocument/2006/relationships/image" Target="../media/image122.png"/><Relationship Id="rId52" Type="http://schemas.openxmlformats.org/officeDocument/2006/relationships/image" Target="../media/image130.png"/><Relationship Id="rId60" Type="http://schemas.openxmlformats.org/officeDocument/2006/relationships/image" Target="../media/image138.png"/><Relationship Id="rId65" Type="http://schemas.openxmlformats.org/officeDocument/2006/relationships/image" Target="../media/image143.png"/><Relationship Id="rId73" Type="http://schemas.openxmlformats.org/officeDocument/2006/relationships/image" Target="../media/image151.png"/><Relationship Id="rId78" Type="http://schemas.openxmlformats.org/officeDocument/2006/relationships/image" Target="../media/image156.jpeg"/><Relationship Id="rId81" Type="http://schemas.openxmlformats.org/officeDocument/2006/relationships/image" Target="../media/image159.png"/><Relationship Id="rId86" Type="http://schemas.openxmlformats.org/officeDocument/2006/relationships/image" Target="../media/image164.png"/><Relationship Id="rId94" Type="http://schemas.openxmlformats.org/officeDocument/2006/relationships/image" Target="../media/image172.png"/><Relationship Id="rId99" Type="http://schemas.openxmlformats.org/officeDocument/2006/relationships/image" Target="../media/image177.png"/><Relationship Id="rId101" Type="http://schemas.openxmlformats.org/officeDocument/2006/relationships/image" Target="../media/image179.png"/><Relationship Id="rId4" Type="http://schemas.openxmlformats.org/officeDocument/2006/relationships/image" Target="../media/image82.jpeg"/><Relationship Id="rId9" Type="http://schemas.openxmlformats.org/officeDocument/2006/relationships/image" Target="../media/image87.png"/><Relationship Id="rId13" Type="http://schemas.openxmlformats.org/officeDocument/2006/relationships/image" Target="../media/image91.jpg"/><Relationship Id="rId18" Type="http://schemas.openxmlformats.org/officeDocument/2006/relationships/image" Target="../media/image96.png"/><Relationship Id="rId39" Type="http://schemas.openxmlformats.org/officeDocument/2006/relationships/image" Target="../media/image117.png"/><Relationship Id="rId34" Type="http://schemas.openxmlformats.org/officeDocument/2006/relationships/image" Target="../media/image112.png"/><Relationship Id="rId50" Type="http://schemas.openxmlformats.org/officeDocument/2006/relationships/image" Target="../media/image128.png"/><Relationship Id="rId55" Type="http://schemas.openxmlformats.org/officeDocument/2006/relationships/image" Target="../media/image133.png"/><Relationship Id="rId76" Type="http://schemas.openxmlformats.org/officeDocument/2006/relationships/image" Target="../media/image154.png"/><Relationship Id="rId97" Type="http://schemas.openxmlformats.org/officeDocument/2006/relationships/image" Target="../media/image175.png"/><Relationship Id="rId104" Type="http://schemas.openxmlformats.org/officeDocument/2006/relationships/image" Target="../media/image18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6.png"/><Relationship Id="rId7" Type="http://schemas.openxmlformats.org/officeDocument/2006/relationships/image" Target="../media/image188.png"/><Relationship Id="rId12" Type="http://schemas.openxmlformats.org/officeDocument/2006/relationships/image" Target="../media/image193.sv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0.wdp"/><Relationship Id="rId11" Type="http://schemas.openxmlformats.org/officeDocument/2006/relationships/image" Target="../media/image192.png"/><Relationship Id="rId5" Type="http://schemas.openxmlformats.org/officeDocument/2006/relationships/image" Target="../media/image187.png"/><Relationship Id="rId10" Type="http://schemas.openxmlformats.org/officeDocument/2006/relationships/image" Target="../media/image191.png"/><Relationship Id="rId4" Type="http://schemas.microsoft.com/office/2007/relationships/hdphoto" Target="../media/hdphoto9.wdp"/><Relationship Id="rId9" Type="http://schemas.openxmlformats.org/officeDocument/2006/relationships/image" Target="../media/image19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scn.sap.com/wiki/pages/viewpage.action?pageId=451067853" TargetMode="External"/><Relationship Id="rId2" Type="http://schemas.openxmlformats.org/officeDocument/2006/relationships/hyperlink" Target="https://www.oracle.com/database/technologies/high-availability/backup-solutions-program.html" TargetMode="Externa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6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8.svg"/><Relationship Id="rId7" Type="http://schemas.openxmlformats.org/officeDocument/2006/relationships/image" Target="../media/image202.sv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1.png"/><Relationship Id="rId11" Type="http://schemas.openxmlformats.org/officeDocument/2006/relationships/image" Target="../media/image206.svg"/><Relationship Id="rId5" Type="http://schemas.openxmlformats.org/officeDocument/2006/relationships/image" Target="../media/image200.svg"/><Relationship Id="rId10" Type="http://schemas.openxmlformats.org/officeDocument/2006/relationships/image" Target="../media/image205.png"/><Relationship Id="rId4" Type="http://schemas.openxmlformats.org/officeDocument/2006/relationships/image" Target="../media/image199.png"/><Relationship Id="rId9" Type="http://schemas.openxmlformats.org/officeDocument/2006/relationships/image" Target="../media/image204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3" Type="http://schemas.openxmlformats.org/officeDocument/2006/relationships/image" Target="../media/image218.png"/><Relationship Id="rId18" Type="http://schemas.openxmlformats.org/officeDocument/2006/relationships/image" Target="../media/image223.svg"/><Relationship Id="rId3" Type="http://schemas.openxmlformats.org/officeDocument/2006/relationships/image" Target="../media/image208.svg"/><Relationship Id="rId21" Type="http://schemas.openxmlformats.org/officeDocument/2006/relationships/image" Target="../media/image226.png"/><Relationship Id="rId7" Type="http://schemas.openxmlformats.org/officeDocument/2006/relationships/image" Target="../media/image212.svg"/><Relationship Id="rId12" Type="http://schemas.openxmlformats.org/officeDocument/2006/relationships/image" Target="../media/image217.png"/><Relationship Id="rId17" Type="http://schemas.openxmlformats.org/officeDocument/2006/relationships/image" Target="../media/image222.png"/><Relationship Id="rId2" Type="http://schemas.openxmlformats.org/officeDocument/2006/relationships/image" Target="../media/image207.png"/><Relationship Id="rId16" Type="http://schemas.openxmlformats.org/officeDocument/2006/relationships/image" Target="../media/image221.svg"/><Relationship Id="rId20" Type="http://schemas.openxmlformats.org/officeDocument/2006/relationships/image" Target="../media/image2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1.png"/><Relationship Id="rId11" Type="http://schemas.openxmlformats.org/officeDocument/2006/relationships/image" Target="../media/image216.svg"/><Relationship Id="rId5" Type="http://schemas.openxmlformats.org/officeDocument/2006/relationships/image" Target="../media/image210.svg"/><Relationship Id="rId15" Type="http://schemas.openxmlformats.org/officeDocument/2006/relationships/image" Target="../media/image220.png"/><Relationship Id="rId10" Type="http://schemas.openxmlformats.org/officeDocument/2006/relationships/image" Target="../media/image215.png"/><Relationship Id="rId19" Type="http://schemas.openxmlformats.org/officeDocument/2006/relationships/image" Target="../media/image224.png"/><Relationship Id="rId4" Type="http://schemas.openxmlformats.org/officeDocument/2006/relationships/image" Target="../media/image209.png"/><Relationship Id="rId9" Type="http://schemas.openxmlformats.org/officeDocument/2006/relationships/image" Target="../media/image214.svg"/><Relationship Id="rId14" Type="http://schemas.openxmlformats.org/officeDocument/2006/relationships/image" Target="../media/image219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198.svg"/><Relationship Id="rId7" Type="http://schemas.openxmlformats.org/officeDocument/2006/relationships/image" Target="../media/image202.sv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1.png"/><Relationship Id="rId5" Type="http://schemas.openxmlformats.org/officeDocument/2006/relationships/image" Target="../media/image200.svg"/><Relationship Id="rId4" Type="http://schemas.openxmlformats.org/officeDocument/2006/relationships/image" Target="../media/image199.png"/><Relationship Id="rId9" Type="http://schemas.openxmlformats.org/officeDocument/2006/relationships/image" Target="../media/image228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65.png"/><Relationship Id="rId7" Type="http://schemas.openxmlformats.org/officeDocument/2006/relationships/image" Target="../media/image233.png"/><Relationship Id="rId12" Type="http://schemas.openxmlformats.org/officeDocument/2006/relationships/image" Target="../media/image238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2.svg"/><Relationship Id="rId11" Type="http://schemas.openxmlformats.org/officeDocument/2006/relationships/image" Target="../media/image237.png"/><Relationship Id="rId5" Type="http://schemas.openxmlformats.org/officeDocument/2006/relationships/image" Target="../media/image231.png"/><Relationship Id="rId10" Type="http://schemas.openxmlformats.org/officeDocument/2006/relationships/image" Target="../media/image236.png"/><Relationship Id="rId4" Type="http://schemas.openxmlformats.org/officeDocument/2006/relationships/image" Target="../media/image230.svg"/><Relationship Id="rId9" Type="http://schemas.openxmlformats.org/officeDocument/2006/relationships/image" Target="../media/image23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240.svg"/><Relationship Id="rId3" Type="http://schemas.openxmlformats.org/officeDocument/2006/relationships/image" Target="../media/image27.png"/><Relationship Id="rId7" Type="http://schemas.openxmlformats.org/officeDocument/2006/relationships/image" Target="../media/image56.svg"/><Relationship Id="rId12" Type="http://schemas.openxmlformats.org/officeDocument/2006/relationships/image" Target="../media/image239.png"/><Relationship Id="rId2" Type="http://schemas.openxmlformats.org/officeDocument/2006/relationships/image" Target="../media/image29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11" Type="http://schemas.openxmlformats.org/officeDocument/2006/relationships/image" Target="../media/image68.svg"/><Relationship Id="rId5" Type="http://schemas.openxmlformats.org/officeDocument/2006/relationships/image" Target="../media/image54.svg"/><Relationship Id="rId15" Type="http://schemas.openxmlformats.org/officeDocument/2006/relationships/image" Target="../media/image242.svg"/><Relationship Id="rId10" Type="http://schemas.openxmlformats.org/officeDocument/2006/relationships/image" Target="../media/image67.png"/><Relationship Id="rId4" Type="http://schemas.openxmlformats.org/officeDocument/2006/relationships/image" Target="../media/image53.png"/><Relationship Id="rId9" Type="http://schemas.openxmlformats.org/officeDocument/2006/relationships/image" Target="../media/image31.svg"/><Relationship Id="rId14" Type="http://schemas.openxmlformats.org/officeDocument/2006/relationships/image" Target="../media/image24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10" Type="http://schemas.openxmlformats.org/officeDocument/2006/relationships/image" Target="../media/image76.svg"/><Relationship Id="rId4" Type="http://schemas.openxmlformats.org/officeDocument/2006/relationships/image" Target="../media/image70.svg"/><Relationship Id="rId9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7" Type="http://schemas.openxmlformats.org/officeDocument/2006/relationships/image" Target="../media/image249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8.png"/><Relationship Id="rId5" Type="http://schemas.openxmlformats.org/officeDocument/2006/relationships/image" Target="../media/image247.png"/><Relationship Id="rId4" Type="http://schemas.openxmlformats.org/officeDocument/2006/relationships/image" Target="../media/image24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66.svg"/><Relationship Id="rId7" Type="http://schemas.openxmlformats.org/officeDocument/2006/relationships/image" Target="../media/image2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1.svg"/><Relationship Id="rId11" Type="http://schemas.openxmlformats.org/officeDocument/2006/relationships/image" Target="../media/image253.svg"/><Relationship Id="rId5" Type="http://schemas.openxmlformats.org/officeDocument/2006/relationships/image" Target="../media/image250.png"/><Relationship Id="rId10" Type="http://schemas.openxmlformats.org/officeDocument/2006/relationships/image" Target="../media/image252.png"/><Relationship Id="rId4" Type="http://schemas.openxmlformats.org/officeDocument/2006/relationships/image" Target="../media/image230.svg"/><Relationship Id="rId9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4.png"/><Relationship Id="rId4" Type="http://schemas.openxmlformats.org/officeDocument/2006/relationships/image" Target="../media/image230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8.png"/><Relationship Id="rId5" Type="http://schemas.openxmlformats.org/officeDocument/2006/relationships/image" Target="../media/image257.svg"/><Relationship Id="rId4" Type="http://schemas.openxmlformats.org/officeDocument/2006/relationships/image" Target="../media/image25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93.svg"/><Relationship Id="rId7" Type="http://schemas.openxmlformats.org/officeDocument/2006/relationships/image" Target="../media/image253.sv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2.png"/><Relationship Id="rId5" Type="http://schemas.openxmlformats.org/officeDocument/2006/relationships/image" Target="../media/image230.svg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svg"/><Relationship Id="rId3" Type="http://schemas.openxmlformats.org/officeDocument/2006/relationships/image" Target="../media/image31.svg"/><Relationship Id="rId7" Type="http://schemas.openxmlformats.org/officeDocument/2006/relationships/image" Target="../media/image25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svg"/><Relationship Id="rId3" Type="http://schemas.openxmlformats.org/officeDocument/2006/relationships/image" Target="../media/image30.png"/><Relationship Id="rId7" Type="http://schemas.openxmlformats.org/officeDocument/2006/relationships/image" Target="../media/image26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31.sv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210.svg"/><Relationship Id="rId7" Type="http://schemas.openxmlformats.org/officeDocument/2006/relationships/image" Target="../media/image267.sv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6.png"/><Relationship Id="rId5" Type="http://schemas.openxmlformats.org/officeDocument/2006/relationships/image" Target="../media/image265.svg"/><Relationship Id="rId4" Type="http://schemas.openxmlformats.org/officeDocument/2006/relationships/image" Target="../media/image264.png"/><Relationship Id="rId9" Type="http://schemas.openxmlformats.org/officeDocument/2006/relationships/image" Target="../media/image269.sv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microsoft.com/office/2007/relationships/hdphoto" Target="../media/hdphoto11.wdp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svg"/><Relationship Id="rId7" Type="http://schemas.openxmlformats.org/officeDocument/2006/relationships/image" Target="../media/image193.sv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2.png"/><Relationship Id="rId5" Type="http://schemas.openxmlformats.org/officeDocument/2006/relationships/image" Target="../media/image278.svg"/><Relationship Id="rId4" Type="http://schemas.openxmlformats.org/officeDocument/2006/relationships/image" Target="../media/image27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1957763-DC84-4555-BB7D-9D7C620600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빔 코리아 표준 </a:t>
            </a:r>
            <a:r>
              <a:rPr lang="en-US" altLang="ko-KR" dirty="0"/>
              <a:t>SI </a:t>
            </a:r>
            <a:r>
              <a:rPr lang="ko-KR" altLang="en-US" dirty="0"/>
              <a:t>제안서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4EFCCE-9128-4853-B10B-DA2BF1C2AD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Sales.Korea@veeam.com</a:t>
            </a:r>
            <a:r>
              <a:rPr lang="en-US" altLang="ko-KR" dirty="0"/>
              <a:t>, 2022.2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0C2C3D-92C4-4995-B921-54A1010F6A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256"/>
          <a:stretch/>
        </p:blipFill>
        <p:spPr>
          <a:xfrm>
            <a:off x="2672548" y="5653247"/>
            <a:ext cx="4320000" cy="725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E635B5-651C-45B3-9C12-2F3E6B408BCA}"/>
              </a:ext>
            </a:extLst>
          </p:cNvPr>
          <p:cNvSpPr txBox="1"/>
          <p:nvPr/>
        </p:nvSpPr>
        <p:spPr>
          <a:xfrm>
            <a:off x="2672548" y="5310846"/>
            <a:ext cx="43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공공기관은 조달청 나라장터에서 편리하게 구매하세요</a:t>
            </a: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B30DA0D3-0F9B-489D-A5E8-89C93A7EBD4B}"/>
              </a:ext>
            </a:extLst>
          </p:cNvPr>
          <p:cNvSpPr/>
          <p:nvPr/>
        </p:nvSpPr>
        <p:spPr>
          <a:xfrm>
            <a:off x="5365019" y="3997465"/>
            <a:ext cx="1691236" cy="1140977"/>
          </a:xfrm>
          <a:prstGeom prst="wedgeRectCallou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373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200" dirty="0">
                <a:solidFill>
                  <a:srgbClr val="003738"/>
                </a:solidFill>
              </a:rPr>
              <a:t>공공기관 사업일 경우에만 해당</a:t>
            </a:r>
          </a:p>
        </p:txBody>
      </p:sp>
    </p:spTree>
    <p:extLst>
      <p:ext uri="{BB962C8B-B14F-4D97-AF65-F5344CB8AC3E}">
        <p14:creationId xmlns:p14="http://schemas.microsoft.com/office/powerpoint/2010/main" val="1173617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1A6E76-FCD7-4A62-AE65-26B8E7186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사업 추진전략 </a:t>
            </a:r>
            <a:r>
              <a:rPr lang="en-US" altLang="ko-KR" dirty="0"/>
              <a:t>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3330ED-9DDE-4F38-B6A4-8DE2AF9244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pPr>
              <a:buFont typeface="Arial" panose="020B0604020202020204" pitchFamily="34" charset="0"/>
            </a:pPr>
            <a:r>
              <a:rPr lang="en-US" altLang="ko-KR" dirty="0">
                <a:latin typeface="+mn-ea"/>
              </a:rPr>
              <a:t>1.1 </a:t>
            </a:r>
            <a:r>
              <a:rPr lang="ko-KR" altLang="en-US" dirty="0">
                <a:latin typeface="+mn-ea"/>
              </a:rPr>
              <a:t>제안개요</a:t>
            </a:r>
          </a:p>
        </p:txBody>
      </p:sp>
      <p:sp>
        <p:nvSpPr>
          <p:cNvPr id="4" name="양쪽 모서리가 둥근 사각형 65">
            <a:extLst>
              <a:ext uri="{FF2B5EF4-FFF2-40B4-BE49-F238E27FC236}">
                <a16:creationId xmlns:a16="http://schemas.microsoft.com/office/drawing/2014/main" id="{94028481-FC56-4D4D-A547-EA37E7E0A23B}"/>
              </a:ext>
            </a:extLst>
          </p:cNvPr>
          <p:cNvSpPr/>
          <p:nvPr/>
        </p:nvSpPr>
        <p:spPr>
          <a:xfrm>
            <a:off x="1914054" y="1624530"/>
            <a:ext cx="7714116" cy="35338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5F4B"/>
          </a:solidFill>
          <a:ln w="6350" cap="flat" cmpd="sng" algn="ctr">
            <a:noFill/>
            <a:prstDash val="solid"/>
          </a:ln>
          <a:effectLst/>
        </p:spPr>
        <p:txBody>
          <a:bodyPr lIns="108000" tIns="0" rIns="0" bIns="0" rtlCol="0" anchor="ctr" anchorCtr="0"/>
          <a:lstStyle/>
          <a:p>
            <a:pPr marL="355600" lvl="0" indent="-9525" defTabSz="995690" fontAlgn="base" latinLnBrk="0">
              <a:spcAft>
                <a:spcPts val="240"/>
              </a:spcAft>
              <a:defRPr/>
            </a:pPr>
            <a:r>
              <a:rPr lang="ko-KR" altLang="en-US" sz="14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신속한 백업</a:t>
            </a:r>
            <a:r>
              <a:rPr lang="en-US" altLang="ko-KR" sz="14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/</a:t>
            </a:r>
            <a:r>
              <a:rPr lang="ko-KR" altLang="en-US" sz="14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복구 및 비즈니스 연속성 확보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D33D1C-F2AD-4135-94DC-588F0ED14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30" y="1120679"/>
            <a:ext cx="1440000" cy="857232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A23ADEE3-2BE5-42AC-AF55-31BA7E00A144}"/>
              </a:ext>
            </a:extLst>
          </p:cNvPr>
          <p:cNvGrpSpPr/>
          <p:nvPr/>
        </p:nvGrpSpPr>
        <p:grpSpPr>
          <a:xfrm>
            <a:off x="1524583" y="1455031"/>
            <a:ext cx="720000" cy="720000"/>
            <a:chOff x="-1752340" y="684000"/>
            <a:chExt cx="720000" cy="720000"/>
          </a:xfrm>
          <a:solidFill>
            <a:srgbClr val="005F4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E53FF54-674F-414D-A499-3A488E0ED25A}"/>
                </a:ext>
              </a:extLst>
            </p:cNvPr>
            <p:cNvSpPr/>
            <p:nvPr/>
          </p:nvSpPr>
          <p:spPr>
            <a:xfrm>
              <a:off x="-1752340" y="684000"/>
              <a:ext cx="720000" cy="720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1100" dirty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>
                  <a:solidFill>
                    <a:schemeClr val="bg1"/>
                  </a:solidFill>
                </a:rPr>
                <a:t>전략</a:t>
              </a:r>
              <a:r>
                <a:rPr lang="ko-KR" altLang="en-US" sz="1100" dirty="0">
                  <a:solidFill>
                    <a:schemeClr val="tx1"/>
                  </a:solidFill>
                </a:rPr>
                <a:t>  </a:t>
              </a:r>
              <a:endParaRPr lang="en-US" altLang="ko-KR" sz="1100" dirty="0">
                <a:solidFill>
                  <a:schemeClr val="tx1"/>
                </a:solidFill>
              </a:endParaRPr>
            </a:p>
            <a:p>
              <a:pPr algn="ctr" latinLnBrk="0">
                <a:spcAft>
                  <a:spcPts val="200"/>
                </a:spcAft>
              </a:pPr>
              <a:r>
                <a:rPr lang="en-US" altLang="ko-KR" sz="1600" dirty="0">
                  <a:solidFill>
                    <a:schemeClr val="bg1"/>
                  </a:solidFill>
                </a:rPr>
                <a:t>02</a:t>
              </a:r>
              <a:endParaRPr lang="ko-KR" altLang="en-US" sz="1600" dirty="0" err="1">
                <a:solidFill>
                  <a:schemeClr val="bg1"/>
                </a:solidFill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D5A3291-A99F-4B97-88C5-1E092748A114}"/>
                </a:ext>
              </a:extLst>
            </p:cNvPr>
            <p:cNvCxnSpPr/>
            <p:nvPr/>
          </p:nvCxnSpPr>
          <p:spPr>
            <a:xfrm>
              <a:off x="-1598926" y="1016934"/>
              <a:ext cx="413173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6" name="표 48">
            <a:extLst>
              <a:ext uri="{FF2B5EF4-FFF2-40B4-BE49-F238E27FC236}">
                <a16:creationId xmlns:a16="http://schemas.microsoft.com/office/drawing/2014/main" id="{038EC062-952B-43D5-A534-C382F5ACBA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00475"/>
              </p:ext>
            </p:extLst>
          </p:nvPr>
        </p:nvGraphicFramePr>
        <p:xfrm>
          <a:off x="5047048" y="2234854"/>
          <a:ext cx="4500000" cy="432000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4500000">
                  <a:extLst>
                    <a:ext uri="{9D8B030D-6E8A-4147-A177-3AD203B41FA5}">
                      <a16:colId xmlns:a16="http://schemas.microsoft.com/office/drawing/2014/main" val="280059329"/>
                    </a:ext>
                  </a:extLst>
                </a:gridCol>
              </a:tblGrid>
              <a:tr h="3701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rgbClr val="003738"/>
                          </a:solidFill>
                        </a:rPr>
                        <a:t>초단기</a:t>
                      </a:r>
                      <a:r>
                        <a:rPr lang="ko-KR" altLang="en-US" sz="1400" b="1" dirty="0">
                          <a:solidFill>
                            <a:srgbClr val="003738"/>
                          </a:solidFill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003738"/>
                          </a:solidFill>
                        </a:rPr>
                        <a:t>RTO </a:t>
                      </a:r>
                      <a:r>
                        <a:rPr lang="ko-KR" altLang="en-US" sz="1400" b="1" dirty="0">
                          <a:solidFill>
                            <a:srgbClr val="003738"/>
                          </a:solidFill>
                        </a:rPr>
                        <a:t>복구</a:t>
                      </a:r>
                      <a:r>
                        <a:rPr lang="en-US" altLang="ko-KR" sz="1400" b="1" dirty="0">
                          <a:solidFill>
                            <a:srgbClr val="003738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003738"/>
                          </a:solidFill>
                        </a:rPr>
                        <a:t>비즈니스 연속성 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284457"/>
                  </a:ext>
                </a:extLst>
              </a:tr>
              <a:tr h="3333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003738"/>
                          </a:solidFill>
                        </a:rPr>
                        <a:t>서버 </a:t>
                      </a:r>
                      <a:r>
                        <a:rPr lang="ko-KR" altLang="en-US" sz="1200" b="0" dirty="0" err="1">
                          <a:solidFill>
                            <a:srgbClr val="003738"/>
                          </a:solidFill>
                        </a:rPr>
                        <a:t>장애시</a:t>
                      </a:r>
                      <a:r>
                        <a:rPr lang="ko-KR" altLang="en-US" sz="1200" b="0" dirty="0">
                          <a:solidFill>
                            <a:srgbClr val="003738"/>
                          </a:solidFill>
                        </a:rPr>
                        <a:t> 백업본으로 즉시 서비스 가동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253462"/>
                  </a:ext>
                </a:extLst>
              </a:tr>
              <a:tr h="3616512">
                <a:tc>
                  <a:txBody>
                    <a:bodyPr/>
                    <a:lstStyle/>
                    <a:p>
                      <a:pPr marL="0" marR="0" lvl="0" indent="0" algn="ctr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spc="-3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T="1440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121818"/>
                  </a:ext>
                </a:extLst>
              </a:tr>
            </a:tbl>
          </a:graphicData>
        </a:graphic>
      </p:graphicFrame>
      <p:graphicFrame>
        <p:nvGraphicFramePr>
          <p:cNvPr id="37" name="표 48">
            <a:extLst>
              <a:ext uri="{FF2B5EF4-FFF2-40B4-BE49-F238E27FC236}">
                <a16:creationId xmlns:a16="http://schemas.microsoft.com/office/drawing/2014/main" id="{DCFAFEEF-CB57-4F2E-8813-F741BC5CD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505797"/>
              </p:ext>
            </p:extLst>
          </p:nvPr>
        </p:nvGraphicFramePr>
        <p:xfrm>
          <a:off x="332684" y="2234854"/>
          <a:ext cx="4500000" cy="432000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4500000">
                  <a:extLst>
                    <a:ext uri="{9D8B030D-6E8A-4147-A177-3AD203B41FA5}">
                      <a16:colId xmlns:a16="http://schemas.microsoft.com/office/drawing/2014/main" val="280059329"/>
                    </a:ext>
                  </a:extLst>
                </a:gridCol>
              </a:tblGrid>
              <a:tr h="3701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003738"/>
                          </a:solidFill>
                        </a:rPr>
                        <a:t>신속한 백업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284457"/>
                  </a:ext>
                </a:extLst>
              </a:tr>
              <a:tr h="3333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003738"/>
                          </a:solidFill>
                        </a:rPr>
                        <a:t>서버</a:t>
                      </a:r>
                      <a:r>
                        <a:rPr lang="en-US" altLang="ko-KR" sz="1200" b="0" dirty="0">
                          <a:solidFill>
                            <a:srgbClr val="003738"/>
                          </a:solidFill>
                        </a:rPr>
                        <a:t>, NAS, </a:t>
                      </a:r>
                      <a:r>
                        <a:rPr lang="ko-KR" altLang="en-US" sz="1200" b="0" dirty="0">
                          <a:solidFill>
                            <a:srgbClr val="003738"/>
                          </a:solidFill>
                        </a:rPr>
                        <a:t>가상화 </a:t>
                      </a:r>
                      <a:r>
                        <a:rPr lang="en-US" altLang="ko-KR" sz="1200" b="0" dirty="0">
                          <a:solidFill>
                            <a:srgbClr val="003738"/>
                          </a:solidFill>
                        </a:rPr>
                        <a:t>VM</a:t>
                      </a:r>
                      <a:r>
                        <a:rPr lang="ko-KR" altLang="en-US" sz="1200" b="0" dirty="0">
                          <a:solidFill>
                            <a:srgbClr val="003738"/>
                          </a:solidFill>
                        </a:rPr>
                        <a:t>의 초고속 중복제거 백업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253462"/>
                  </a:ext>
                </a:extLst>
              </a:tr>
              <a:tr h="3616512">
                <a:tc>
                  <a:txBody>
                    <a:bodyPr/>
                    <a:lstStyle/>
                    <a:p>
                      <a:pPr marL="0" marR="0" lvl="0" indent="0" algn="ctr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rgbClr val="003738"/>
                        </a:solidFill>
                      </a:endParaRPr>
                    </a:p>
                  </a:txBody>
                  <a:tcPr marT="1440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121818"/>
                  </a:ext>
                </a:extLst>
              </a:tr>
            </a:tbl>
          </a:graphicData>
        </a:graphic>
      </p:graphicFrame>
      <p:sp>
        <p:nvSpPr>
          <p:cNvPr id="41" name="말풍선: 사각형 40">
            <a:extLst>
              <a:ext uri="{FF2B5EF4-FFF2-40B4-BE49-F238E27FC236}">
                <a16:creationId xmlns:a16="http://schemas.microsoft.com/office/drawing/2014/main" id="{FA4084B9-FBB4-4165-9DFB-C91D3E0DE653}"/>
              </a:ext>
            </a:extLst>
          </p:cNvPr>
          <p:cNvSpPr/>
          <p:nvPr/>
        </p:nvSpPr>
        <p:spPr>
          <a:xfrm>
            <a:off x="7979552" y="3436727"/>
            <a:ext cx="1494624" cy="843595"/>
          </a:xfrm>
          <a:prstGeom prst="wedgeRectCallout">
            <a:avLst/>
          </a:prstGeom>
          <a:solidFill>
            <a:schemeClr val="bg2"/>
          </a:solidFill>
          <a:ln>
            <a:solidFill>
              <a:srgbClr val="00373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003738"/>
                </a:solidFill>
              </a:rPr>
              <a:t>2-3</a:t>
            </a:r>
            <a:r>
              <a:rPr lang="ko-KR" altLang="en-US" sz="1200" dirty="0">
                <a:solidFill>
                  <a:srgbClr val="003738"/>
                </a:solidFill>
              </a:rPr>
              <a:t>분 이내 백업본으로 서비스 가동</a:t>
            </a:r>
          </a:p>
        </p:txBody>
      </p:sp>
      <p:sp>
        <p:nvSpPr>
          <p:cNvPr id="42" name="이등변 삼각형 41">
            <a:extLst>
              <a:ext uri="{FF2B5EF4-FFF2-40B4-BE49-F238E27FC236}">
                <a16:creationId xmlns:a16="http://schemas.microsoft.com/office/drawing/2014/main" id="{31572AD5-C57B-431F-BF27-B31E28C31338}"/>
              </a:ext>
            </a:extLst>
          </p:cNvPr>
          <p:cNvSpPr/>
          <p:nvPr/>
        </p:nvSpPr>
        <p:spPr>
          <a:xfrm flipH="1" flipV="1">
            <a:off x="6303769" y="4768999"/>
            <a:ext cx="1405822" cy="896641"/>
          </a:xfrm>
          <a:prstGeom prst="triangl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99000">
                <a:schemeClr val="bg1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FED95242-B4DC-43A5-97D7-A32C5A6FC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657" y="5611591"/>
            <a:ext cx="1810669" cy="39017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7D00637-B75D-4CD3-862E-6910A58AF1BA}"/>
              </a:ext>
            </a:extLst>
          </p:cNvPr>
          <p:cNvSpPr txBox="1"/>
          <p:nvPr/>
        </p:nvSpPr>
        <p:spPr>
          <a:xfrm>
            <a:off x="5603657" y="6041001"/>
            <a:ext cx="1810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백업 마스터 서버</a:t>
            </a:r>
            <a:endParaRPr lang="en-US" altLang="ko-KR" sz="1200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8F22CC86-0368-4559-828E-B6FF3B530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3657" y="4839473"/>
            <a:ext cx="481626" cy="658425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1C0AE2F-0C9C-4D30-86C2-B7978F5AADA7}"/>
              </a:ext>
            </a:extLst>
          </p:cNvPr>
          <p:cNvSpPr txBox="1"/>
          <p:nvPr/>
        </p:nvSpPr>
        <p:spPr>
          <a:xfrm>
            <a:off x="6311027" y="4892095"/>
            <a:ext cx="1398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Hypervisor</a:t>
            </a:r>
            <a:endParaRPr lang="ko-KR" altLang="en-US" sz="1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E6A2D6F-6EAC-4753-952D-471F78600DD7}"/>
              </a:ext>
            </a:extLst>
          </p:cNvPr>
          <p:cNvSpPr txBox="1"/>
          <p:nvPr/>
        </p:nvSpPr>
        <p:spPr>
          <a:xfrm>
            <a:off x="5950702" y="4216615"/>
            <a:ext cx="2111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ko-KR" altLang="en-US" sz="1400" dirty="0"/>
              <a:t>서버</a:t>
            </a:r>
            <a:r>
              <a:rPr lang="en-US" altLang="ko-KR" sz="1400" dirty="0"/>
              <a:t>/VM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장애시</a:t>
            </a:r>
            <a:r>
              <a:rPr lang="ko-KR" altLang="en-US" sz="1400" dirty="0"/>
              <a:t> 백업본으로 즉시 서비스</a:t>
            </a:r>
            <a:endParaRPr lang="en-US" altLang="ko-KR" sz="1400" dirty="0"/>
          </a:p>
        </p:txBody>
      </p: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E715F44A-55D5-454E-98BC-81067E728669}"/>
              </a:ext>
            </a:extLst>
          </p:cNvPr>
          <p:cNvSpPr/>
          <p:nvPr/>
        </p:nvSpPr>
        <p:spPr>
          <a:xfrm>
            <a:off x="6826680" y="3588525"/>
            <a:ext cx="360000" cy="540000"/>
          </a:xfrm>
          <a:custGeom>
            <a:avLst/>
            <a:gdLst>
              <a:gd name="connsiteX0" fmla="*/ 228600 w 266700"/>
              <a:gd name="connsiteY0" fmla="*/ 95250 h 533400"/>
              <a:gd name="connsiteX1" fmla="*/ 38100 w 266700"/>
              <a:gd name="connsiteY1" fmla="*/ 95250 h 533400"/>
              <a:gd name="connsiteX2" fmla="*/ 38100 w 266700"/>
              <a:gd name="connsiteY2" fmla="*/ 38100 h 533400"/>
              <a:gd name="connsiteX3" fmla="*/ 228600 w 266700"/>
              <a:gd name="connsiteY3" fmla="*/ 38100 h 533400"/>
              <a:gd name="connsiteX4" fmla="*/ 228600 w 266700"/>
              <a:gd name="connsiteY4" fmla="*/ 95250 h 533400"/>
              <a:gd name="connsiteX5" fmla="*/ 228600 w 266700"/>
              <a:gd name="connsiteY5" fmla="*/ 190500 h 533400"/>
              <a:gd name="connsiteX6" fmla="*/ 38100 w 266700"/>
              <a:gd name="connsiteY6" fmla="*/ 190500 h 533400"/>
              <a:gd name="connsiteX7" fmla="*/ 38100 w 266700"/>
              <a:gd name="connsiteY7" fmla="*/ 133350 h 533400"/>
              <a:gd name="connsiteX8" fmla="*/ 228600 w 266700"/>
              <a:gd name="connsiteY8" fmla="*/ 133350 h 533400"/>
              <a:gd name="connsiteX9" fmla="*/ 228600 w 266700"/>
              <a:gd name="connsiteY9" fmla="*/ 190500 h 533400"/>
              <a:gd name="connsiteX10" fmla="*/ 133350 w 266700"/>
              <a:gd name="connsiteY10" fmla="*/ 476250 h 533400"/>
              <a:gd name="connsiteX11" fmla="*/ 104775 w 266700"/>
              <a:gd name="connsiteY11" fmla="*/ 447675 h 533400"/>
              <a:gd name="connsiteX12" fmla="*/ 133350 w 266700"/>
              <a:gd name="connsiteY12" fmla="*/ 419100 h 533400"/>
              <a:gd name="connsiteX13" fmla="*/ 161925 w 266700"/>
              <a:gd name="connsiteY13" fmla="*/ 447675 h 533400"/>
              <a:gd name="connsiteX14" fmla="*/ 133350 w 266700"/>
              <a:gd name="connsiteY14" fmla="*/ 476250 h 533400"/>
              <a:gd name="connsiteX15" fmla="*/ 228600 w 266700"/>
              <a:gd name="connsiteY15" fmla="*/ 0 h 533400"/>
              <a:gd name="connsiteX16" fmla="*/ 38100 w 266700"/>
              <a:gd name="connsiteY16" fmla="*/ 0 h 533400"/>
              <a:gd name="connsiteX17" fmla="*/ 0 w 266700"/>
              <a:gd name="connsiteY17" fmla="*/ 38100 h 533400"/>
              <a:gd name="connsiteX18" fmla="*/ 0 w 266700"/>
              <a:gd name="connsiteY18" fmla="*/ 495300 h 533400"/>
              <a:gd name="connsiteX19" fmla="*/ 38100 w 266700"/>
              <a:gd name="connsiteY19" fmla="*/ 533400 h 533400"/>
              <a:gd name="connsiteX20" fmla="*/ 228600 w 266700"/>
              <a:gd name="connsiteY20" fmla="*/ 533400 h 533400"/>
              <a:gd name="connsiteX21" fmla="*/ 266700 w 266700"/>
              <a:gd name="connsiteY21" fmla="*/ 495300 h 533400"/>
              <a:gd name="connsiteX22" fmla="*/ 266700 w 266700"/>
              <a:gd name="connsiteY22" fmla="*/ 38100 h 533400"/>
              <a:gd name="connsiteX23" fmla="*/ 228600 w 266700"/>
              <a:gd name="connsiteY23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66700" h="533400">
                <a:moveTo>
                  <a:pt x="228600" y="95250"/>
                </a:moveTo>
                <a:lnTo>
                  <a:pt x="38100" y="95250"/>
                </a:lnTo>
                <a:lnTo>
                  <a:pt x="38100" y="38100"/>
                </a:lnTo>
                <a:lnTo>
                  <a:pt x="228600" y="38100"/>
                </a:lnTo>
                <a:lnTo>
                  <a:pt x="228600" y="95250"/>
                </a:lnTo>
                <a:close/>
                <a:moveTo>
                  <a:pt x="228600" y="190500"/>
                </a:moveTo>
                <a:lnTo>
                  <a:pt x="38100" y="190500"/>
                </a:lnTo>
                <a:lnTo>
                  <a:pt x="38100" y="133350"/>
                </a:lnTo>
                <a:lnTo>
                  <a:pt x="228600" y="133350"/>
                </a:lnTo>
                <a:lnTo>
                  <a:pt x="228600" y="190500"/>
                </a:lnTo>
                <a:close/>
                <a:moveTo>
                  <a:pt x="133350" y="476250"/>
                </a:moveTo>
                <a:cubicBezTo>
                  <a:pt x="117158" y="476250"/>
                  <a:pt x="104775" y="463867"/>
                  <a:pt x="104775" y="447675"/>
                </a:cubicBezTo>
                <a:cubicBezTo>
                  <a:pt x="104775" y="431483"/>
                  <a:pt x="117158" y="419100"/>
                  <a:pt x="133350" y="419100"/>
                </a:cubicBezTo>
                <a:cubicBezTo>
                  <a:pt x="149542" y="419100"/>
                  <a:pt x="161925" y="431483"/>
                  <a:pt x="161925" y="447675"/>
                </a:cubicBezTo>
                <a:cubicBezTo>
                  <a:pt x="161925" y="463867"/>
                  <a:pt x="149542" y="476250"/>
                  <a:pt x="133350" y="476250"/>
                </a:cubicBezTo>
                <a:close/>
                <a:moveTo>
                  <a:pt x="228600" y="0"/>
                </a:moveTo>
                <a:lnTo>
                  <a:pt x="38100" y="0"/>
                </a:lnTo>
                <a:cubicBezTo>
                  <a:pt x="17145" y="0"/>
                  <a:pt x="0" y="17145"/>
                  <a:pt x="0" y="38100"/>
                </a:cubicBezTo>
                <a:lnTo>
                  <a:pt x="0" y="495300"/>
                </a:lnTo>
                <a:cubicBezTo>
                  <a:pt x="0" y="516255"/>
                  <a:pt x="17145" y="533400"/>
                  <a:pt x="38100" y="533400"/>
                </a:cubicBezTo>
                <a:lnTo>
                  <a:pt x="228600" y="533400"/>
                </a:lnTo>
                <a:cubicBezTo>
                  <a:pt x="249555" y="533400"/>
                  <a:pt x="266700" y="516255"/>
                  <a:pt x="266700" y="495300"/>
                </a:cubicBezTo>
                <a:lnTo>
                  <a:pt x="266700" y="38100"/>
                </a:lnTo>
                <a:cubicBezTo>
                  <a:pt x="266700" y="17145"/>
                  <a:pt x="249555" y="0"/>
                  <a:pt x="22860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9525" cap="flat">
            <a:solidFill>
              <a:srgbClr val="003738"/>
            </a:solidFill>
            <a:prstDash val="lgDash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B170E6D-D406-4644-91FB-3726153B07CF}"/>
              </a:ext>
            </a:extLst>
          </p:cNvPr>
          <p:cNvCxnSpPr/>
          <p:nvPr/>
        </p:nvCxnSpPr>
        <p:spPr>
          <a:xfrm flipV="1">
            <a:off x="7302379" y="3709599"/>
            <a:ext cx="0" cy="360000"/>
          </a:xfrm>
          <a:prstGeom prst="straightConnector1">
            <a:avLst/>
          </a:prstGeom>
          <a:ln w="28575">
            <a:solidFill>
              <a:srgbClr val="0037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그래픽 49" descr="활짝 웃는 얼굴(윤곽선) 단색으로 채워진">
            <a:extLst>
              <a:ext uri="{FF2B5EF4-FFF2-40B4-BE49-F238E27FC236}">
                <a16:creationId xmlns:a16="http://schemas.microsoft.com/office/drawing/2014/main" id="{DB1416F5-49FE-4C7B-8BF9-230100F6AE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6680" y="3013470"/>
            <a:ext cx="720000" cy="72000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33FF56E4-B02B-40F3-B440-B3EEF68C39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738" y="3377976"/>
            <a:ext cx="4320000" cy="26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28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표 48">
            <a:extLst>
              <a:ext uri="{FF2B5EF4-FFF2-40B4-BE49-F238E27FC236}">
                <a16:creationId xmlns:a16="http://schemas.microsoft.com/office/drawing/2014/main" id="{B482FA31-B162-4586-8B5F-3BFBC28D2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576745"/>
              </p:ext>
            </p:extLst>
          </p:nvPr>
        </p:nvGraphicFramePr>
        <p:xfrm>
          <a:off x="5047048" y="2234854"/>
          <a:ext cx="4500000" cy="432000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4500000">
                  <a:extLst>
                    <a:ext uri="{9D8B030D-6E8A-4147-A177-3AD203B41FA5}">
                      <a16:colId xmlns:a16="http://schemas.microsoft.com/office/drawing/2014/main" val="280059329"/>
                    </a:ext>
                  </a:extLst>
                </a:gridCol>
              </a:tblGrid>
              <a:tr h="3701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rgbClr val="003738"/>
                          </a:solidFill>
                        </a:rPr>
                        <a:t>초단기</a:t>
                      </a:r>
                      <a:r>
                        <a:rPr lang="ko-KR" altLang="en-US" sz="1400" b="1" dirty="0">
                          <a:solidFill>
                            <a:srgbClr val="003738"/>
                          </a:solidFill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003738"/>
                          </a:solidFill>
                        </a:rPr>
                        <a:t>RTO </a:t>
                      </a:r>
                      <a:r>
                        <a:rPr lang="ko-KR" altLang="en-US" sz="1400" b="1" dirty="0">
                          <a:solidFill>
                            <a:srgbClr val="003738"/>
                          </a:solidFill>
                        </a:rPr>
                        <a:t>복구</a:t>
                      </a:r>
                      <a:r>
                        <a:rPr lang="en-US" altLang="ko-KR" sz="1400" b="1" dirty="0">
                          <a:solidFill>
                            <a:srgbClr val="003738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003738"/>
                          </a:solidFill>
                        </a:rPr>
                        <a:t>비즈니스 연속성 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284457"/>
                  </a:ext>
                </a:extLst>
              </a:tr>
              <a:tr h="33331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rgbClr val="00373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253462"/>
                  </a:ext>
                </a:extLst>
              </a:tr>
              <a:tr h="3616512">
                <a:tc>
                  <a:txBody>
                    <a:bodyPr/>
                    <a:lstStyle/>
                    <a:p>
                      <a:pPr marL="0" marR="0" lvl="0" indent="0" algn="ctr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spc="-3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002060"/>
                        </a:solidFill>
                        <a:latin typeface="+mn-ea"/>
                        <a:ea typeface="+mn-ea"/>
                      </a:endParaRPr>
                    </a:p>
                  </a:txBody>
                  <a:tcPr marT="1440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121818"/>
                  </a:ext>
                </a:extLst>
              </a:tr>
            </a:tbl>
          </a:graphicData>
        </a:graphic>
      </p:graphicFrame>
      <p:graphicFrame>
        <p:nvGraphicFramePr>
          <p:cNvPr id="58" name="표 48">
            <a:extLst>
              <a:ext uri="{FF2B5EF4-FFF2-40B4-BE49-F238E27FC236}">
                <a16:creationId xmlns:a16="http://schemas.microsoft.com/office/drawing/2014/main" id="{C28FD050-3753-4838-940F-822334F307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350299"/>
              </p:ext>
            </p:extLst>
          </p:nvPr>
        </p:nvGraphicFramePr>
        <p:xfrm>
          <a:off x="332684" y="2234854"/>
          <a:ext cx="4500000" cy="432000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4500000">
                  <a:extLst>
                    <a:ext uri="{9D8B030D-6E8A-4147-A177-3AD203B41FA5}">
                      <a16:colId xmlns:a16="http://schemas.microsoft.com/office/drawing/2014/main" val="280059329"/>
                    </a:ext>
                  </a:extLst>
                </a:gridCol>
              </a:tblGrid>
              <a:tr h="3701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003738"/>
                          </a:solidFill>
                        </a:rPr>
                        <a:t>유사 통합백업 구축 및 기술지원 경험 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284457"/>
                  </a:ext>
                </a:extLst>
              </a:tr>
              <a:tr h="33331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rgbClr val="00373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253462"/>
                  </a:ext>
                </a:extLst>
              </a:tr>
              <a:tr h="3616512">
                <a:tc>
                  <a:txBody>
                    <a:bodyPr/>
                    <a:lstStyle/>
                    <a:p>
                      <a:pPr marL="0" marR="0" lvl="0" indent="0" algn="ctr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rgbClr val="003738"/>
                        </a:solidFill>
                      </a:endParaRPr>
                    </a:p>
                  </a:txBody>
                  <a:tcPr marT="1440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121818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761A6E76-FCD7-4A62-AE65-26B8E7186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사업 추진전략 </a:t>
            </a:r>
            <a:r>
              <a:rPr lang="en-US" altLang="ko-KR" dirty="0"/>
              <a:t>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3330ED-9DDE-4F38-B6A4-8DE2AF9244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pPr>
              <a:buFont typeface="Arial" panose="020B0604020202020204" pitchFamily="34" charset="0"/>
            </a:pPr>
            <a:r>
              <a:rPr lang="en-US" altLang="ko-KR" dirty="0">
                <a:latin typeface="+mn-ea"/>
              </a:rPr>
              <a:t>1.1 </a:t>
            </a:r>
            <a:r>
              <a:rPr lang="ko-KR" altLang="en-US" dirty="0">
                <a:latin typeface="+mn-ea"/>
              </a:rPr>
              <a:t>제안개요</a:t>
            </a:r>
          </a:p>
        </p:txBody>
      </p:sp>
      <p:sp>
        <p:nvSpPr>
          <p:cNvPr id="4" name="양쪽 모서리가 둥근 사각형 65">
            <a:extLst>
              <a:ext uri="{FF2B5EF4-FFF2-40B4-BE49-F238E27FC236}">
                <a16:creationId xmlns:a16="http://schemas.microsoft.com/office/drawing/2014/main" id="{26302550-4FDC-4686-ADB4-879D8ABD9F4F}"/>
              </a:ext>
            </a:extLst>
          </p:cNvPr>
          <p:cNvSpPr/>
          <p:nvPr/>
        </p:nvSpPr>
        <p:spPr>
          <a:xfrm>
            <a:off x="1914054" y="1624530"/>
            <a:ext cx="7714116" cy="35338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5F4B"/>
          </a:solidFill>
          <a:ln w="6350" cap="flat" cmpd="sng" algn="ctr">
            <a:noFill/>
            <a:prstDash val="solid"/>
          </a:ln>
          <a:effectLst/>
        </p:spPr>
        <p:txBody>
          <a:bodyPr lIns="108000" tIns="0" rIns="0" bIns="0" rtlCol="0" anchor="ctr" anchorCtr="0"/>
          <a:lstStyle/>
          <a:p>
            <a:pPr marL="355600" lvl="0" indent="-9525" defTabSz="995690" fontAlgn="base" latinLnBrk="0">
              <a:spcAft>
                <a:spcPts val="240"/>
              </a:spcAft>
              <a:defRPr/>
            </a:pPr>
            <a:r>
              <a:rPr lang="ko-KR" altLang="en-US" sz="14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풍부하고 다양한 백업 사업 경험 적용으로 성공적인 사업 수행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132327-3A02-4000-84C0-E32B20740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30" y="1120679"/>
            <a:ext cx="1440000" cy="857232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4D288A00-BE16-4E14-AAA1-98D0CF6DA571}"/>
              </a:ext>
            </a:extLst>
          </p:cNvPr>
          <p:cNvGrpSpPr/>
          <p:nvPr/>
        </p:nvGrpSpPr>
        <p:grpSpPr>
          <a:xfrm>
            <a:off x="1524583" y="1455031"/>
            <a:ext cx="720000" cy="720000"/>
            <a:chOff x="-1752340" y="684000"/>
            <a:chExt cx="720000" cy="720000"/>
          </a:xfrm>
          <a:solidFill>
            <a:srgbClr val="005F4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7D5511A-6C57-4B7D-A3F0-04AD158A440A}"/>
                </a:ext>
              </a:extLst>
            </p:cNvPr>
            <p:cNvSpPr/>
            <p:nvPr/>
          </p:nvSpPr>
          <p:spPr>
            <a:xfrm>
              <a:off x="-1752340" y="684000"/>
              <a:ext cx="720000" cy="720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1000" dirty="0">
                  <a:solidFill>
                    <a:schemeClr val="bg1"/>
                  </a:solidFill>
                  <a:latin typeface="+mn-ea"/>
                </a:rPr>
                <a:t>전략</a:t>
              </a:r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  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  <a:p>
              <a:pPr algn="ctr" latinLnBrk="0">
                <a:spcAft>
                  <a:spcPts val="200"/>
                </a:spcAft>
              </a:pPr>
              <a:r>
                <a:rPr lang="en-US" altLang="ko-KR" sz="1600" dirty="0">
                  <a:solidFill>
                    <a:schemeClr val="bg1"/>
                  </a:solidFill>
                  <a:latin typeface="+mn-ea"/>
                </a:rPr>
                <a:t>03</a:t>
              </a:r>
              <a:endParaRPr lang="ko-KR" altLang="en-US" sz="1600" dirty="0" err="1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4900F27A-C0C5-453B-B3DC-2BE4BB3C1FF5}"/>
                </a:ext>
              </a:extLst>
            </p:cNvPr>
            <p:cNvCxnSpPr/>
            <p:nvPr/>
          </p:nvCxnSpPr>
          <p:spPr>
            <a:xfrm>
              <a:off x="-1598926" y="1016934"/>
              <a:ext cx="413173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EC20DFE-227D-469C-84CF-BAD2C8BAD04E}"/>
              </a:ext>
            </a:extLst>
          </p:cNvPr>
          <p:cNvSpPr/>
          <p:nvPr/>
        </p:nvSpPr>
        <p:spPr bwMode="auto">
          <a:xfrm>
            <a:off x="445065" y="2644015"/>
            <a:ext cx="4304566" cy="3852012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</a:ln>
          <a:effectLst/>
        </p:spPr>
        <p:txBody>
          <a:bodyPr lIns="90000" tIns="72000" rIns="90000" bIns="0" rtlCol="0" anchor="t"/>
          <a:lstStyle/>
          <a:p>
            <a:pPr eaLnBrk="0" fontAlgn="base" latinLnBrk="0" hangingPunct="0">
              <a:spcAft>
                <a:spcPts val="240"/>
              </a:spcAft>
              <a:defRPr/>
            </a:pPr>
            <a:endParaRPr lang="ko-KR" altLang="en-US" sz="900" dirty="0">
              <a:solidFill>
                <a:schemeClr val="bg1">
                  <a:lumMod val="6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7DF20BD-2DC8-4784-8E53-80910AD82D3D}"/>
              </a:ext>
            </a:extLst>
          </p:cNvPr>
          <p:cNvSpPr/>
          <p:nvPr/>
        </p:nvSpPr>
        <p:spPr bwMode="auto">
          <a:xfrm>
            <a:off x="529632" y="5041017"/>
            <a:ext cx="2026068" cy="1346236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</a:ln>
          <a:effectLst/>
        </p:spPr>
        <p:txBody>
          <a:bodyPr lIns="90000" tIns="72000" rIns="90000" bIns="0" rtlCol="0" anchor="t"/>
          <a:lstStyle/>
          <a:p>
            <a:pPr marL="171450" lvl="1" indent="-171450" defTabSz="995690" fontAlgn="base">
              <a:lnSpc>
                <a:spcPct val="11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ko-KR" altLang="en-US" sz="80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n-ea"/>
                <a:cs typeface="Arial" panose="020B0604020202020204" pitchFamily="34" charset="0"/>
              </a:rPr>
              <a:t>구축 시 업무 영향 최소화</a:t>
            </a:r>
          </a:p>
          <a:p>
            <a:pPr marL="171450" lvl="1" indent="-171450" defTabSz="995690" fontAlgn="base">
              <a:lnSpc>
                <a:spcPct val="11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ko-KR" altLang="en-US" sz="80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n-ea"/>
                <a:cs typeface="Arial" panose="020B0604020202020204" pitchFamily="34" charset="0"/>
              </a:rPr>
              <a:t>백업시스템 조기 안정화 방안 수립</a:t>
            </a:r>
            <a:endParaRPr lang="ko-KR" altLang="en-US" sz="800" dirty="0">
              <a:ln>
                <a:solidFill>
                  <a:srgbClr val="C00000">
                    <a:alpha val="0"/>
                  </a:srgbClr>
                </a:solidFill>
              </a:ln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F872EF2-7F07-490A-8B8E-CED0F9E30A20}"/>
              </a:ext>
            </a:extLst>
          </p:cNvPr>
          <p:cNvSpPr/>
          <p:nvPr/>
        </p:nvSpPr>
        <p:spPr bwMode="auto">
          <a:xfrm>
            <a:off x="2632354" y="5041019"/>
            <a:ext cx="2026068" cy="1346237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</a:ln>
          <a:effectLst/>
        </p:spPr>
        <p:txBody>
          <a:bodyPr lIns="90000" tIns="72000" rIns="90000" bIns="0" rtlCol="0" anchor="t"/>
          <a:lstStyle/>
          <a:p>
            <a:pPr marL="171450" lvl="1" indent="-171450" defTabSz="995690" fontAlgn="base">
              <a:lnSpc>
                <a:spcPct val="11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ko-KR" altLang="en-US" sz="80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n-ea"/>
                <a:cs typeface="Arial" panose="020B0604020202020204" pitchFamily="34" charset="0"/>
              </a:rPr>
              <a:t>유사 통합백업 시스템 구축 및 업무프로세스 이해</a:t>
            </a:r>
          </a:p>
          <a:p>
            <a:pPr marL="171450" lvl="1" indent="-171450" defTabSz="995690" fontAlgn="base">
              <a:lnSpc>
                <a:spcPct val="11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Wingdings" panose="05000000000000000000" pitchFamily="2" charset="2"/>
              <a:buChar char="§"/>
            </a:pPr>
            <a:r>
              <a:rPr lang="ko-KR" altLang="en-US" sz="80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n-ea"/>
                <a:cs typeface="Arial" panose="020B0604020202020204" pitchFamily="34" charset="0"/>
              </a:rPr>
              <a:t>고객사와의 역할분담 및 협업</a:t>
            </a:r>
            <a:endParaRPr lang="ko-KR" altLang="en-US" sz="800" dirty="0">
              <a:ln>
                <a:solidFill>
                  <a:srgbClr val="C00000">
                    <a:alpha val="0"/>
                  </a:srgbClr>
                </a:solidFill>
              </a:ln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17" name="Picture 2" descr="C:\Users\Judy Samsung\Downloads\stopwatch.png">
            <a:extLst>
              <a:ext uri="{FF2B5EF4-FFF2-40B4-BE49-F238E27FC236}">
                <a16:creationId xmlns:a16="http://schemas.microsoft.com/office/drawing/2014/main" id="{71F0234F-8E63-49AC-8E4E-00578D436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936" y="5537306"/>
            <a:ext cx="483328" cy="48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78" descr="8">
            <a:extLst>
              <a:ext uri="{FF2B5EF4-FFF2-40B4-BE49-F238E27FC236}">
                <a16:creationId xmlns:a16="http://schemas.microsoft.com/office/drawing/2014/main" id="{00B917A2-A99E-4D80-BA30-C6132EE1169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61265" y="5662394"/>
            <a:ext cx="738678" cy="708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83" descr="C:\Documents and Settings\Administrator\바탕 화면\2.png">
            <a:extLst>
              <a:ext uri="{FF2B5EF4-FFF2-40B4-BE49-F238E27FC236}">
                <a16:creationId xmlns:a16="http://schemas.microsoft.com/office/drawing/2014/main" id="{79245AD2-83E0-40C4-9E7C-54A2A4BD7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3983017" y="5686672"/>
            <a:ext cx="571939" cy="660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Line 164">
            <a:extLst>
              <a:ext uri="{FF2B5EF4-FFF2-40B4-BE49-F238E27FC236}">
                <a16:creationId xmlns:a16="http://schemas.microsoft.com/office/drawing/2014/main" id="{919B8DD1-8C79-46E0-8A4E-7EA789D1ED3D}"/>
              </a:ext>
            </a:extLst>
          </p:cNvPr>
          <p:cNvSpPr>
            <a:spLocks noChangeShapeType="1"/>
          </p:cNvSpPr>
          <p:nvPr/>
        </p:nvSpPr>
        <p:spPr bwMode="gray">
          <a:xfrm>
            <a:off x="3129562" y="5812293"/>
            <a:ext cx="1086955" cy="0"/>
          </a:xfrm>
          <a:prstGeom prst="line">
            <a:avLst/>
          </a:prstGeom>
          <a:noFill/>
          <a:ln w="6350">
            <a:solidFill>
              <a:srgbClr val="4D4D4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9569" tIns="49785" rIns="99569" bIns="49785" anchor="ctr"/>
          <a:lstStyle/>
          <a:p>
            <a:endParaRPr lang="ko-KR" altLang="en-US" sz="1600">
              <a:latin typeface="+mn-ea"/>
              <a:cs typeface="Arial" panose="020B0604020202020204" pitchFamily="34" charset="0"/>
            </a:endParaRPr>
          </a:p>
        </p:txBody>
      </p:sp>
      <p:sp>
        <p:nvSpPr>
          <p:cNvPr id="21" name="Line 165">
            <a:extLst>
              <a:ext uri="{FF2B5EF4-FFF2-40B4-BE49-F238E27FC236}">
                <a16:creationId xmlns:a16="http://schemas.microsoft.com/office/drawing/2014/main" id="{18F54A27-0C2B-47D8-AF11-A8AFF91541CB}"/>
              </a:ext>
            </a:extLst>
          </p:cNvPr>
          <p:cNvSpPr>
            <a:spLocks noChangeShapeType="1"/>
          </p:cNvSpPr>
          <p:nvPr/>
        </p:nvSpPr>
        <p:spPr bwMode="gray">
          <a:xfrm flipH="1">
            <a:off x="3129562" y="5893804"/>
            <a:ext cx="1086953" cy="0"/>
          </a:xfrm>
          <a:prstGeom prst="line">
            <a:avLst/>
          </a:prstGeom>
          <a:noFill/>
          <a:ln w="6350">
            <a:solidFill>
              <a:srgbClr val="4D4D4D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9569" tIns="49785" rIns="99569" bIns="49785" anchor="ctr"/>
          <a:lstStyle/>
          <a:p>
            <a:endParaRPr lang="ko-KR" altLang="en-US" sz="1600">
              <a:latin typeface="+mn-ea"/>
              <a:cs typeface="Arial" panose="020B0604020202020204" pitchFamily="34" charset="0"/>
            </a:endParaRPr>
          </a:p>
        </p:txBody>
      </p:sp>
      <p:sp>
        <p:nvSpPr>
          <p:cNvPr id="22" name="TextBox 31">
            <a:extLst>
              <a:ext uri="{FF2B5EF4-FFF2-40B4-BE49-F238E27FC236}">
                <a16:creationId xmlns:a16="http://schemas.microsoft.com/office/drawing/2014/main" id="{29812661-9821-4BF1-9CAB-C8124F2B404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382259" y="5642927"/>
            <a:ext cx="570669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1" hangingPunct="1"/>
            <a:r>
              <a:rPr lang="ko-KR" altLang="en-US" sz="700" b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n-ea"/>
                <a:ea typeface="+mn-ea"/>
                <a:cs typeface="Arial" panose="020B0604020202020204" pitchFamily="34" charset="0"/>
              </a:rPr>
              <a:t>구성승인 요청</a:t>
            </a:r>
          </a:p>
        </p:txBody>
      </p:sp>
      <p:sp>
        <p:nvSpPr>
          <p:cNvPr id="23" name="TextBox 31">
            <a:extLst>
              <a:ext uri="{FF2B5EF4-FFF2-40B4-BE49-F238E27FC236}">
                <a16:creationId xmlns:a16="http://schemas.microsoft.com/office/drawing/2014/main" id="{52490BDD-0D22-457A-B293-E80A5B2356C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321345" y="5955388"/>
            <a:ext cx="69249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latinLnBrk="1"/>
            <a:r>
              <a:rPr lang="ko-KR" altLang="en-US" sz="700" b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n-ea"/>
                <a:ea typeface="+mn-ea"/>
                <a:cs typeface="Arial" panose="020B0604020202020204" pitchFamily="34" charset="0"/>
              </a:rPr>
              <a:t>구성승인 및</a:t>
            </a:r>
            <a:r>
              <a:rPr lang="en-US" altLang="ko-KR" sz="700" b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n-ea"/>
                <a:ea typeface="+mn-ea"/>
                <a:cs typeface="Arial" panose="020B0604020202020204" pitchFamily="34" charset="0"/>
              </a:rPr>
              <a:t> </a:t>
            </a:r>
            <a:r>
              <a:rPr lang="ko-KR" altLang="en-US" sz="700" b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n-ea"/>
                <a:ea typeface="+mn-ea"/>
                <a:cs typeface="Arial" panose="020B0604020202020204" pitchFamily="34" charset="0"/>
              </a:rPr>
              <a:t>확인</a:t>
            </a:r>
          </a:p>
        </p:txBody>
      </p:sp>
      <p:sp>
        <p:nvSpPr>
          <p:cNvPr id="24" name="object 59">
            <a:extLst>
              <a:ext uri="{FF2B5EF4-FFF2-40B4-BE49-F238E27FC236}">
                <a16:creationId xmlns:a16="http://schemas.microsoft.com/office/drawing/2014/main" id="{BCD64926-49DA-41A2-85C6-CBAB1E6BFCA9}"/>
              </a:ext>
            </a:extLst>
          </p:cNvPr>
          <p:cNvSpPr txBox="1"/>
          <p:nvPr/>
        </p:nvSpPr>
        <p:spPr>
          <a:xfrm>
            <a:off x="1595438" y="6060919"/>
            <a:ext cx="937419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532" indent="-180975" algn="ctr" fontAlgn="base">
              <a:spcAft>
                <a:spcPts val="240"/>
              </a:spcAft>
              <a:defRPr/>
            </a:pPr>
            <a:r>
              <a:rPr sz="800" kern="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n-ea"/>
                <a:cs typeface="Arial" panose="020B0604020202020204" pitchFamily="34" charset="0"/>
              </a:rPr>
              <a:t>무장애 및 </a:t>
            </a:r>
            <a:r>
              <a:rPr sz="800" kern="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n-ea"/>
                <a:cs typeface="Arial" panose="020B0604020202020204" pitchFamily="34" charset="0"/>
              </a:rPr>
              <a:t>재구성</a:t>
            </a:r>
            <a:br>
              <a:rPr lang="en-US" sz="800" kern="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n-ea"/>
                <a:cs typeface="Arial" panose="020B0604020202020204" pitchFamily="34" charset="0"/>
              </a:rPr>
            </a:br>
            <a:r>
              <a:rPr sz="800" kern="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n-ea"/>
                <a:cs typeface="Arial" panose="020B0604020202020204" pitchFamily="34" charset="0"/>
              </a:rPr>
              <a:t>소요시간</a:t>
            </a:r>
            <a:r>
              <a:rPr sz="800" kern="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n-ea"/>
                <a:cs typeface="Arial" panose="020B0604020202020204" pitchFamily="34" charset="0"/>
              </a:rPr>
              <a:t> 최소화</a:t>
            </a:r>
          </a:p>
        </p:txBody>
      </p:sp>
      <p:sp>
        <p:nvSpPr>
          <p:cNvPr id="25" name="직사각형 24" descr="2008_템플릿_0600000">
            <a:extLst>
              <a:ext uri="{FF2B5EF4-FFF2-40B4-BE49-F238E27FC236}">
                <a16:creationId xmlns:a16="http://schemas.microsoft.com/office/drawing/2014/main" id="{C41D3925-7AAA-4FFA-B32C-8993F961D69D}"/>
              </a:ext>
            </a:extLst>
          </p:cNvPr>
          <p:cNvSpPr>
            <a:spLocks noChangeArrowheads="1"/>
          </p:cNvSpPr>
          <p:nvPr/>
        </p:nvSpPr>
        <p:spPr bwMode="gray">
          <a:xfrm>
            <a:off x="602126" y="5502706"/>
            <a:ext cx="967327" cy="34024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defTabSz="1043056" fontAlgn="base">
              <a:spcAft>
                <a:spcPts val="240"/>
              </a:spcAft>
            </a:pPr>
            <a:r>
              <a:rPr lang="ko-KR" altLang="en-US" sz="8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업무중단 최소화</a:t>
            </a:r>
            <a:endParaRPr lang="en-US" altLang="ko-KR" sz="800" kern="0" spc="-30" dirty="0">
              <a:ln>
                <a:solidFill>
                  <a:srgbClr val="C00000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6" name="직사각형 25" descr="2008_템플릿_0600000">
            <a:extLst>
              <a:ext uri="{FF2B5EF4-FFF2-40B4-BE49-F238E27FC236}">
                <a16:creationId xmlns:a16="http://schemas.microsoft.com/office/drawing/2014/main" id="{EC67D523-E0B8-45F3-AA21-B50E1D9E41D1}"/>
              </a:ext>
            </a:extLst>
          </p:cNvPr>
          <p:cNvSpPr>
            <a:spLocks noChangeArrowheads="1"/>
          </p:cNvSpPr>
          <p:nvPr/>
        </p:nvSpPr>
        <p:spPr bwMode="gray">
          <a:xfrm>
            <a:off x="602126" y="5890596"/>
            <a:ext cx="967327" cy="42816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indent="-180975" algn="ctr" defTabSz="1043056" fontAlgn="base">
              <a:spcAft>
                <a:spcPts val="240"/>
              </a:spcAft>
            </a:pPr>
            <a:r>
              <a:rPr lang="ko-KR" altLang="en-US" sz="8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장애발생 및</a:t>
            </a:r>
            <a:br>
              <a:rPr lang="en-US" altLang="ko-KR" sz="8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</a:br>
            <a:r>
              <a:rPr lang="ko-KR" altLang="en-US" sz="8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rPr>
              <a:t>시행착오 제로화</a:t>
            </a:r>
            <a:endParaRPr lang="en-US" altLang="ko-KR" sz="800" kern="0" spc="-30" dirty="0">
              <a:ln>
                <a:solidFill>
                  <a:srgbClr val="C00000">
                    <a:alpha val="0"/>
                  </a:srgbClr>
                </a:solidFill>
              </a:ln>
              <a:solidFill>
                <a:schemeClr val="bg1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27" name="Picture 3" descr="C:\Users\Judy Samsung\Downloads\database.png">
            <a:extLst>
              <a:ext uri="{FF2B5EF4-FFF2-40B4-BE49-F238E27FC236}">
                <a16:creationId xmlns:a16="http://schemas.microsoft.com/office/drawing/2014/main" id="{539044A0-2480-4D83-8ABA-D355E7799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452" y="4075816"/>
            <a:ext cx="378614" cy="37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C:\Users\Judy Samsung\Downloads\database (1).png">
            <a:extLst>
              <a:ext uri="{FF2B5EF4-FFF2-40B4-BE49-F238E27FC236}">
                <a16:creationId xmlns:a16="http://schemas.microsoft.com/office/drawing/2014/main" id="{9BB8E588-9457-41DA-B924-FC1FA3851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518" y="4065594"/>
            <a:ext cx="399065" cy="39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5" descr="C:\Users\Judy Samsung\Downloads\database-interconnected.png">
            <a:extLst>
              <a:ext uri="{FF2B5EF4-FFF2-40B4-BE49-F238E27FC236}">
                <a16:creationId xmlns:a16="http://schemas.microsoft.com/office/drawing/2014/main" id="{02D72A38-8281-4143-A62D-C05A99426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612" y="4028475"/>
            <a:ext cx="473333" cy="47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1A996686-6D03-40D0-BE38-A103255701AA}"/>
              </a:ext>
            </a:extLst>
          </p:cNvPr>
          <p:cNvSpPr/>
          <p:nvPr/>
        </p:nvSpPr>
        <p:spPr>
          <a:xfrm>
            <a:off x="675860" y="3230038"/>
            <a:ext cx="1066426" cy="1066021"/>
          </a:xfrm>
          <a:prstGeom prst="ellipse">
            <a:avLst/>
          </a:prstGeom>
          <a:solidFill>
            <a:srgbClr val="005F4B"/>
          </a:solidFill>
          <a:ln w="9525" cap="flat" cmpd="sng" algn="ctr">
            <a:solidFill>
              <a:schemeClr val="tx1">
                <a:lumMod val="50000"/>
                <a:lumOff val="50000"/>
                <a:alpha val="50196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 anchorCtr="0"/>
          <a:lstStyle/>
          <a:p>
            <a:pPr indent="-180975" algn="ctr" fontAlgn="base">
              <a:spcAft>
                <a:spcPts val="240"/>
              </a:spcAft>
              <a:defRPr/>
            </a:pPr>
            <a:r>
              <a:rPr lang="ko-KR" altLang="en-US" sz="1000" b="1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8100000" scaled="1"/>
                </a:gradFill>
                <a:latin typeface="+mn-ea"/>
                <a:cs typeface="Arial" panose="020B0604020202020204" pitchFamily="34" charset="0"/>
              </a:rPr>
              <a:t>대형 금융사와 공공기관</a:t>
            </a:r>
            <a:endParaRPr lang="en-US" altLang="ko-KR" sz="1000" b="1" kern="0" spc="-30" dirty="0">
              <a:ln>
                <a:solidFill>
                  <a:srgbClr val="C00000">
                    <a:alpha val="0"/>
                  </a:srgbClr>
                </a:solidFill>
              </a:ln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8100000" scaled="1"/>
              </a:gra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F382D1C-8493-45CB-994C-582847280F2D}"/>
              </a:ext>
            </a:extLst>
          </p:cNvPr>
          <p:cNvSpPr/>
          <p:nvPr/>
        </p:nvSpPr>
        <p:spPr>
          <a:xfrm>
            <a:off x="1997918" y="3230037"/>
            <a:ext cx="1066426" cy="1066021"/>
          </a:xfrm>
          <a:prstGeom prst="ellipse">
            <a:avLst/>
          </a:prstGeom>
          <a:solidFill>
            <a:srgbClr val="005F4B"/>
          </a:solidFill>
          <a:ln w="9525" cap="flat" cmpd="sng" algn="ctr">
            <a:solidFill>
              <a:schemeClr val="tx1">
                <a:lumMod val="50000"/>
                <a:lumOff val="50000"/>
                <a:alpha val="50196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 anchorCtr="0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ko-KR" altLang="en-US" sz="1000" b="1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8100000" scaled="1"/>
                </a:gradFill>
                <a:latin typeface="+mn-ea"/>
                <a:cs typeface="Arial" panose="020B0604020202020204" pitchFamily="34" charset="0"/>
              </a:rPr>
              <a:t>대형 제조사</a:t>
            </a: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D8899FF-CE70-4A74-97F4-11E222D385F7}"/>
              </a:ext>
            </a:extLst>
          </p:cNvPr>
          <p:cNvSpPr/>
          <p:nvPr/>
        </p:nvSpPr>
        <p:spPr>
          <a:xfrm>
            <a:off x="3319979" y="3230038"/>
            <a:ext cx="1066426" cy="1066021"/>
          </a:xfrm>
          <a:prstGeom prst="ellipse">
            <a:avLst/>
          </a:prstGeom>
          <a:solidFill>
            <a:srgbClr val="005F4B"/>
          </a:solidFill>
          <a:ln w="9525" cap="flat" cmpd="sng" algn="ctr">
            <a:solidFill>
              <a:schemeClr val="tx1">
                <a:lumMod val="50000"/>
                <a:lumOff val="50000"/>
                <a:alpha val="50196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 anchorCtr="0"/>
          <a:lstStyle/>
          <a:p>
            <a:pPr indent="-180975" algn="ctr" fontAlgn="base" latinLnBrk="0">
              <a:spcAft>
                <a:spcPts val="240"/>
              </a:spcAft>
              <a:defRPr/>
            </a:pPr>
            <a:r>
              <a:rPr lang="ko-KR" altLang="en-US" sz="1000" b="1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8100000" scaled="1"/>
                </a:gradFill>
                <a:latin typeface="+mn-ea"/>
                <a:cs typeface="Arial" panose="020B0604020202020204" pitchFamily="34" charset="0"/>
              </a:rPr>
              <a:t>대형 유통회사</a:t>
            </a:r>
            <a:endParaRPr lang="en-US" altLang="ko-KR" sz="1000" b="1" kern="0" spc="-30" dirty="0">
              <a:ln>
                <a:solidFill>
                  <a:srgbClr val="C00000">
                    <a:alpha val="0"/>
                  </a:srgbClr>
                </a:solidFill>
              </a:ln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8100000" scaled="1"/>
              </a:gra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C10A8A7-9D37-4C91-9601-CEE39EA9BF58}"/>
              </a:ext>
            </a:extLst>
          </p:cNvPr>
          <p:cNvCxnSpPr>
            <a:cxnSpLocks/>
            <a:stCxn id="30" idx="6"/>
            <a:endCxn id="31" idx="2"/>
          </p:cNvCxnSpPr>
          <p:nvPr/>
        </p:nvCxnSpPr>
        <p:spPr>
          <a:xfrm flipV="1">
            <a:off x="1742286" y="3763048"/>
            <a:ext cx="255632" cy="1"/>
          </a:xfrm>
          <a:prstGeom prst="line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D2AE7D7-4AAB-4C78-B896-9411D3440B22}"/>
              </a:ext>
            </a:extLst>
          </p:cNvPr>
          <p:cNvCxnSpPr>
            <a:cxnSpLocks/>
            <a:stCxn id="31" idx="6"/>
            <a:endCxn id="32" idx="2"/>
          </p:cNvCxnSpPr>
          <p:nvPr/>
        </p:nvCxnSpPr>
        <p:spPr>
          <a:xfrm>
            <a:off x="3064344" y="3763048"/>
            <a:ext cx="255635" cy="1"/>
          </a:xfrm>
          <a:prstGeom prst="line">
            <a:avLst/>
          </a:prstGeom>
          <a:ln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25F7CF8-8408-4F81-9BEF-4533B5B4CFEF}"/>
              </a:ext>
            </a:extLst>
          </p:cNvPr>
          <p:cNvSpPr/>
          <p:nvPr/>
        </p:nvSpPr>
        <p:spPr>
          <a:xfrm>
            <a:off x="445065" y="2640923"/>
            <a:ext cx="4290044" cy="288000"/>
          </a:xfrm>
          <a:prstGeom prst="rect">
            <a:avLst/>
          </a:prstGeom>
          <a:solidFill>
            <a:srgbClr val="005F4B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다년간 축적된 유사 백업 구축 및 기술지원 수행 노하우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C1EC33C-B0BD-4059-9E99-E4B9E5C808A1}"/>
              </a:ext>
            </a:extLst>
          </p:cNvPr>
          <p:cNvSpPr/>
          <p:nvPr/>
        </p:nvSpPr>
        <p:spPr>
          <a:xfrm>
            <a:off x="552398" y="4674365"/>
            <a:ext cx="2026068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000">
                <a:solidFill>
                  <a:schemeClr val="tx1"/>
                </a:solidFill>
                <a:latin typeface="+mn-ea"/>
              </a:rPr>
              <a:t> 가상화</a:t>
            </a:r>
            <a:r>
              <a:rPr lang="en-US" altLang="ko-KR" sz="100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000">
                <a:solidFill>
                  <a:schemeClr val="tx1"/>
                </a:solidFill>
                <a:latin typeface="+mn-ea"/>
              </a:rPr>
              <a:t>물리 통합백업 구축 </a:t>
            </a:r>
          </a:p>
          <a:p>
            <a:pPr algn="ctr" latinLnBrk="0">
              <a:spcAft>
                <a:spcPts val="200"/>
              </a:spcAft>
            </a:pPr>
            <a:r>
              <a:rPr lang="ko-KR" altLang="en-US" sz="1000">
                <a:solidFill>
                  <a:schemeClr val="tx1"/>
                </a:solidFill>
                <a:latin typeface="+mn-ea"/>
              </a:rPr>
              <a:t>노하우 적용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140BE3F-EF1F-4BE4-A7EE-B78DF1D0C945}"/>
              </a:ext>
            </a:extLst>
          </p:cNvPr>
          <p:cNvSpPr/>
          <p:nvPr/>
        </p:nvSpPr>
        <p:spPr>
          <a:xfrm>
            <a:off x="2636365" y="4665811"/>
            <a:ext cx="2026068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유사 사업 완벽한 이해 및 구축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5DA4134-9C2F-4AE5-B63C-04625B1B38B5}"/>
              </a:ext>
            </a:extLst>
          </p:cNvPr>
          <p:cNvSpPr/>
          <p:nvPr/>
        </p:nvSpPr>
        <p:spPr bwMode="auto">
          <a:xfrm>
            <a:off x="5164259" y="2646686"/>
            <a:ext cx="2113214" cy="3849014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lIns="90000" tIns="72000" rIns="90000" bIns="0" rtlCol="0" anchor="t"/>
          <a:lstStyle/>
          <a:p>
            <a:pPr marL="0" marR="0" lvl="0" indent="0" defTabSz="99569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+mn-ea"/>
              <a:cs typeface="Arial" panose="020B0604020202020204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2A931AD-D684-4665-A83E-18E4D2B6730E}"/>
              </a:ext>
            </a:extLst>
          </p:cNvPr>
          <p:cNvSpPr/>
          <p:nvPr/>
        </p:nvSpPr>
        <p:spPr bwMode="auto">
          <a:xfrm>
            <a:off x="7346542" y="2646686"/>
            <a:ext cx="2098863" cy="3849014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lIns="90000" tIns="72000" rIns="90000" bIns="0" rtlCol="0" anchor="t"/>
          <a:lstStyle/>
          <a:p>
            <a:pPr marL="0" marR="0" lvl="0" indent="0" defTabSz="99569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+mn-ea"/>
              <a:cs typeface="Arial" panose="020B0604020202020204" pitchFamily="34" charset="0"/>
            </a:endParaRPr>
          </a:p>
        </p:txBody>
      </p:sp>
      <p:sp>
        <p:nvSpPr>
          <p:cNvPr id="41" name="Text Box 38">
            <a:extLst>
              <a:ext uri="{FF2B5EF4-FFF2-40B4-BE49-F238E27FC236}">
                <a16:creationId xmlns:a16="http://schemas.microsoft.com/office/drawing/2014/main" id="{0880D23C-98D0-4E07-9940-A7644DFFE69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052665" y="4461178"/>
            <a:ext cx="1056379" cy="271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1027113"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1027113"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1027113"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1027113"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1027113"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1027113" eaLnBrk="0" fontAlgn="base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1027113" eaLnBrk="0" fontAlgn="base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1027113" eaLnBrk="0" fontAlgn="base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1027113" eaLnBrk="0" fontAlgn="base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-180975" defTabSz="99569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ea typeface="+mn-ea"/>
                <a:cs typeface="Arial" panose="020B0604020202020204" pitchFamily="34" charset="0"/>
              </a:rPr>
              <a:t>대규모 백업</a:t>
            </a:r>
            <a:r>
              <a:rPr kumimoji="1" lang="en-US" altLang="ko-KR" sz="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ea typeface="+mn-ea"/>
                <a:cs typeface="Arial" panose="020B0604020202020204" pitchFamily="34" charset="0"/>
              </a:rPr>
              <a:t>SW </a:t>
            </a:r>
          </a:p>
          <a:p>
            <a:pPr marL="0" marR="0" lvl="0" indent="-180975" defTabSz="99569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ea typeface="+mn-ea"/>
                <a:cs typeface="Arial" panose="020B0604020202020204" pitchFamily="34" charset="0"/>
              </a:rPr>
              <a:t>구축</a:t>
            </a:r>
            <a:r>
              <a:rPr kumimoji="1" lang="en-US" altLang="ko-KR" sz="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ea typeface="+mn-ea"/>
                <a:cs typeface="Arial" panose="020B0604020202020204" pitchFamily="34" charset="0"/>
              </a:rPr>
              <a:t>/</a:t>
            </a:r>
            <a:r>
              <a:rPr kumimoji="1" lang="ko-KR" altLang="en-US" sz="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ea typeface="+mn-ea"/>
                <a:cs typeface="Arial" panose="020B0604020202020204" pitchFamily="34" charset="0"/>
              </a:rPr>
              <a:t>수행경험인력 </a:t>
            </a:r>
            <a:r>
              <a:rPr kumimoji="1" lang="en-US" altLang="ko-KR" sz="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ea typeface="+mn-ea"/>
                <a:cs typeface="Arial" panose="020B0604020202020204" pitchFamily="34" charset="0"/>
              </a:rPr>
              <a:t>7</a:t>
            </a:r>
            <a:r>
              <a:rPr kumimoji="1" lang="ko-KR" altLang="en-US" sz="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ea typeface="+mn-ea"/>
                <a:cs typeface="Arial" panose="020B0604020202020204" pitchFamily="34" charset="0"/>
              </a:rPr>
              <a:t>명</a:t>
            </a:r>
            <a:endParaRPr kumimoji="1" lang="ko-KR" altLang="ko-KR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42" name="Text Box 38">
            <a:extLst>
              <a:ext uri="{FF2B5EF4-FFF2-40B4-BE49-F238E27FC236}">
                <a16:creationId xmlns:a16="http://schemas.microsoft.com/office/drawing/2014/main" id="{576ED3EB-6B6D-4DBA-B019-339872AEEE2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232625" y="4473610"/>
            <a:ext cx="70331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027113"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1027113"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1027113"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1027113"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1027113"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1027113" eaLnBrk="0" fontAlgn="base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1027113" eaLnBrk="0" fontAlgn="base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1027113" eaLnBrk="0" fontAlgn="base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1027113" eaLnBrk="0" fontAlgn="base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-180975" algn="r" defTabSz="99569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ea typeface="+mn-ea"/>
                <a:cs typeface="Arial" panose="020B0604020202020204" pitchFamily="34" charset="0"/>
              </a:rPr>
              <a:t>백업 </a:t>
            </a:r>
            <a:br>
              <a:rPr kumimoji="1" lang="en-US" altLang="ko-KR" sz="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ea typeface="+mn-ea"/>
                <a:cs typeface="Arial" panose="020B0604020202020204" pitchFamily="34" charset="0"/>
              </a:rPr>
            </a:br>
            <a:r>
              <a:rPr kumimoji="1" lang="ko-KR" altLang="en-US" sz="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ea typeface="+mn-ea"/>
                <a:cs typeface="Arial" panose="020B0604020202020204" pitchFamily="34" charset="0"/>
              </a:rPr>
              <a:t>전문가</a:t>
            </a:r>
            <a:r>
              <a:rPr kumimoji="1" lang="en-US" altLang="ko-KR" sz="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ea typeface="+mn-ea"/>
                <a:cs typeface="Arial" panose="020B0604020202020204" pitchFamily="34" charset="0"/>
              </a:rPr>
              <a:t> 3</a:t>
            </a:r>
            <a:r>
              <a:rPr kumimoji="1" lang="ko-KR" altLang="en-US" sz="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ea typeface="+mn-ea"/>
                <a:cs typeface="Arial" panose="020B0604020202020204" pitchFamily="34" charset="0"/>
              </a:rPr>
              <a:t>명</a:t>
            </a:r>
            <a:endParaRPr kumimoji="1" lang="ko-KR" altLang="ko-KR" sz="8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+mn-ea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B4A3655-C0B0-4FCB-983E-276C52A86709}"/>
              </a:ext>
            </a:extLst>
          </p:cNvPr>
          <p:cNvCxnSpPr/>
          <p:nvPr/>
        </p:nvCxnSpPr>
        <p:spPr>
          <a:xfrm>
            <a:off x="5979992" y="4473610"/>
            <a:ext cx="0" cy="289657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</p:cxnSp>
      <p:sp>
        <p:nvSpPr>
          <p:cNvPr id="44" name="Text Box 56">
            <a:extLst>
              <a:ext uri="{FF2B5EF4-FFF2-40B4-BE49-F238E27FC236}">
                <a16:creationId xmlns:a16="http://schemas.microsoft.com/office/drawing/2014/main" id="{DBFFC81E-F2FF-4C0B-9BC7-6073A20C7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7503" y="4110846"/>
            <a:ext cx="1774906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defTabSz="995690" eaLnBrk="1" fontAlgn="t" latinLnBrk="0" hangingPunct="1">
              <a:spcAft>
                <a:spcPts val="200"/>
              </a:spcAft>
            </a:pPr>
            <a:r>
              <a:rPr lang="ko-KR" altLang="en-US" sz="12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  <a:ea typeface="+mn-ea"/>
                <a:cs typeface="Arial" panose="020B0604020202020204" pitchFamily="34" charset="0"/>
              </a:rPr>
              <a:t>고급 백업 전문인력  투입</a:t>
            </a:r>
          </a:p>
        </p:txBody>
      </p:sp>
      <p:pic>
        <p:nvPicPr>
          <p:cNvPr id="45" name="Picture 6">
            <a:extLst>
              <a:ext uri="{FF2B5EF4-FFF2-40B4-BE49-F238E27FC236}">
                <a16:creationId xmlns:a16="http://schemas.microsoft.com/office/drawing/2014/main" id="{B410A6C7-36A4-42B4-9640-1F706E6A8F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66"/>
          <a:stretch/>
        </p:blipFill>
        <p:spPr bwMode="auto">
          <a:xfrm>
            <a:off x="5854542" y="3255797"/>
            <a:ext cx="640566" cy="590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object 94">
            <a:extLst>
              <a:ext uri="{FF2B5EF4-FFF2-40B4-BE49-F238E27FC236}">
                <a16:creationId xmlns:a16="http://schemas.microsoft.com/office/drawing/2014/main" id="{3CEB7597-4968-449A-AF4E-C18A18E8596B}"/>
              </a:ext>
            </a:extLst>
          </p:cNvPr>
          <p:cNvSpPr txBox="1"/>
          <p:nvPr/>
        </p:nvSpPr>
        <p:spPr>
          <a:xfrm>
            <a:off x="7411852" y="3008146"/>
            <a:ext cx="1953840" cy="18466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 fontAlgn="t">
              <a:spcBef>
                <a:spcPct val="0"/>
              </a:spcBef>
              <a:spcAft>
                <a:spcPts val="200"/>
              </a:spcAft>
              <a:defRPr kumimoji="1" sz="1400" spc="-3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THE명품고딕B" pitchFamily="18" charset="-127"/>
                <a:ea typeface="THE명품고딕B" pitchFamily="18" charset="-127"/>
              </a:defRPr>
            </a:lvl1pPr>
            <a:lvl2pPr marL="1028700" indent="-457200" eaLnBrk="0" hangingPunct="0">
              <a:spcBef>
                <a:spcPct val="0"/>
              </a:spcBef>
              <a:defRPr kumimoji="1" sz="1500">
                <a:latin typeface="굴림" charset="-127"/>
                <a:ea typeface="굴림" charset="-127"/>
              </a:defRPr>
            </a:lvl2pPr>
            <a:lvl3pPr marL="1676400" indent="-457200" eaLnBrk="0" hangingPunct="0">
              <a:spcBef>
                <a:spcPct val="0"/>
              </a:spcBef>
              <a:defRPr kumimoji="1" sz="1500">
                <a:latin typeface="굴림" charset="-127"/>
                <a:ea typeface="굴림" charset="-127"/>
              </a:defRPr>
            </a:lvl3pPr>
            <a:lvl4pPr marL="2324100" indent="-457200" eaLnBrk="0" hangingPunct="0">
              <a:spcBef>
                <a:spcPct val="0"/>
              </a:spcBef>
              <a:defRPr kumimoji="1" sz="1500">
                <a:latin typeface="굴림" charset="-127"/>
                <a:ea typeface="굴림" charset="-127"/>
              </a:defRPr>
            </a:lvl4pPr>
            <a:lvl5pPr marL="2971800" indent="-457200" eaLnBrk="0" hangingPunct="0">
              <a:spcBef>
                <a:spcPct val="0"/>
              </a:spcBef>
              <a:defRPr kumimoji="1" sz="1500"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latin typeface="굴림" charset="-127"/>
                <a:ea typeface="굴림" charset="-127"/>
              </a:defRPr>
            </a:lvl9pPr>
          </a:lstStyle>
          <a:p>
            <a:pPr marL="0" marR="0" lvl="0" indent="0" defTabSz="99569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0" cap="none" spc="-3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ea typeface="+mn-ea"/>
                <a:cs typeface="Arial" panose="020B0604020202020204" pitchFamily="34" charset="0"/>
              </a:rPr>
              <a:t>대규모백업 구축 경험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75277B1-A923-4C2A-80B5-4FC7650180A7}"/>
              </a:ext>
            </a:extLst>
          </p:cNvPr>
          <p:cNvSpPr/>
          <p:nvPr/>
        </p:nvSpPr>
        <p:spPr bwMode="auto">
          <a:xfrm>
            <a:off x="7416895" y="5025484"/>
            <a:ext cx="1988686" cy="1361527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lIns="90000" tIns="72000" rIns="90000" bIns="0" rtlCol="0" anchor="ctr"/>
          <a:lstStyle/>
          <a:p>
            <a:pPr marL="171450" lvl="0" indent="-171450" defTabSz="995690" eaLnBrk="0" fontAlgn="base" latinLnBrk="0" hangingPunct="0">
              <a:spcAft>
                <a:spcPts val="24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900" kern="0" dirty="0">
                <a:latin typeface="+mn-ea"/>
                <a:cs typeface="Arial" panose="020B0604020202020204" pitchFamily="34" charset="0"/>
              </a:rPr>
              <a:t>대규모 기관  업무 프로세스를 잘 이해하고 준수하여 설치 계획 수립</a:t>
            </a:r>
          </a:p>
          <a:p>
            <a:pPr marL="171450" lvl="0" indent="-171450" defTabSz="995690" eaLnBrk="0" fontAlgn="base" latinLnBrk="0" hangingPunct="0">
              <a:spcAft>
                <a:spcPts val="24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900" kern="0" dirty="0">
                <a:latin typeface="+mn-ea"/>
                <a:cs typeface="Arial" panose="020B0604020202020204" pitchFamily="34" charset="0"/>
              </a:rPr>
              <a:t>대규모 가상화 및 물리 </a:t>
            </a:r>
            <a:r>
              <a:rPr lang="en-US" altLang="ko-KR" sz="900" kern="0" dirty="0">
                <a:latin typeface="+mn-ea"/>
                <a:cs typeface="Arial" panose="020B0604020202020204" pitchFamily="34" charset="0"/>
              </a:rPr>
              <a:t>OS </a:t>
            </a:r>
            <a:r>
              <a:rPr lang="ko-KR" altLang="en-US" sz="900" kern="0" dirty="0">
                <a:latin typeface="+mn-ea"/>
                <a:cs typeface="Arial" panose="020B0604020202020204" pitchFamily="34" charset="0"/>
              </a:rPr>
              <a:t>구축</a:t>
            </a:r>
            <a:r>
              <a:rPr lang="en-US" altLang="ko-KR" sz="900" kern="0" dirty="0">
                <a:latin typeface="+mn-ea"/>
                <a:cs typeface="Arial" panose="020B0604020202020204" pitchFamily="34" charset="0"/>
              </a:rPr>
              <a:t>/</a:t>
            </a:r>
            <a:r>
              <a:rPr lang="ko-KR" altLang="en-US" sz="900" kern="0" dirty="0">
                <a:latin typeface="+mn-ea"/>
                <a:cs typeface="Arial" panose="020B0604020202020204" pitchFamily="34" charset="0"/>
              </a:rPr>
              <a:t>수행</a:t>
            </a:r>
          </a:p>
          <a:p>
            <a:pPr marL="171450" lvl="0" indent="-171450" defTabSz="995690" eaLnBrk="0" fontAlgn="base" latinLnBrk="0" hangingPunct="0">
              <a:spcAft>
                <a:spcPts val="24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900" kern="0" dirty="0">
                <a:latin typeface="+mn-ea"/>
                <a:cs typeface="Arial" panose="020B0604020202020204" pitchFamily="34" charset="0"/>
              </a:rPr>
              <a:t>대규모 데이터에 대한 보안 정책 및 규정 철저 준수</a:t>
            </a:r>
          </a:p>
        </p:txBody>
      </p:sp>
      <p:sp>
        <p:nvSpPr>
          <p:cNvPr id="48" name="object 90">
            <a:extLst>
              <a:ext uri="{FF2B5EF4-FFF2-40B4-BE49-F238E27FC236}">
                <a16:creationId xmlns:a16="http://schemas.microsoft.com/office/drawing/2014/main" id="{6AF23A0C-B3B1-4F13-A8F0-37402319E9EC}"/>
              </a:ext>
            </a:extLst>
          </p:cNvPr>
          <p:cNvSpPr txBox="1"/>
          <p:nvPr/>
        </p:nvSpPr>
        <p:spPr>
          <a:xfrm>
            <a:off x="7427430" y="3676003"/>
            <a:ext cx="195384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rgbClr val="005F4B"/>
            </a:solidFill>
            <a:prstDash val="solid"/>
          </a:ln>
          <a:effectLst/>
        </p:spPr>
        <p:txBody>
          <a:bodyPr wrap="none" lIns="0" tIns="0" rIns="0" bIns="0" anchor="ctr">
            <a:noAutofit/>
          </a:bodyPr>
          <a:lstStyle>
            <a:defPPr>
              <a:defRPr lang="ko-KR"/>
            </a:defPPr>
            <a:lvl1pPr indent="-180975" algn="ctr" defTabSz="1043056" fontAlgn="base">
              <a:spcAft>
                <a:spcPts val="240"/>
              </a:spcAft>
              <a:defRPr sz="1100" ker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99DA"/>
                </a:solidFill>
                <a:latin typeface="THE명품고딕B" pitchFamily="18" charset="-127"/>
                <a:ea typeface="THE명품고딕B" pitchFamily="18" charset="-127"/>
              </a:defRPr>
            </a:lvl1pPr>
            <a:lvl2pPr marL="521528" defTabSz="1043056" latinLnBrk="1">
              <a:defRPr sz="2100"/>
            </a:lvl2pPr>
            <a:lvl3pPr marL="1043056" defTabSz="1043056" latinLnBrk="1">
              <a:defRPr sz="2100"/>
            </a:lvl3pPr>
            <a:lvl4pPr marL="1564584" defTabSz="1043056" latinLnBrk="1">
              <a:defRPr sz="2100"/>
            </a:lvl4pPr>
            <a:lvl5pPr marL="2086112" defTabSz="1043056" latinLnBrk="1">
              <a:defRPr sz="2100"/>
            </a:lvl5pPr>
            <a:lvl6pPr marL="2607640" defTabSz="1043056" latinLnBrk="1">
              <a:defRPr sz="2100"/>
            </a:lvl6pPr>
            <a:lvl7pPr marL="3129168" defTabSz="1043056" latinLnBrk="1">
              <a:defRPr sz="2100"/>
            </a:lvl7pPr>
            <a:lvl8pPr marL="3650696" defTabSz="1043056" latinLnBrk="1">
              <a:defRPr sz="2100"/>
            </a:lvl8pPr>
            <a:lvl9pPr marL="4172224" defTabSz="1043056" latinLnBrk="1">
              <a:defRPr sz="2100"/>
            </a:lvl9pPr>
          </a:lstStyle>
          <a:p>
            <a:pPr marL="0" marR="0" lvl="0" indent="-180975" algn="ctr" defTabSz="1043056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ea typeface="+mn-ea"/>
                <a:cs typeface="Arial" panose="020B0604020202020204" pitchFamily="34" charset="0"/>
              </a:rPr>
              <a:t>삼성전자</a:t>
            </a:r>
          </a:p>
        </p:txBody>
      </p:sp>
      <p:sp>
        <p:nvSpPr>
          <p:cNvPr id="49" name="object 94">
            <a:extLst>
              <a:ext uri="{FF2B5EF4-FFF2-40B4-BE49-F238E27FC236}">
                <a16:creationId xmlns:a16="http://schemas.microsoft.com/office/drawing/2014/main" id="{36180F83-03BA-433E-B648-B1038E85E864}"/>
              </a:ext>
            </a:extLst>
          </p:cNvPr>
          <p:cNvSpPr txBox="1"/>
          <p:nvPr/>
        </p:nvSpPr>
        <p:spPr>
          <a:xfrm>
            <a:off x="7427430" y="3269812"/>
            <a:ext cx="195384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rgbClr val="005F4B"/>
            </a:solidFill>
            <a:prstDash val="solid"/>
          </a:ln>
          <a:effectLst/>
        </p:spPr>
        <p:txBody>
          <a:bodyPr wrap="none" lIns="0" tIns="0" rIns="0" bIns="0" anchor="ctr">
            <a:noAutofit/>
          </a:bodyPr>
          <a:lstStyle>
            <a:defPPr>
              <a:defRPr lang="ko-KR"/>
            </a:defPPr>
            <a:lvl1pPr indent="-180975" algn="ctr" defTabSz="1043056" fontAlgn="base">
              <a:spcAft>
                <a:spcPts val="240"/>
              </a:spcAft>
              <a:defRPr sz="1100" ker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99DA"/>
                </a:solidFill>
                <a:latin typeface="THE명품고딕B" pitchFamily="18" charset="-127"/>
                <a:ea typeface="THE명품고딕B" pitchFamily="18" charset="-127"/>
              </a:defRPr>
            </a:lvl1pPr>
            <a:lvl2pPr marL="521528" defTabSz="1043056" latinLnBrk="1">
              <a:defRPr sz="2100"/>
            </a:lvl2pPr>
            <a:lvl3pPr marL="1043056" defTabSz="1043056" latinLnBrk="1">
              <a:defRPr sz="2100"/>
            </a:lvl3pPr>
            <a:lvl4pPr marL="1564584" defTabSz="1043056" latinLnBrk="1">
              <a:defRPr sz="2100"/>
            </a:lvl4pPr>
            <a:lvl5pPr marL="2086112" defTabSz="1043056" latinLnBrk="1">
              <a:defRPr sz="2100"/>
            </a:lvl5pPr>
            <a:lvl6pPr marL="2607640" defTabSz="1043056" latinLnBrk="1">
              <a:defRPr sz="2100"/>
            </a:lvl6pPr>
            <a:lvl7pPr marL="3129168" defTabSz="1043056" latinLnBrk="1">
              <a:defRPr sz="2100"/>
            </a:lvl7pPr>
            <a:lvl8pPr marL="3650696" defTabSz="1043056" latinLnBrk="1">
              <a:defRPr sz="2100"/>
            </a:lvl8pPr>
            <a:lvl9pPr marL="4172224" defTabSz="1043056" latinLnBrk="1">
              <a:defRPr sz="2100"/>
            </a:lvl9pPr>
          </a:lstStyle>
          <a:p>
            <a:pPr marL="0" marR="0" lvl="0" indent="-180975" algn="ctr" defTabSz="1043056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ea typeface="+mn-ea"/>
                <a:cs typeface="Arial" panose="020B0604020202020204" pitchFamily="34" charset="0"/>
              </a:rPr>
              <a:t>국민은행</a:t>
            </a:r>
          </a:p>
        </p:txBody>
      </p:sp>
      <p:sp>
        <p:nvSpPr>
          <p:cNvPr id="50" name="object 90">
            <a:extLst>
              <a:ext uri="{FF2B5EF4-FFF2-40B4-BE49-F238E27FC236}">
                <a16:creationId xmlns:a16="http://schemas.microsoft.com/office/drawing/2014/main" id="{80E8116E-4340-440B-A106-02430AFF3114}"/>
              </a:ext>
            </a:extLst>
          </p:cNvPr>
          <p:cNvSpPr txBox="1"/>
          <p:nvPr/>
        </p:nvSpPr>
        <p:spPr>
          <a:xfrm>
            <a:off x="7427430" y="4082193"/>
            <a:ext cx="195384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rgbClr val="005F4B"/>
            </a:solidFill>
            <a:prstDash val="solid"/>
          </a:ln>
          <a:effectLst/>
        </p:spPr>
        <p:txBody>
          <a:bodyPr wrap="none" lIns="0" tIns="0" rIns="0" bIns="0" anchor="ctr">
            <a:noAutofit/>
          </a:bodyPr>
          <a:lstStyle>
            <a:defPPr>
              <a:defRPr lang="ko-KR"/>
            </a:defPPr>
            <a:lvl1pPr indent="-180975" algn="ctr" defTabSz="1043056" fontAlgn="base">
              <a:spcAft>
                <a:spcPts val="240"/>
              </a:spcAft>
              <a:defRPr sz="1100" ker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99DA"/>
                </a:solidFill>
                <a:latin typeface="THE명품고딕B" pitchFamily="18" charset="-127"/>
                <a:ea typeface="THE명품고딕B" pitchFamily="18" charset="-127"/>
              </a:defRPr>
            </a:lvl1pPr>
            <a:lvl2pPr marL="521528" defTabSz="1043056" latinLnBrk="1">
              <a:defRPr sz="2100"/>
            </a:lvl2pPr>
            <a:lvl3pPr marL="1043056" defTabSz="1043056" latinLnBrk="1">
              <a:defRPr sz="2100"/>
            </a:lvl3pPr>
            <a:lvl4pPr marL="1564584" defTabSz="1043056" latinLnBrk="1">
              <a:defRPr sz="2100"/>
            </a:lvl4pPr>
            <a:lvl5pPr marL="2086112" defTabSz="1043056" latinLnBrk="1">
              <a:defRPr sz="2100"/>
            </a:lvl5pPr>
            <a:lvl6pPr marL="2607640" defTabSz="1043056" latinLnBrk="1">
              <a:defRPr sz="2100"/>
            </a:lvl6pPr>
            <a:lvl7pPr marL="3129168" defTabSz="1043056" latinLnBrk="1">
              <a:defRPr sz="2100"/>
            </a:lvl7pPr>
            <a:lvl8pPr marL="3650696" defTabSz="1043056" latinLnBrk="1">
              <a:defRPr sz="2100"/>
            </a:lvl8pPr>
            <a:lvl9pPr marL="4172224" defTabSz="1043056" latinLnBrk="1">
              <a:defRPr sz="2100"/>
            </a:lvl9pPr>
          </a:lstStyle>
          <a:p>
            <a:pPr marL="0" marR="0" lvl="0" indent="-180975" algn="ctr" defTabSz="1043056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ea typeface="+mn-ea"/>
                <a:cs typeface="Arial" panose="020B0604020202020204" pitchFamily="34" charset="0"/>
              </a:rPr>
              <a:t>NC</a:t>
            </a:r>
            <a:r>
              <a:rPr kumimoji="0" lang="ko-KR" altLang="en-US" sz="9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+mn-ea"/>
                <a:ea typeface="+mn-ea"/>
                <a:cs typeface="Arial" panose="020B0604020202020204" pitchFamily="34" charset="0"/>
              </a:rPr>
              <a:t>소프트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DBCD2510-F40A-4C42-AF86-FE7E2C4BF39B}"/>
              </a:ext>
            </a:extLst>
          </p:cNvPr>
          <p:cNvSpPr/>
          <p:nvPr/>
        </p:nvSpPr>
        <p:spPr>
          <a:xfrm>
            <a:off x="5164259" y="4831562"/>
            <a:ext cx="2113214" cy="4536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000">
                <a:solidFill>
                  <a:schemeClr val="tx1"/>
                </a:solidFill>
                <a:latin typeface="+mn-ea"/>
              </a:rPr>
              <a:t>대규모 통합백업</a:t>
            </a:r>
            <a:br>
              <a:rPr lang="ko-KR" altLang="en-US" sz="1000">
                <a:solidFill>
                  <a:schemeClr val="tx1"/>
                </a:solidFill>
                <a:latin typeface="+mn-ea"/>
              </a:rPr>
            </a:br>
            <a:r>
              <a:rPr lang="ko-KR" altLang="en-US" sz="1000">
                <a:solidFill>
                  <a:schemeClr val="tx1"/>
                </a:solidFill>
                <a:latin typeface="+mn-ea"/>
              </a:rPr>
              <a:t>구축 경험자 우선 투입</a:t>
            </a:r>
            <a:endParaRPr lang="ko-KR" altLang="en-US" sz="1000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B555CD8-8EF2-4556-8E58-1E1A3CD48A25}"/>
              </a:ext>
            </a:extLst>
          </p:cNvPr>
          <p:cNvSpPr/>
          <p:nvPr/>
        </p:nvSpPr>
        <p:spPr>
          <a:xfrm>
            <a:off x="5164259" y="5410929"/>
            <a:ext cx="2113214" cy="4536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000">
                <a:solidFill>
                  <a:schemeClr val="tx1"/>
                </a:solidFill>
                <a:latin typeface="+mn-ea"/>
              </a:rPr>
              <a:t>데이터 이행 지원을 위한</a:t>
            </a:r>
            <a:br>
              <a:rPr lang="ko-KR" altLang="en-US" sz="1000">
                <a:solidFill>
                  <a:schemeClr val="tx1"/>
                </a:solidFill>
                <a:latin typeface="+mn-ea"/>
              </a:rPr>
            </a:br>
            <a:r>
              <a:rPr lang="ko-KR" altLang="en-US" sz="1000">
                <a:solidFill>
                  <a:schemeClr val="tx1"/>
                </a:solidFill>
                <a:latin typeface="+mn-ea"/>
              </a:rPr>
              <a:t>백업 전문 인력투입</a:t>
            </a:r>
            <a:endParaRPr lang="ko-KR" altLang="en-US" sz="1000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8454C66-F25C-4642-813C-96E7FC8F5A2F}"/>
              </a:ext>
            </a:extLst>
          </p:cNvPr>
          <p:cNvSpPr/>
          <p:nvPr/>
        </p:nvSpPr>
        <p:spPr>
          <a:xfrm>
            <a:off x="5164259" y="5990295"/>
            <a:ext cx="2113214" cy="4536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사업 종료 후 안정화를 고려한 인력 투입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B2B11AB-D856-4830-A7E3-C2A8AD27C7F2}"/>
              </a:ext>
            </a:extLst>
          </p:cNvPr>
          <p:cNvSpPr/>
          <p:nvPr/>
        </p:nvSpPr>
        <p:spPr>
          <a:xfrm>
            <a:off x="5164260" y="2646686"/>
            <a:ext cx="2114861" cy="288000"/>
          </a:xfrm>
          <a:prstGeom prst="rect">
            <a:avLst/>
          </a:prstGeom>
          <a:solidFill>
            <a:srgbClr val="005F4B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통합 백업 구축 전문 기술인력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970F4A1-1500-4074-B657-88318A6D7C7A}"/>
              </a:ext>
            </a:extLst>
          </p:cNvPr>
          <p:cNvSpPr/>
          <p:nvPr/>
        </p:nvSpPr>
        <p:spPr>
          <a:xfrm>
            <a:off x="7350336" y="2638607"/>
            <a:ext cx="2095069" cy="288000"/>
          </a:xfrm>
          <a:prstGeom prst="rect">
            <a:avLst/>
          </a:prstGeom>
          <a:solidFill>
            <a:srgbClr val="005F4B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대규모 백업구축 경험 인력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D0560C5-AF97-4616-BAD3-12E8DBE0517D}"/>
              </a:ext>
            </a:extLst>
          </p:cNvPr>
          <p:cNvSpPr/>
          <p:nvPr/>
        </p:nvSpPr>
        <p:spPr>
          <a:xfrm>
            <a:off x="7417125" y="4665485"/>
            <a:ext cx="1988686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 대규모 백업에 최적화된 구축 수행</a:t>
            </a:r>
          </a:p>
        </p:txBody>
      </p:sp>
    </p:spTree>
    <p:extLst>
      <p:ext uri="{BB962C8B-B14F-4D97-AF65-F5344CB8AC3E}">
        <p14:creationId xmlns:p14="http://schemas.microsoft.com/office/powerpoint/2010/main" val="1273126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" name="표 48">
            <a:extLst>
              <a:ext uri="{FF2B5EF4-FFF2-40B4-BE49-F238E27FC236}">
                <a16:creationId xmlns:a16="http://schemas.microsoft.com/office/drawing/2014/main" id="{27715727-0FAB-4F06-BC1D-633BBF50F9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858201"/>
              </p:ext>
            </p:extLst>
          </p:nvPr>
        </p:nvGraphicFramePr>
        <p:xfrm>
          <a:off x="5047048" y="2234854"/>
          <a:ext cx="4500000" cy="432000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4500000">
                  <a:extLst>
                    <a:ext uri="{9D8B030D-6E8A-4147-A177-3AD203B41FA5}">
                      <a16:colId xmlns:a16="http://schemas.microsoft.com/office/drawing/2014/main" val="280059329"/>
                    </a:ext>
                  </a:extLst>
                </a:gridCol>
              </a:tblGrid>
              <a:tr h="3701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003738"/>
                          </a:solidFill>
                        </a:rPr>
                        <a:t>빈틈 없는 유지보수 계획 수립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284457"/>
                  </a:ext>
                </a:extLst>
              </a:tr>
              <a:tr h="3333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003738"/>
                          </a:solidFill>
                        </a:rPr>
                        <a:t>상시 지원 체계 수립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253462"/>
                  </a:ext>
                </a:extLst>
              </a:tr>
              <a:tr h="3616512">
                <a:tc>
                  <a:txBody>
                    <a:bodyPr/>
                    <a:lstStyle/>
                    <a:p>
                      <a:pPr marL="0" marR="0" lvl="0" indent="0" algn="ctr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pc="-3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전문 기술인력의 상시 지원체계 마련</a:t>
                      </a:r>
                    </a:p>
                  </a:txBody>
                  <a:tcPr marT="1440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121818"/>
                  </a:ext>
                </a:extLst>
              </a:tr>
            </a:tbl>
          </a:graphicData>
        </a:graphic>
      </p:graphicFrame>
      <p:graphicFrame>
        <p:nvGraphicFramePr>
          <p:cNvPr id="60" name="표 48">
            <a:extLst>
              <a:ext uri="{FF2B5EF4-FFF2-40B4-BE49-F238E27FC236}">
                <a16:creationId xmlns:a16="http://schemas.microsoft.com/office/drawing/2014/main" id="{4505AB3B-04ED-4C92-A736-7B0DE634D7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444209"/>
              </p:ext>
            </p:extLst>
          </p:nvPr>
        </p:nvGraphicFramePr>
        <p:xfrm>
          <a:off x="332684" y="2234854"/>
          <a:ext cx="4500000" cy="432000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4500000">
                  <a:extLst>
                    <a:ext uri="{9D8B030D-6E8A-4147-A177-3AD203B41FA5}">
                      <a16:colId xmlns:a16="http://schemas.microsoft.com/office/drawing/2014/main" val="280059329"/>
                    </a:ext>
                  </a:extLst>
                </a:gridCol>
              </a:tblGrid>
              <a:tr h="3701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003738"/>
                          </a:solidFill>
                        </a:rPr>
                        <a:t>최고의 결과를 보장하는 고품질 이행</a:t>
                      </a:r>
                      <a:r>
                        <a:rPr lang="en-US" altLang="ko-KR" sz="1400" b="1" dirty="0">
                          <a:solidFill>
                            <a:srgbClr val="003738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rgbClr val="003738"/>
                          </a:solidFill>
                        </a:rPr>
                        <a:t>보안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284457"/>
                  </a:ext>
                </a:extLst>
              </a:tr>
              <a:tr h="3333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003738"/>
                          </a:solidFill>
                        </a:rPr>
                        <a:t>통합 백업 구축 전문 기술인력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253462"/>
                  </a:ext>
                </a:extLst>
              </a:tr>
              <a:tr h="3616512">
                <a:tc>
                  <a:txBody>
                    <a:bodyPr/>
                    <a:lstStyle/>
                    <a:p>
                      <a:pPr marL="0" marR="0" lvl="0" indent="0" algn="ctr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rgbClr val="003738"/>
                        </a:solidFill>
                      </a:endParaRPr>
                    </a:p>
                  </a:txBody>
                  <a:tcPr marT="1440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121818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761A6E76-FCD7-4A62-AE65-26B8E7186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사업 추진전략 </a:t>
            </a:r>
            <a:r>
              <a:rPr lang="en-US" altLang="ko-KR" dirty="0"/>
              <a:t>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3330ED-9DDE-4F38-B6A4-8DE2AF9244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pPr>
              <a:buFont typeface="Arial" panose="020B0604020202020204" pitchFamily="34" charset="0"/>
            </a:pPr>
            <a:r>
              <a:rPr lang="en-US" altLang="ko-KR" dirty="0">
                <a:latin typeface="+mn-ea"/>
              </a:rPr>
              <a:t>1.1 </a:t>
            </a:r>
            <a:r>
              <a:rPr lang="ko-KR" altLang="en-US" dirty="0">
                <a:latin typeface="+mn-ea"/>
              </a:rPr>
              <a:t>제안개요</a:t>
            </a:r>
          </a:p>
        </p:txBody>
      </p:sp>
      <p:sp>
        <p:nvSpPr>
          <p:cNvPr id="4" name="양쪽 모서리가 둥근 사각형 65">
            <a:extLst>
              <a:ext uri="{FF2B5EF4-FFF2-40B4-BE49-F238E27FC236}">
                <a16:creationId xmlns:a16="http://schemas.microsoft.com/office/drawing/2014/main" id="{8F04E135-7667-4EF6-BA5C-6F13570896BC}"/>
              </a:ext>
            </a:extLst>
          </p:cNvPr>
          <p:cNvSpPr/>
          <p:nvPr/>
        </p:nvSpPr>
        <p:spPr>
          <a:xfrm>
            <a:off x="1914054" y="1624530"/>
            <a:ext cx="7714116" cy="35338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5F4B"/>
          </a:solidFill>
          <a:ln w="6350" cap="flat" cmpd="sng" algn="ctr">
            <a:noFill/>
            <a:prstDash val="solid"/>
          </a:ln>
          <a:effectLst/>
        </p:spPr>
        <p:txBody>
          <a:bodyPr lIns="108000" tIns="0" rIns="0" bIns="0" rtlCol="0" anchor="ctr" anchorCtr="0"/>
          <a:lstStyle/>
          <a:p>
            <a:pPr marL="355600" lvl="0" indent="-9525" defTabSz="995690" fontAlgn="base" latinLnBrk="0">
              <a:spcAft>
                <a:spcPts val="240"/>
              </a:spcAft>
              <a:defRPr/>
            </a:pPr>
            <a:r>
              <a:rPr lang="ko-KR" altLang="en-US" sz="14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고품질의 이행</a:t>
            </a:r>
            <a:r>
              <a:rPr lang="en-US" altLang="ko-KR" sz="14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/</a:t>
            </a:r>
            <a:r>
              <a:rPr lang="ko-KR" altLang="en-US" sz="14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보안 관리 및 완벽한 사후 지원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A4EAC5-0C89-4D3A-AC7D-C7B9DC22B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30" y="1120679"/>
            <a:ext cx="1440000" cy="857232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CFECA53-F883-4754-B607-E642AED1D912}"/>
              </a:ext>
            </a:extLst>
          </p:cNvPr>
          <p:cNvGrpSpPr/>
          <p:nvPr/>
        </p:nvGrpSpPr>
        <p:grpSpPr>
          <a:xfrm>
            <a:off x="1524583" y="1455031"/>
            <a:ext cx="720000" cy="720000"/>
            <a:chOff x="-1752340" y="684000"/>
            <a:chExt cx="720000" cy="720000"/>
          </a:xfrm>
          <a:solidFill>
            <a:srgbClr val="005F4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B64D3D7-A820-4623-BF50-04C162DAFEBB}"/>
                </a:ext>
              </a:extLst>
            </p:cNvPr>
            <p:cNvSpPr/>
            <p:nvPr/>
          </p:nvSpPr>
          <p:spPr>
            <a:xfrm>
              <a:off x="-1752340" y="684000"/>
              <a:ext cx="720000" cy="720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1000" dirty="0">
                  <a:solidFill>
                    <a:schemeClr val="bg1"/>
                  </a:solidFill>
                  <a:latin typeface="+mn-ea"/>
                </a:rPr>
                <a:t>전략</a:t>
              </a:r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  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  <a:p>
              <a:pPr algn="ctr" latinLnBrk="0">
                <a:spcAft>
                  <a:spcPts val="200"/>
                </a:spcAft>
              </a:pPr>
              <a:r>
                <a:rPr lang="en-US" altLang="ko-KR" sz="1600" dirty="0">
                  <a:solidFill>
                    <a:schemeClr val="bg1"/>
                  </a:solidFill>
                  <a:latin typeface="+mn-ea"/>
                </a:rPr>
                <a:t>04</a:t>
              </a:r>
              <a:endParaRPr lang="ko-KR" altLang="en-US" sz="1600" dirty="0" err="1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926145AF-0A13-413D-A033-D0C5F566B0EA}"/>
                </a:ext>
              </a:extLst>
            </p:cNvPr>
            <p:cNvCxnSpPr/>
            <p:nvPr/>
          </p:nvCxnSpPr>
          <p:spPr>
            <a:xfrm>
              <a:off x="-1598926" y="1016934"/>
              <a:ext cx="413173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모서리가 둥근 직사각형 192">
            <a:extLst>
              <a:ext uri="{FF2B5EF4-FFF2-40B4-BE49-F238E27FC236}">
                <a16:creationId xmlns:a16="http://schemas.microsoft.com/office/drawing/2014/main" id="{3224FB66-ACD2-40CE-819D-0E10242767A6}"/>
              </a:ext>
            </a:extLst>
          </p:cNvPr>
          <p:cNvSpPr/>
          <p:nvPr/>
        </p:nvSpPr>
        <p:spPr>
          <a:xfrm>
            <a:off x="1458061" y="5096262"/>
            <a:ext cx="738038" cy="327001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anchor="ctr"/>
          <a:lstStyle/>
          <a:p>
            <a:pPr marL="0" marR="0" lvl="0" indent="-180975" algn="ctr" defTabSz="99569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>
                <a:srgbClr val="292929"/>
              </a:buClr>
              <a:buSzPct val="100000"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cs typeface="+mn-cs"/>
              </a:rPr>
              <a:t>위험관리</a:t>
            </a:r>
          </a:p>
        </p:txBody>
      </p:sp>
      <p:sp>
        <p:nvSpPr>
          <p:cNvPr id="16" name="모서리가 둥근 직사각형 193">
            <a:extLst>
              <a:ext uri="{FF2B5EF4-FFF2-40B4-BE49-F238E27FC236}">
                <a16:creationId xmlns:a16="http://schemas.microsoft.com/office/drawing/2014/main" id="{C194848D-5A1D-4285-838A-A154126FAD4D}"/>
              </a:ext>
            </a:extLst>
          </p:cNvPr>
          <p:cNvSpPr/>
          <p:nvPr/>
        </p:nvSpPr>
        <p:spPr>
          <a:xfrm>
            <a:off x="2241280" y="5096262"/>
            <a:ext cx="738038" cy="327001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anchor="ctr"/>
          <a:lstStyle/>
          <a:p>
            <a:pPr marL="0" marR="0" lvl="0" indent="-180975" algn="ctr" defTabSz="99569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>
                <a:srgbClr val="292929"/>
              </a:buClr>
              <a:buSzPct val="100000"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cs typeface="+mn-cs"/>
              </a:rPr>
              <a:t>진척관리</a:t>
            </a:r>
          </a:p>
        </p:txBody>
      </p:sp>
      <p:sp>
        <p:nvSpPr>
          <p:cNvPr id="17" name="모서리가 둥근 직사각형 194">
            <a:extLst>
              <a:ext uri="{FF2B5EF4-FFF2-40B4-BE49-F238E27FC236}">
                <a16:creationId xmlns:a16="http://schemas.microsoft.com/office/drawing/2014/main" id="{B2598081-87B3-4B5E-8F52-560A0EC547CC}"/>
              </a:ext>
            </a:extLst>
          </p:cNvPr>
          <p:cNvSpPr/>
          <p:nvPr/>
        </p:nvSpPr>
        <p:spPr>
          <a:xfrm>
            <a:off x="3024500" y="5096262"/>
            <a:ext cx="738038" cy="327001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anchor="ctr"/>
          <a:lstStyle/>
          <a:p>
            <a:pPr marL="0" marR="0" lvl="0" indent="-180975" algn="ctr" defTabSz="99569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>
                <a:srgbClr val="292929"/>
              </a:buClr>
              <a:buSzPct val="100000"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cs typeface="+mn-cs"/>
              </a:rPr>
              <a:t>인력관리</a:t>
            </a:r>
          </a:p>
        </p:txBody>
      </p:sp>
      <p:sp>
        <p:nvSpPr>
          <p:cNvPr id="18" name="모서리가 둥근 직사각형 195">
            <a:extLst>
              <a:ext uri="{FF2B5EF4-FFF2-40B4-BE49-F238E27FC236}">
                <a16:creationId xmlns:a16="http://schemas.microsoft.com/office/drawing/2014/main" id="{6E8A6A50-0601-4DD4-940A-B01A6C2BE0E6}"/>
              </a:ext>
            </a:extLst>
          </p:cNvPr>
          <p:cNvSpPr/>
          <p:nvPr/>
        </p:nvSpPr>
        <p:spPr>
          <a:xfrm>
            <a:off x="1458061" y="5487422"/>
            <a:ext cx="738038" cy="327001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anchor="ctr"/>
          <a:lstStyle/>
          <a:p>
            <a:pPr marL="0" marR="0" lvl="0" indent="-180975" algn="ctr" defTabSz="99569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>
                <a:srgbClr val="292929"/>
              </a:buClr>
              <a:buSzPct val="100000"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cs typeface="+mn-cs"/>
              </a:rPr>
              <a:t>보안관리</a:t>
            </a:r>
          </a:p>
        </p:txBody>
      </p:sp>
      <p:sp>
        <p:nvSpPr>
          <p:cNvPr id="19" name="모서리가 둥근 직사각형 196">
            <a:extLst>
              <a:ext uri="{FF2B5EF4-FFF2-40B4-BE49-F238E27FC236}">
                <a16:creationId xmlns:a16="http://schemas.microsoft.com/office/drawing/2014/main" id="{FDEFDCA9-6AAB-42B0-B0E6-BB161C327F82}"/>
              </a:ext>
            </a:extLst>
          </p:cNvPr>
          <p:cNvSpPr/>
          <p:nvPr/>
        </p:nvSpPr>
        <p:spPr>
          <a:xfrm>
            <a:off x="2241280" y="5487422"/>
            <a:ext cx="738038" cy="327001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anchor="ctr"/>
          <a:lstStyle/>
          <a:p>
            <a:pPr marL="0" marR="0" lvl="0" indent="-180975" algn="ctr" defTabSz="99569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>
                <a:srgbClr val="292929"/>
              </a:buClr>
              <a:buSzPct val="100000"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cs typeface="+mn-cs"/>
              </a:rPr>
              <a:t>형상관리</a:t>
            </a:r>
          </a:p>
        </p:txBody>
      </p:sp>
      <p:sp>
        <p:nvSpPr>
          <p:cNvPr id="20" name="모서리가 둥근 직사각형 197">
            <a:extLst>
              <a:ext uri="{FF2B5EF4-FFF2-40B4-BE49-F238E27FC236}">
                <a16:creationId xmlns:a16="http://schemas.microsoft.com/office/drawing/2014/main" id="{4848A0D7-D238-497E-95C2-6C5B02D8430A}"/>
              </a:ext>
            </a:extLst>
          </p:cNvPr>
          <p:cNvSpPr/>
          <p:nvPr/>
        </p:nvSpPr>
        <p:spPr>
          <a:xfrm>
            <a:off x="3024500" y="5487422"/>
            <a:ext cx="738038" cy="327001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anchor="ctr"/>
          <a:lstStyle/>
          <a:p>
            <a:pPr marL="0" marR="0" lvl="0" indent="-180975" algn="ctr" defTabSz="99569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>
                <a:srgbClr val="292929"/>
              </a:buClr>
              <a:buSzPct val="100000"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cs typeface="+mn-cs"/>
              </a:rPr>
              <a:t>문서관리</a:t>
            </a:r>
          </a:p>
        </p:txBody>
      </p:sp>
      <p:sp>
        <p:nvSpPr>
          <p:cNvPr id="21" name="object 94">
            <a:extLst>
              <a:ext uri="{FF2B5EF4-FFF2-40B4-BE49-F238E27FC236}">
                <a16:creationId xmlns:a16="http://schemas.microsoft.com/office/drawing/2014/main" id="{112BC185-E2C0-4C21-BBF6-393DC1BF6542}"/>
              </a:ext>
            </a:extLst>
          </p:cNvPr>
          <p:cNvSpPr txBox="1"/>
          <p:nvPr/>
        </p:nvSpPr>
        <p:spPr>
          <a:xfrm>
            <a:off x="708789" y="5934083"/>
            <a:ext cx="1852791" cy="24198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wrap="none" lIns="0" tIns="0" rIns="0" bIns="0" anchor="ctr">
            <a:noAutofit/>
          </a:bodyPr>
          <a:lstStyle>
            <a:defPPr>
              <a:defRPr lang="ko-KR"/>
            </a:defPPr>
            <a:lvl1pPr indent="-180975" algn="ctr" defTabSz="1043056" fontAlgn="base">
              <a:spcAft>
                <a:spcPts val="240"/>
              </a:spcAft>
              <a:defRPr sz="1100" ker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99DA"/>
                </a:solidFill>
                <a:latin typeface="THE명품고딕B" pitchFamily="18" charset="-127"/>
                <a:ea typeface="THE명품고딕B" pitchFamily="18" charset="-127"/>
              </a:defRPr>
            </a:lvl1pPr>
            <a:lvl2pPr marL="521528" defTabSz="1043056" latinLnBrk="1">
              <a:defRPr sz="2100"/>
            </a:lvl2pPr>
            <a:lvl3pPr marL="1043056" defTabSz="1043056" latinLnBrk="1">
              <a:defRPr sz="2100"/>
            </a:lvl3pPr>
            <a:lvl4pPr marL="1564584" defTabSz="1043056" latinLnBrk="1">
              <a:defRPr sz="2100"/>
            </a:lvl4pPr>
            <a:lvl5pPr marL="2086112" defTabSz="1043056" latinLnBrk="1">
              <a:defRPr sz="2100"/>
            </a:lvl5pPr>
            <a:lvl6pPr marL="2607640" defTabSz="1043056" latinLnBrk="1">
              <a:defRPr sz="2100"/>
            </a:lvl6pPr>
            <a:lvl7pPr marL="3129168" defTabSz="1043056" latinLnBrk="1">
              <a:defRPr sz="2100"/>
            </a:lvl7pPr>
            <a:lvl8pPr marL="3650696" defTabSz="1043056" latinLnBrk="1">
              <a:defRPr sz="2100"/>
            </a:lvl8pPr>
            <a:lvl9pPr marL="4172224" defTabSz="1043056" latinLnBrk="1">
              <a:defRPr sz="2100"/>
            </a:lvl9pPr>
          </a:lstStyle>
          <a:p>
            <a:pPr lvl="0" latinLnBrk="0">
              <a:defRPr/>
            </a:pPr>
            <a:r>
              <a:rPr lang="ko-KR" altLang="en-US" sz="1000">
                <a:solidFill>
                  <a:schemeClr val="tx1"/>
                </a:solidFill>
                <a:latin typeface="+mn-ea"/>
                <a:ea typeface="+mn-ea"/>
              </a:rPr>
              <a:t>사업관리 지원 조직</a:t>
            </a:r>
            <a:endParaRPr lang="ko-KR" altLang="en-US" sz="10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2" name="object 94">
            <a:extLst>
              <a:ext uri="{FF2B5EF4-FFF2-40B4-BE49-F238E27FC236}">
                <a16:creationId xmlns:a16="http://schemas.microsoft.com/office/drawing/2014/main" id="{5B13AD73-0CBB-4016-9228-0FCD99D837DF}"/>
              </a:ext>
            </a:extLst>
          </p:cNvPr>
          <p:cNvSpPr txBox="1"/>
          <p:nvPr/>
        </p:nvSpPr>
        <p:spPr>
          <a:xfrm>
            <a:off x="2615162" y="5934083"/>
            <a:ext cx="1852791" cy="24198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wrap="none" lIns="0" tIns="0" rIns="0" bIns="0" anchor="ctr">
            <a:noAutofit/>
          </a:bodyPr>
          <a:lstStyle>
            <a:defPPr>
              <a:defRPr lang="ko-KR"/>
            </a:defPPr>
            <a:lvl1pPr indent="-180975" algn="ctr" defTabSz="1043056" fontAlgn="base">
              <a:spcAft>
                <a:spcPts val="240"/>
              </a:spcAft>
              <a:defRPr sz="1100" ker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99DA"/>
                </a:solidFill>
                <a:latin typeface="THE명품고딕B" pitchFamily="18" charset="-127"/>
                <a:ea typeface="THE명품고딕B" pitchFamily="18" charset="-127"/>
              </a:defRPr>
            </a:lvl1pPr>
            <a:lvl2pPr marL="521528" defTabSz="1043056" latinLnBrk="1">
              <a:defRPr sz="2100"/>
            </a:lvl2pPr>
            <a:lvl3pPr marL="1043056" defTabSz="1043056" latinLnBrk="1">
              <a:defRPr sz="2100"/>
            </a:lvl3pPr>
            <a:lvl4pPr marL="1564584" defTabSz="1043056" latinLnBrk="1">
              <a:defRPr sz="2100"/>
            </a:lvl4pPr>
            <a:lvl5pPr marL="2086112" defTabSz="1043056" latinLnBrk="1">
              <a:defRPr sz="2100"/>
            </a:lvl5pPr>
            <a:lvl6pPr marL="2607640" defTabSz="1043056" latinLnBrk="1">
              <a:defRPr sz="2100"/>
            </a:lvl6pPr>
            <a:lvl7pPr marL="3129168" defTabSz="1043056" latinLnBrk="1">
              <a:defRPr sz="2100"/>
            </a:lvl7pPr>
            <a:lvl8pPr marL="3650696" defTabSz="1043056" latinLnBrk="1">
              <a:defRPr sz="2100"/>
            </a:lvl8pPr>
            <a:lvl9pPr marL="4172224" defTabSz="1043056" latinLnBrk="1">
              <a:defRPr sz="2100"/>
            </a:lvl9pPr>
          </a:lstStyle>
          <a:p>
            <a:pPr lvl="0" latinLnBrk="0">
              <a:defRPr/>
            </a:pPr>
            <a:r>
              <a:rPr lang="ko-KR" altLang="en-US" sz="1000">
                <a:solidFill>
                  <a:schemeClr val="tx1"/>
                </a:solidFill>
                <a:latin typeface="+mn-ea"/>
                <a:ea typeface="+mn-ea"/>
              </a:rPr>
              <a:t>사업관리 지원 도구</a:t>
            </a:r>
            <a:endParaRPr lang="ko-KR" altLang="en-US" sz="10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3" name="object 94">
            <a:extLst>
              <a:ext uri="{FF2B5EF4-FFF2-40B4-BE49-F238E27FC236}">
                <a16:creationId xmlns:a16="http://schemas.microsoft.com/office/drawing/2014/main" id="{2264FB45-E164-4516-B55F-2B106AF0486B}"/>
              </a:ext>
            </a:extLst>
          </p:cNvPr>
          <p:cNvSpPr txBox="1"/>
          <p:nvPr/>
        </p:nvSpPr>
        <p:spPr>
          <a:xfrm>
            <a:off x="708789" y="6239712"/>
            <a:ext cx="1852791" cy="24198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wrap="none" lIns="0" tIns="0" rIns="0" bIns="0" anchor="ctr">
            <a:noAutofit/>
          </a:bodyPr>
          <a:lstStyle>
            <a:defPPr>
              <a:defRPr lang="ko-KR"/>
            </a:defPPr>
            <a:lvl1pPr indent="-180975" algn="ctr" defTabSz="1043056" fontAlgn="base">
              <a:spcAft>
                <a:spcPts val="240"/>
              </a:spcAft>
              <a:defRPr sz="1100" ker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99DA"/>
                </a:solidFill>
                <a:latin typeface="THE명품고딕B" pitchFamily="18" charset="-127"/>
                <a:ea typeface="THE명품고딕B" pitchFamily="18" charset="-127"/>
              </a:defRPr>
            </a:lvl1pPr>
            <a:lvl2pPr marL="521528" defTabSz="1043056" latinLnBrk="1">
              <a:defRPr sz="2100"/>
            </a:lvl2pPr>
            <a:lvl3pPr marL="1043056" defTabSz="1043056" latinLnBrk="1">
              <a:defRPr sz="2100"/>
            </a:lvl3pPr>
            <a:lvl4pPr marL="1564584" defTabSz="1043056" latinLnBrk="1">
              <a:defRPr sz="2100"/>
            </a:lvl4pPr>
            <a:lvl5pPr marL="2086112" defTabSz="1043056" latinLnBrk="1">
              <a:defRPr sz="2100"/>
            </a:lvl5pPr>
            <a:lvl6pPr marL="2607640" defTabSz="1043056" latinLnBrk="1">
              <a:defRPr sz="2100"/>
            </a:lvl6pPr>
            <a:lvl7pPr marL="3129168" defTabSz="1043056" latinLnBrk="1">
              <a:defRPr sz="2100"/>
            </a:lvl7pPr>
            <a:lvl8pPr marL="3650696" defTabSz="1043056" latinLnBrk="1">
              <a:defRPr sz="2100"/>
            </a:lvl8pPr>
            <a:lvl9pPr marL="4172224" defTabSz="1043056" latinLnBrk="1">
              <a:defRPr sz="2100"/>
            </a:lvl9pPr>
          </a:lstStyle>
          <a:p>
            <a:pPr lvl="0" latinLnBrk="0">
              <a:defRPr/>
            </a:pPr>
            <a:r>
              <a:rPr lang="ko-KR" altLang="en-US" sz="1000">
                <a:solidFill>
                  <a:schemeClr val="tx1"/>
                </a:solidFill>
                <a:latin typeface="+mn-ea"/>
                <a:ea typeface="+mn-ea"/>
              </a:rPr>
              <a:t>사업 수행 경험 및 노하우</a:t>
            </a:r>
            <a:endParaRPr lang="ko-KR" altLang="en-US" sz="10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4" name="object 94">
            <a:extLst>
              <a:ext uri="{FF2B5EF4-FFF2-40B4-BE49-F238E27FC236}">
                <a16:creationId xmlns:a16="http://schemas.microsoft.com/office/drawing/2014/main" id="{FA93C592-C2DB-41B5-AF4E-1A483BFB4846}"/>
              </a:ext>
            </a:extLst>
          </p:cNvPr>
          <p:cNvSpPr txBox="1"/>
          <p:nvPr/>
        </p:nvSpPr>
        <p:spPr>
          <a:xfrm>
            <a:off x="2615162" y="6239712"/>
            <a:ext cx="1852791" cy="24198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wrap="none" lIns="0" tIns="0" rIns="0" bIns="0" anchor="ctr">
            <a:noAutofit/>
          </a:bodyPr>
          <a:lstStyle>
            <a:defPPr>
              <a:defRPr lang="ko-KR"/>
            </a:defPPr>
            <a:lvl1pPr indent="-180975" algn="ctr" defTabSz="1043056" fontAlgn="base">
              <a:spcAft>
                <a:spcPts val="240"/>
              </a:spcAft>
              <a:defRPr sz="1100" ker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99DA"/>
                </a:solidFill>
                <a:latin typeface="THE명품고딕B" pitchFamily="18" charset="-127"/>
                <a:ea typeface="THE명품고딕B" pitchFamily="18" charset="-127"/>
              </a:defRPr>
            </a:lvl1pPr>
            <a:lvl2pPr marL="521528" defTabSz="1043056" latinLnBrk="1">
              <a:defRPr sz="2100"/>
            </a:lvl2pPr>
            <a:lvl3pPr marL="1043056" defTabSz="1043056" latinLnBrk="1">
              <a:defRPr sz="2100"/>
            </a:lvl3pPr>
            <a:lvl4pPr marL="1564584" defTabSz="1043056" latinLnBrk="1">
              <a:defRPr sz="2100"/>
            </a:lvl4pPr>
            <a:lvl5pPr marL="2086112" defTabSz="1043056" latinLnBrk="1">
              <a:defRPr sz="2100"/>
            </a:lvl5pPr>
            <a:lvl6pPr marL="2607640" defTabSz="1043056" latinLnBrk="1">
              <a:defRPr sz="2100"/>
            </a:lvl6pPr>
            <a:lvl7pPr marL="3129168" defTabSz="1043056" latinLnBrk="1">
              <a:defRPr sz="2100"/>
            </a:lvl7pPr>
            <a:lvl8pPr marL="3650696" defTabSz="1043056" latinLnBrk="1">
              <a:defRPr sz="2100"/>
            </a:lvl8pPr>
            <a:lvl9pPr marL="4172224" defTabSz="1043056" latinLnBrk="1">
              <a:defRPr sz="2100"/>
            </a:lvl9pPr>
          </a:lstStyle>
          <a:p>
            <a:pPr lvl="0" latinLnBrk="0">
              <a:defRPr/>
            </a:pPr>
            <a:r>
              <a:rPr lang="ko-KR" altLang="en-US" sz="1000">
                <a:solidFill>
                  <a:schemeClr val="tx1"/>
                </a:solidFill>
                <a:latin typeface="+mn-ea"/>
                <a:ea typeface="+mn-ea"/>
              </a:rPr>
              <a:t>사업관리 국제표준 준수</a:t>
            </a:r>
            <a:endParaRPr lang="ko-KR" altLang="en-US" sz="10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5" name="오른쪽 화살표 208">
            <a:extLst>
              <a:ext uri="{FF2B5EF4-FFF2-40B4-BE49-F238E27FC236}">
                <a16:creationId xmlns:a16="http://schemas.microsoft.com/office/drawing/2014/main" id="{8AD0C6F5-8106-4E6C-B007-378D3FBF1B34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283306" y="5331731"/>
            <a:ext cx="164059" cy="121820"/>
          </a:xfrm>
          <a:prstGeom prst="rightArrow">
            <a:avLst>
              <a:gd name="adj1" fmla="val 64567"/>
              <a:gd name="adj2" fmla="val 49993"/>
            </a:avLst>
          </a:prstGeom>
          <a:gradFill>
            <a:gsLst>
              <a:gs pos="0">
                <a:sysClr val="window" lastClr="FFFFFF"/>
              </a:gs>
              <a:gs pos="33000">
                <a:srgbClr val="0084CB"/>
              </a:gs>
              <a:gs pos="100000">
                <a:srgbClr val="003399"/>
              </a:gs>
            </a:gsLst>
            <a:lin ang="0" scaled="0"/>
          </a:gradFill>
          <a:ln w="1587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956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6" name="오른쪽 화살표 209">
            <a:extLst>
              <a:ext uri="{FF2B5EF4-FFF2-40B4-BE49-F238E27FC236}">
                <a16:creationId xmlns:a16="http://schemas.microsoft.com/office/drawing/2014/main" id="{B347BFD0-A501-4CC4-A315-4640F778D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9780" y="5449677"/>
            <a:ext cx="164059" cy="121820"/>
          </a:xfrm>
          <a:prstGeom prst="rightArrow">
            <a:avLst>
              <a:gd name="adj1" fmla="val 64567"/>
              <a:gd name="adj2" fmla="val 49993"/>
            </a:avLst>
          </a:prstGeom>
          <a:gradFill>
            <a:gsLst>
              <a:gs pos="0">
                <a:sysClr val="window" lastClr="FFFFFF"/>
              </a:gs>
              <a:gs pos="33000">
                <a:srgbClr val="0084CB"/>
              </a:gs>
              <a:gs pos="100000">
                <a:srgbClr val="003399"/>
              </a:gs>
            </a:gsLst>
            <a:lin ang="0" scaled="0"/>
          </a:gradFill>
          <a:ln w="1587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956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7" name="오른쪽 화살표 211">
            <a:extLst>
              <a:ext uri="{FF2B5EF4-FFF2-40B4-BE49-F238E27FC236}">
                <a16:creationId xmlns:a16="http://schemas.microsoft.com/office/drawing/2014/main" id="{D3BCD498-C508-47A1-8952-EB6D68E993FD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3721390" y="5331731"/>
            <a:ext cx="164059" cy="121820"/>
          </a:xfrm>
          <a:prstGeom prst="rightArrow">
            <a:avLst>
              <a:gd name="adj1" fmla="val 64567"/>
              <a:gd name="adj2" fmla="val 49993"/>
            </a:avLst>
          </a:prstGeom>
          <a:gradFill>
            <a:gsLst>
              <a:gs pos="0">
                <a:sysClr val="window" lastClr="FFFFFF"/>
              </a:gs>
              <a:gs pos="33000">
                <a:srgbClr val="0084CB"/>
              </a:gs>
              <a:gs pos="100000">
                <a:srgbClr val="003399"/>
              </a:gs>
            </a:gsLst>
            <a:lin ang="0" scaled="0"/>
          </a:gradFill>
          <a:ln w="1587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956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8" name="오른쪽 화살표 212">
            <a:extLst>
              <a:ext uri="{FF2B5EF4-FFF2-40B4-BE49-F238E27FC236}">
                <a16:creationId xmlns:a16="http://schemas.microsoft.com/office/drawing/2014/main" id="{F039EB1E-9A77-42AB-8C64-970FB99D71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7865" y="5449677"/>
            <a:ext cx="164059" cy="121820"/>
          </a:xfrm>
          <a:prstGeom prst="rightArrow">
            <a:avLst>
              <a:gd name="adj1" fmla="val 64567"/>
              <a:gd name="adj2" fmla="val 49993"/>
            </a:avLst>
          </a:prstGeom>
          <a:gradFill>
            <a:gsLst>
              <a:gs pos="0">
                <a:sysClr val="window" lastClr="FFFFFF"/>
              </a:gs>
              <a:gs pos="33000">
                <a:srgbClr val="0084CB"/>
              </a:gs>
              <a:gs pos="100000">
                <a:srgbClr val="003399"/>
              </a:gs>
            </a:gsLst>
            <a:lin ang="0" scaled="0"/>
          </a:gradFill>
          <a:ln w="1587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956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5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F4AF1B0-06F0-4A48-992A-9ABB4DC87133}"/>
              </a:ext>
            </a:extLst>
          </p:cNvPr>
          <p:cNvSpPr/>
          <p:nvPr/>
        </p:nvSpPr>
        <p:spPr>
          <a:xfrm>
            <a:off x="716509" y="5154954"/>
            <a:ext cx="528068" cy="540000"/>
          </a:xfrm>
          <a:prstGeom prst="ellipse">
            <a:avLst/>
          </a:prstGeom>
          <a:solidFill>
            <a:srgbClr val="005F4B"/>
          </a:solidFill>
          <a:ln w="6350" cap="flat" cmpd="sng" algn="ctr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 anchorCtr="0"/>
          <a:lstStyle/>
          <a:p>
            <a:pPr marL="0" marR="0" lvl="0" indent="-180975" algn="ctr" defTabSz="99569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착수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5C8D94F-0D57-4DF3-A3A5-ED5B311B2061}"/>
              </a:ext>
            </a:extLst>
          </p:cNvPr>
          <p:cNvSpPr/>
          <p:nvPr/>
        </p:nvSpPr>
        <p:spPr>
          <a:xfrm>
            <a:off x="3899365" y="5108527"/>
            <a:ext cx="565899" cy="653340"/>
          </a:xfrm>
          <a:prstGeom prst="ellipse">
            <a:avLst/>
          </a:prstGeom>
          <a:solidFill>
            <a:sysClr val="window" lastClr="FFFFFF"/>
          </a:solidFill>
          <a:ln w="63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-197064" algn="ctr" defTabSz="9956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FCB694F-0AE1-4017-A91C-EB9B6A8F5792}"/>
              </a:ext>
            </a:extLst>
          </p:cNvPr>
          <p:cNvSpPr/>
          <p:nvPr/>
        </p:nvSpPr>
        <p:spPr>
          <a:xfrm>
            <a:off x="3918281" y="5154954"/>
            <a:ext cx="528068" cy="540000"/>
          </a:xfrm>
          <a:prstGeom prst="ellipse">
            <a:avLst/>
          </a:prstGeom>
          <a:solidFill>
            <a:srgbClr val="005F4B"/>
          </a:solidFill>
          <a:ln w="6350" cap="flat" cmpd="sng" algn="ctr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 anchorCtr="0"/>
          <a:lstStyle/>
          <a:p>
            <a:pPr marL="0" marR="0" lvl="0" indent="-180975" algn="ctr" defTabSz="99569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-3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+mn-ea"/>
              </a:rPr>
              <a:t>종료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BDF816C-A500-4A5F-B7C8-7411082C41E1}"/>
              </a:ext>
            </a:extLst>
          </p:cNvPr>
          <p:cNvSpPr/>
          <p:nvPr/>
        </p:nvSpPr>
        <p:spPr bwMode="auto">
          <a:xfrm>
            <a:off x="682226" y="3017003"/>
            <a:ext cx="1211028" cy="1464796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lIns="90000" tIns="72000" rIns="90000" bIns="0" rtlCol="0" anchor="t"/>
          <a:lstStyle/>
          <a:p>
            <a:pPr marL="0" marR="0" lvl="0" indent="0" defTabSz="99569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E68973E-A9B7-4E57-82CC-75433780EE2F}"/>
              </a:ext>
            </a:extLst>
          </p:cNvPr>
          <p:cNvSpPr/>
          <p:nvPr/>
        </p:nvSpPr>
        <p:spPr bwMode="auto">
          <a:xfrm>
            <a:off x="1982664" y="3017003"/>
            <a:ext cx="1211028" cy="1464796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lIns="90000" tIns="72000" rIns="90000" bIns="0" rtlCol="0" anchor="t"/>
          <a:lstStyle/>
          <a:p>
            <a:pPr marL="0" marR="0" lvl="0" indent="0" defTabSz="99569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3FE6B2B-1E05-4008-83E4-55326748F1A6}"/>
              </a:ext>
            </a:extLst>
          </p:cNvPr>
          <p:cNvSpPr/>
          <p:nvPr/>
        </p:nvSpPr>
        <p:spPr bwMode="auto">
          <a:xfrm>
            <a:off x="3283104" y="3017003"/>
            <a:ext cx="1211028" cy="1464796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lIns="90000" tIns="72000" rIns="90000" bIns="0" rtlCol="0" anchor="t"/>
          <a:lstStyle/>
          <a:p>
            <a:pPr marL="0" marR="0" lvl="0" indent="0" defTabSz="99569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35" name="object 59">
            <a:extLst>
              <a:ext uri="{FF2B5EF4-FFF2-40B4-BE49-F238E27FC236}">
                <a16:creationId xmlns:a16="http://schemas.microsoft.com/office/drawing/2014/main" id="{074DDAE8-B2E9-4139-A3CF-DF3F8EABF896}"/>
              </a:ext>
            </a:extLst>
          </p:cNvPr>
          <p:cNvSpPr txBox="1"/>
          <p:nvPr/>
        </p:nvSpPr>
        <p:spPr>
          <a:xfrm>
            <a:off x="714220" y="4220038"/>
            <a:ext cx="1147036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5532" lvl="0" indent="-180975" algn="ctr" defTabSz="99569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납기준수</a:t>
            </a:r>
          </a:p>
        </p:txBody>
      </p:sp>
      <p:sp>
        <p:nvSpPr>
          <p:cNvPr id="36" name="object 59">
            <a:extLst>
              <a:ext uri="{FF2B5EF4-FFF2-40B4-BE49-F238E27FC236}">
                <a16:creationId xmlns:a16="http://schemas.microsoft.com/office/drawing/2014/main" id="{696EA74A-FB95-4560-A5D5-DFB973CAAB0F}"/>
              </a:ext>
            </a:extLst>
          </p:cNvPr>
          <p:cNvSpPr txBox="1"/>
          <p:nvPr/>
        </p:nvSpPr>
        <p:spPr>
          <a:xfrm>
            <a:off x="2028268" y="4220038"/>
            <a:ext cx="1147036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5532" lvl="0" indent="-180975" algn="ctr" defTabSz="99569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우수한 품질</a:t>
            </a:r>
          </a:p>
        </p:txBody>
      </p:sp>
      <p:sp>
        <p:nvSpPr>
          <p:cNvPr id="37" name="object 59">
            <a:extLst>
              <a:ext uri="{FF2B5EF4-FFF2-40B4-BE49-F238E27FC236}">
                <a16:creationId xmlns:a16="http://schemas.microsoft.com/office/drawing/2014/main" id="{19D3D6D3-D320-437B-9D5C-41B2857FDEC7}"/>
              </a:ext>
            </a:extLst>
          </p:cNvPr>
          <p:cNvSpPr txBox="1"/>
          <p:nvPr/>
        </p:nvSpPr>
        <p:spPr>
          <a:xfrm>
            <a:off x="3296369" y="4220038"/>
            <a:ext cx="1147036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5532" lvl="0" indent="-180975" algn="ctr" defTabSz="99569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효율적 자원활용</a:t>
            </a:r>
          </a:p>
        </p:txBody>
      </p:sp>
      <p:pic>
        <p:nvPicPr>
          <p:cNvPr id="38" name="Picture 2" descr="C:\Users\Judy Samsung\Downloads\profits.png">
            <a:extLst>
              <a:ext uri="{FF2B5EF4-FFF2-40B4-BE49-F238E27FC236}">
                <a16:creationId xmlns:a16="http://schemas.microsoft.com/office/drawing/2014/main" id="{85BD1DE0-A59C-4282-AE79-F943E54E9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80595" y="3493717"/>
            <a:ext cx="583178" cy="613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C:\Users\Judy Samsung\Downloads\vote.png">
            <a:extLst>
              <a:ext uri="{FF2B5EF4-FFF2-40B4-BE49-F238E27FC236}">
                <a16:creationId xmlns:a16="http://schemas.microsoft.com/office/drawing/2014/main" id="{C8BD2FDE-4F48-4737-B259-879582B64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90" y="3493157"/>
            <a:ext cx="584242" cy="614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C:\Users\Judy Samsung\Downloads\like.png">
            <a:extLst>
              <a:ext uri="{FF2B5EF4-FFF2-40B4-BE49-F238E27FC236}">
                <a16:creationId xmlns:a16="http://schemas.microsoft.com/office/drawing/2014/main" id="{85C4D36F-C60F-4460-A0A2-23C352473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22" y="3490017"/>
            <a:ext cx="590214" cy="62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2C09650B-2FCD-443E-8AD6-491158A6278F}"/>
              </a:ext>
            </a:extLst>
          </p:cNvPr>
          <p:cNvSpPr/>
          <p:nvPr/>
        </p:nvSpPr>
        <p:spPr>
          <a:xfrm>
            <a:off x="518489" y="4642261"/>
            <a:ext cx="4153187" cy="287987"/>
          </a:xfrm>
          <a:prstGeom prst="rect">
            <a:avLst/>
          </a:prstGeom>
          <a:solidFill>
            <a:srgbClr val="005F4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lvl="0" algn="ctr" defTabSz="995690" fontAlgn="t" latinLnBrk="0">
              <a:spcBef>
                <a:spcPct val="0"/>
              </a:spcBef>
              <a:spcAft>
                <a:spcPts val="200"/>
              </a:spcAft>
              <a:defRPr/>
            </a:pPr>
            <a:r>
              <a:rPr kumimoji="1" lang="ko-KR" altLang="en-US" sz="1400" kern="0" spc="-3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</a:rPr>
              <a:t>수행 </a:t>
            </a:r>
            <a:r>
              <a:rPr kumimoji="1" lang="en-US" altLang="ko-KR" sz="1400" kern="0" spc="-3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</a:rPr>
              <a:t>· </a:t>
            </a:r>
            <a:r>
              <a:rPr kumimoji="1" lang="ko-KR" altLang="en-US" sz="1400" kern="0" spc="-3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</a:rPr>
              <a:t>통제</a:t>
            </a:r>
            <a:endParaRPr kumimoji="1" lang="ko-KR" altLang="en-US" sz="1400" kern="0" spc="-30" dirty="0">
              <a:ln>
                <a:solidFill>
                  <a:srgbClr val="C00000">
                    <a:alpha val="0"/>
                  </a:srgb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7F7BCE2-D106-4DE8-98EE-F5AFD748CF0F}"/>
              </a:ext>
            </a:extLst>
          </p:cNvPr>
          <p:cNvSpPr/>
          <p:nvPr/>
        </p:nvSpPr>
        <p:spPr>
          <a:xfrm>
            <a:off x="682226" y="3017003"/>
            <a:ext cx="1209600" cy="272362"/>
          </a:xfrm>
          <a:prstGeom prst="rect">
            <a:avLst/>
          </a:prstGeom>
          <a:solidFill>
            <a:srgbClr val="005F4B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철저한 공정 관리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E4D0A59-B30D-4170-ACCD-497DD0B07F94}"/>
              </a:ext>
            </a:extLst>
          </p:cNvPr>
          <p:cNvSpPr/>
          <p:nvPr/>
        </p:nvSpPr>
        <p:spPr>
          <a:xfrm>
            <a:off x="1982664" y="3017003"/>
            <a:ext cx="1209600" cy="272362"/>
          </a:xfrm>
          <a:prstGeom prst="rect">
            <a:avLst/>
          </a:prstGeom>
          <a:solidFill>
            <a:srgbClr val="005F4B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입고</a:t>
            </a:r>
            <a:r>
              <a:rPr lang="en-US" altLang="ko-KR" sz="900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설치기간 준수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6FAE9A1-0CCF-45DC-A337-2064D44DD7B5}"/>
              </a:ext>
            </a:extLst>
          </p:cNvPr>
          <p:cNvSpPr/>
          <p:nvPr/>
        </p:nvSpPr>
        <p:spPr>
          <a:xfrm>
            <a:off x="3283104" y="3017003"/>
            <a:ext cx="1209600" cy="272362"/>
          </a:xfrm>
          <a:prstGeom prst="rect">
            <a:avLst/>
          </a:prstGeom>
          <a:solidFill>
            <a:srgbClr val="005F4B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사업관리 표준 준수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D8D107A-02C1-44F6-BFDE-925CC7CFA61A}"/>
              </a:ext>
            </a:extLst>
          </p:cNvPr>
          <p:cNvCxnSpPr>
            <a:cxnSpLocks/>
            <a:stCxn id="46" idx="6"/>
            <a:endCxn id="47" idx="2"/>
          </p:cNvCxnSpPr>
          <p:nvPr/>
        </p:nvCxnSpPr>
        <p:spPr>
          <a:xfrm flipV="1">
            <a:off x="6478868" y="5766075"/>
            <a:ext cx="276907" cy="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oval" w="sm" len="sm"/>
            <a:tailEnd type="oval" w="sm" len="sm"/>
          </a:ln>
          <a:effectLst/>
        </p:spPr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55FBC55F-4052-4D31-BCDC-006145A36E96}"/>
              </a:ext>
            </a:extLst>
          </p:cNvPr>
          <p:cNvCxnSpPr>
            <a:cxnSpLocks/>
            <a:stCxn id="47" idx="6"/>
          </p:cNvCxnSpPr>
          <p:nvPr/>
        </p:nvCxnSpPr>
        <p:spPr>
          <a:xfrm>
            <a:off x="7874785" y="5766075"/>
            <a:ext cx="270503" cy="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oval" w="sm" len="sm"/>
            <a:tailEnd type="oval" w="sm" len="sm"/>
          </a:ln>
          <a:effectLst/>
        </p:spPr>
      </p:cxnSp>
      <p:sp>
        <p:nvSpPr>
          <p:cNvPr id="51" name="텍스트 개체 틀 2">
            <a:extLst>
              <a:ext uri="{FF2B5EF4-FFF2-40B4-BE49-F238E27FC236}">
                <a16:creationId xmlns:a16="http://schemas.microsoft.com/office/drawing/2014/main" id="{73F0B4EF-3C62-4E96-B6AF-76E01C3E63B8}"/>
              </a:ext>
            </a:extLst>
          </p:cNvPr>
          <p:cNvSpPr txBox="1">
            <a:spLocks/>
          </p:cNvSpPr>
          <p:nvPr/>
        </p:nvSpPr>
        <p:spPr>
          <a:xfrm>
            <a:off x="5332651" y="3679953"/>
            <a:ext cx="4054860" cy="1345903"/>
          </a:xfrm>
          <a:prstGeom prst="rect">
            <a:avLst/>
          </a:prstGeom>
        </p:spPr>
        <p:txBody>
          <a:bodyPr lIns="99569" tIns="49785" rIns="99569" bIns="49785" anchor="t"/>
          <a:lstStyle>
            <a:lvl1pPr marL="2286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 defTabSz="995690" fontAlgn="base">
              <a:lnSpc>
                <a:spcPct val="150000"/>
              </a:lnSpc>
              <a:spcBef>
                <a:spcPts val="0"/>
              </a:spcBef>
              <a:buClr>
                <a:prstClr val="black">
                  <a:lumMod val="75000"/>
                  <a:lumOff val="25000"/>
                </a:prstClr>
              </a:buClr>
              <a:buSzPct val="100000"/>
              <a:buFont typeface="+mj-lt"/>
              <a:buAutoNum type="arabicPeriod"/>
            </a:pPr>
            <a:r>
              <a:rPr lang="ko-KR" altLang="en-US" sz="11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본 제안사는 백업</a:t>
            </a:r>
            <a:r>
              <a:rPr lang="en-US" altLang="ko-KR" sz="11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 </a:t>
            </a:r>
            <a:r>
              <a:rPr lang="ko-KR" altLang="en-US" sz="11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전문업체로서 우수한 기술력을 기반으로 완벽한 구축</a:t>
            </a:r>
            <a:r>
              <a:rPr lang="en-US" altLang="ko-KR" sz="11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/</a:t>
            </a:r>
            <a:r>
              <a:rPr lang="ko-KR" altLang="en-US" sz="11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기술 지원 수행</a:t>
            </a:r>
            <a:endParaRPr lang="en-US" altLang="ko-KR" sz="1100" dirty="0">
              <a:ln>
                <a:solidFill>
                  <a:srgbClr val="C00000">
                    <a:alpha val="0"/>
                  </a:srgb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+mn-ea"/>
            </a:endParaRPr>
          </a:p>
          <a:p>
            <a:pPr marL="228600" lvl="1" indent="-228600" defTabSz="995690" fontAlgn="base">
              <a:lnSpc>
                <a:spcPct val="150000"/>
              </a:lnSpc>
              <a:spcBef>
                <a:spcPts val="0"/>
              </a:spcBef>
              <a:buClr>
                <a:prstClr val="black">
                  <a:lumMod val="75000"/>
                  <a:lumOff val="25000"/>
                </a:prstClr>
              </a:buClr>
              <a:buSzPct val="100000"/>
              <a:buFont typeface="+mj-lt"/>
              <a:buAutoNum type="arabicPeriod"/>
            </a:pPr>
            <a:r>
              <a:rPr lang="ko-KR" altLang="en-US" sz="11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전담인력 밀착지원으로 상시 기술지원 체계 완비</a:t>
            </a:r>
            <a:endParaRPr lang="en-US" altLang="ko-KR" sz="1100" dirty="0">
              <a:ln>
                <a:solidFill>
                  <a:srgbClr val="C00000">
                    <a:alpha val="0"/>
                  </a:srgb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+mn-ea"/>
            </a:endParaRPr>
          </a:p>
          <a:p>
            <a:pPr marL="228600" lvl="1" indent="-228600" defTabSz="995690" fontAlgn="base">
              <a:lnSpc>
                <a:spcPct val="150000"/>
              </a:lnSpc>
              <a:spcBef>
                <a:spcPts val="0"/>
              </a:spcBef>
              <a:buClr>
                <a:prstClr val="black">
                  <a:lumMod val="75000"/>
                  <a:lumOff val="25000"/>
                </a:prstClr>
              </a:buClr>
              <a:buSzPct val="100000"/>
              <a:buFont typeface="+mj-lt"/>
              <a:buAutoNum type="arabicPeriod"/>
            </a:pPr>
            <a:r>
              <a:rPr lang="ko-KR" altLang="en-US" sz="11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유사 지원 경험이 풍부한 전문 인력 투입 및 밀착 지원</a:t>
            </a:r>
          </a:p>
          <a:p>
            <a:pPr marL="228600" lvl="1" indent="-228600" defTabSz="995690" fontAlgn="base">
              <a:lnSpc>
                <a:spcPct val="150000"/>
              </a:lnSpc>
              <a:spcBef>
                <a:spcPts val="0"/>
              </a:spcBef>
              <a:buClr>
                <a:prstClr val="black">
                  <a:lumMod val="75000"/>
                  <a:lumOff val="25000"/>
                </a:prstClr>
              </a:buClr>
              <a:buSzPct val="100000"/>
              <a:buFont typeface="+mj-lt"/>
              <a:buAutoNum type="arabicPeriod"/>
            </a:pPr>
            <a:endParaRPr lang="ko-KR" altLang="en-US" sz="1100" dirty="0">
              <a:ln>
                <a:solidFill>
                  <a:srgbClr val="C00000">
                    <a:alpha val="0"/>
                  </a:srgb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+mn-ea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6434167-3BB6-4F29-9E1E-E909FCD58369}"/>
              </a:ext>
            </a:extLst>
          </p:cNvPr>
          <p:cNvSpPr/>
          <p:nvPr/>
        </p:nvSpPr>
        <p:spPr>
          <a:xfrm>
            <a:off x="5359858" y="5231875"/>
            <a:ext cx="1119010" cy="1068401"/>
          </a:xfrm>
          <a:prstGeom prst="ellipse">
            <a:avLst/>
          </a:prstGeom>
          <a:solidFill>
            <a:srgbClr val="005F4B"/>
          </a:solidFill>
          <a:ln w="38100" cap="flat" cmpd="sng" algn="ctr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 anchorCtr="0"/>
          <a:lstStyle/>
          <a:p>
            <a:pPr marL="0" marR="0" lvl="0" indent="-180975" algn="ctr" defTabSz="99569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-3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8100000" scaled="1"/>
                </a:gra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전문인력</a:t>
            </a:r>
            <a:endParaRPr kumimoji="0" lang="en-US" altLang="ko-KR" sz="1000" b="0" i="0" u="none" strike="noStrike" kern="0" cap="none" spc="-30" normalizeH="0" baseline="0" noProof="0" dirty="0">
              <a:ln>
                <a:solidFill>
                  <a:srgbClr val="C00000">
                    <a:alpha val="0"/>
                  </a:srgbClr>
                </a:solidFill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8100000" scaled="1"/>
              </a:gradFill>
              <a:effectLst/>
              <a:uLnTx/>
              <a:uFillTx/>
              <a:latin typeface="+mn-ea"/>
              <a:cs typeface="Arial" panose="020B0604020202020204" pitchFamily="34" charset="0"/>
            </a:endParaRPr>
          </a:p>
          <a:p>
            <a:pPr marL="0" marR="0" lvl="0" indent="-180975" algn="ctr" defTabSz="99569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-3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8100000" scaled="1"/>
                </a:gra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상시 지원체계 마련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2571350-97C6-4326-9B7B-8DD40B6CA7FF}"/>
              </a:ext>
            </a:extLst>
          </p:cNvPr>
          <p:cNvSpPr/>
          <p:nvPr/>
        </p:nvSpPr>
        <p:spPr>
          <a:xfrm>
            <a:off x="6755775" y="5231874"/>
            <a:ext cx="1119010" cy="1068401"/>
          </a:xfrm>
          <a:prstGeom prst="ellipse">
            <a:avLst/>
          </a:prstGeom>
          <a:solidFill>
            <a:srgbClr val="005F4B"/>
          </a:solidFill>
          <a:ln w="38100" cap="flat" cmpd="sng" algn="ctr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 anchorCtr="0"/>
          <a:lstStyle/>
          <a:p>
            <a:pPr marL="0" marR="0" lvl="0" indent="-180975" algn="ctr" defTabSz="99569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-3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8100000" scaled="1"/>
                </a:gra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요구사항 및 </a:t>
            </a:r>
          </a:p>
          <a:p>
            <a:pPr marL="0" marR="0" lvl="0" indent="-180975" algn="ctr" defTabSz="99569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-3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8100000" scaled="1"/>
                </a:gra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이슈 발생시</a:t>
            </a:r>
          </a:p>
          <a:p>
            <a:pPr marL="0" marR="0" lvl="0" indent="-180975" algn="ctr" defTabSz="99569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-3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8100000" scaled="1"/>
                </a:gra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즉각적인 처리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EDC4C9CF-332E-44BC-8368-8C32EE9EA1FF}"/>
              </a:ext>
            </a:extLst>
          </p:cNvPr>
          <p:cNvSpPr/>
          <p:nvPr/>
        </p:nvSpPr>
        <p:spPr>
          <a:xfrm>
            <a:off x="8151693" y="5231875"/>
            <a:ext cx="1119010" cy="1068401"/>
          </a:xfrm>
          <a:prstGeom prst="ellipse">
            <a:avLst/>
          </a:prstGeom>
          <a:solidFill>
            <a:srgbClr val="005F4B"/>
          </a:solidFill>
          <a:ln w="38100" cap="flat" cmpd="sng" algn="ctr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 anchorCtr="0"/>
          <a:lstStyle/>
          <a:p>
            <a:pPr marL="0" marR="0" lvl="0" indent="-180975" algn="ctr" defTabSz="99569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8100000" scaled="1"/>
                </a:gradFill>
                <a:latin typeface="+mn-ea"/>
                <a:cs typeface="Arial" panose="020B0604020202020204" pitchFamily="34" charset="0"/>
              </a:rPr>
              <a:t>OOOO</a:t>
            </a:r>
            <a:r>
              <a:rPr lang="ko-KR" altLang="en-US" sz="10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8100000" scaled="1"/>
                </a:gradFill>
                <a:latin typeface="+mn-ea"/>
                <a:cs typeface="Arial" panose="020B0604020202020204" pitchFamily="34" charset="0"/>
              </a:rPr>
              <a:t> </a:t>
            </a:r>
            <a:r>
              <a:rPr kumimoji="0" lang="ko-KR" altLang="en-US" sz="1000" b="0" i="0" u="none" strike="noStrike" kern="0" cap="none" spc="-3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8100000" scaled="1"/>
                </a:gra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전담인력배치</a:t>
            </a:r>
          </a:p>
        </p:txBody>
      </p:sp>
    </p:spTree>
    <p:extLst>
      <p:ext uri="{BB962C8B-B14F-4D97-AF65-F5344CB8AC3E}">
        <p14:creationId xmlns:p14="http://schemas.microsoft.com/office/powerpoint/2010/main" val="1648117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1A6E76-FCD7-4A62-AE65-26B8E7186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제안특징 및 장점</a:t>
            </a:r>
          </a:p>
        </p:txBody>
      </p:sp>
      <p:sp>
        <p:nvSpPr>
          <p:cNvPr id="119" name="텍스트 개체 틀 118">
            <a:extLst>
              <a:ext uri="{FF2B5EF4-FFF2-40B4-BE49-F238E27FC236}">
                <a16:creationId xmlns:a16="http://schemas.microsoft.com/office/drawing/2014/main" id="{16EB5F11-C7CB-41B5-9F50-ED1998B10F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제안사는 </a:t>
            </a:r>
            <a:r>
              <a:rPr lang="en-US" altLang="ko-KR" dirty="0"/>
              <a:t>OOOO</a:t>
            </a:r>
            <a:r>
              <a:rPr lang="ko-KR" altLang="en-US" dirty="0"/>
              <a:t>의 </a:t>
            </a:r>
            <a:r>
              <a:rPr lang="en-US" altLang="ko-KR" dirty="0"/>
              <a:t>IT</a:t>
            </a:r>
            <a:r>
              <a:rPr lang="ko-KR" altLang="en-US" dirty="0"/>
              <a:t>인프라 운영환경에 대한 백업시스템 구축에 있어 다수의 유사 수행 경험을 기반으로 철저한 사전 준비와 검증을 수행합니다</a:t>
            </a:r>
            <a:r>
              <a:rPr lang="en-US" altLang="ko-KR" dirty="0"/>
              <a:t>. </a:t>
            </a:r>
            <a:r>
              <a:rPr lang="ko-KR" altLang="en-US" dirty="0"/>
              <a:t>효율적인 사업수행을 위한 조직구성을 통해  본 사업의 성공적 구축과 안정적 운영을 보장합니다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3330ED-9DDE-4F38-B6A4-8DE2AF9244C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 anchor="ctr"/>
          <a:lstStyle/>
          <a:p>
            <a:pPr marL="0" indent="0" algn="r">
              <a:buNone/>
            </a:pPr>
            <a:r>
              <a:rPr lang="en-US" altLang="ko-KR" dirty="0">
                <a:latin typeface="+mn-ea"/>
              </a:rPr>
              <a:t>1.2 </a:t>
            </a:r>
            <a:r>
              <a:rPr lang="ko-KR" altLang="en-US" dirty="0">
                <a:latin typeface="+mn-ea"/>
              </a:rPr>
              <a:t>제안 특징 및 기대 효과</a:t>
            </a:r>
          </a:p>
        </p:txBody>
      </p:sp>
      <p:sp>
        <p:nvSpPr>
          <p:cNvPr id="5" name="모서리가 둥근 직사각형 345">
            <a:extLst>
              <a:ext uri="{FF2B5EF4-FFF2-40B4-BE49-F238E27FC236}">
                <a16:creationId xmlns:a16="http://schemas.microsoft.com/office/drawing/2014/main" id="{DE0DDFA4-EE41-4216-B63F-BFC1665AB283}"/>
              </a:ext>
            </a:extLst>
          </p:cNvPr>
          <p:cNvSpPr/>
          <p:nvPr/>
        </p:nvSpPr>
        <p:spPr>
          <a:xfrm>
            <a:off x="438709" y="5118192"/>
            <a:ext cx="9070975" cy="1069184"/>
          </a:xfrm>
          <a:prstGeom prst="roundRect">
            <a:avLst>
              <a:gd name="adj" fmla="val 402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6" name="모서리가 둥근 직사각형 346">
            <a:extLst>
              <a:ext uri="{FF2B5EF4-FFF2-40B4-BE49-F238E27FC236}">
                <a16:creationId xmlns:a16="http://schemas.microsoft.com/office/drawing/2014/main" id="{25B58C86-9F0F-47D9-A462-53E0E8DAE2EB}"/>
              </a:ext>
            </a:extLst>
          </p:cNvPr>
          <p:cNvSpPr/>
          <p:nvPr/>
        </p:nvSpPr>
        <p:spPr>
          <a:xfrm>
            <a:off x="438709" y="3700949"/>
            <a:ext cx="9070975" cy="1015826"/>
          </a:xfrm>
          <a:prstGeom prst="roundRect">
            <a:avLst>
              <a:gd name="adj" fmla="val 402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7" name="모서리가 둥근 직사각형 347">
            <a:extLst>
              <a:ext uri="{FF2B5EF4-FFF2-40B4-BE49-F238E27FC236}">
                <a16:creationId xmlns:a16="http://schemas.microsoft.com/office/drawing/2014/main" id="{1481C684-3206-4F6B-A2EA-7D3EC419AD24}"/>
              </a:ext>
            </a:extLst>
          </p:cNvPr>
          <p:cNvSpPr/>
          <p:nvPr/>
        </p:nvSpPr>
        <p:spPr>
          <a:xfrm>
            <a:off x="438709" y="2366221"/>
            <a:ext cx="9070975" cy="993076"/>
          </a:xfrm>
          <a:prstGeom prst="roundRect">
            <a:avLst>
              <a:gd name="adj" fmla="val 402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8" name="자유형 348">
            <a:extLst>
              <a:ext uri="{FF2B5EF4-FFF2-40B4-BE49-F238E27FC236}">
                <a16:creationId xmlns:a16="http://schemas.microsoft.com/office/drawing/2014/main" id="{BFB30F22-1525-4F5F-A909-7EE173A5B1F2}"/>
              </a:ext>
            </a:extLst>
          </p:cNvPr>
          <p:cNvSpPr/>
          <p:nvPr/>
        </p:nvSpPr>
        <p:spPr bwMode="auto">
          <a:xfrm rot="10800000" flipH="1">
            <a:off x="6196172" y="2136936"/>
            <a:ext cx="321903" cy="4093450"/>
          </a:xfrm>
          <a:custGeom>
            <a:avLst/>
            <a:gdLst>
              <a:gd name="connsiteX0" fmla="*/ 0 w 542925"/>
              <a:gd name="connsiteY0" fmla="*/ 0 h 1571625"/>
              <a:gd name="connsiteX1" fmla="*/ 542925 w 542925"/>
              <a:gd name="connsiteY1" fmla="*/ 371475 h 1571625"/>
              <a:gd name="connsiteX2" fmla="*/ 542925 w 542925"/>
              <a:gd name="connsiteY2" fmla="*/ 1371600 h 1571625"/>
              <a:gd name="connsiteX3" fmla="*/ 9525 w 542925"/>
              <a:gd name="connsiteY3" fmla="*/ 1571625 h 1571625"/>
              <a:gd name="connsiteX4" fmla="*/ 0 w 542925"/>
              <a:gd name="connsiteY4" fmla="*/ 0 h 1571625"/>
              <a:gd name="connsiteX0" fmla="*/ 0 w 542925"/>
              <a:gd name="connsiteY0" fmla="*/ 0 h 1571625"/>
              <a:gd name="connsiteX1" fmla="*/ 542925 w 542925"/>
              <a:gd name="connsiteY1" fmla="*/ 371475 h 1571625"/>
              <a:gd name="connsiteX2" fmla="*/ 542925 w 542925"/>
              <a:gd name="connsiteY2" fmla="*/ 1371600 h 1571625"/>
              <a:gd name="connsiteX3" fmla="*/ 9525 w 542925"/>
              <a:gd name="connsiteY3" fmla="*/ 1571625 h 1571625"/>
              <a:gd name="connsiteX4" fmla="*/ 0 w 542925"/>
              <a:gd name="connsiteY4" fmla="*/ 0 h 1571625"/>
              <a:gd name="connsiteX0" fmla="*/ 0 w 542925"/>
              <a:gd name="connsiteY0" fmla="*/ 0 h 1571625"/>
              <a:gd name="connsiteX1" fmla="*/ 542925 w 542925"/>
              <a:gd name="connsiteY1" fmla="*/ 371475 h 1571625"/>
              <a:gd name="connsiteX2" fmla="*/ 542925 w 542925"/>
              <a:gd name="connsiteY2" fmla="*/ 1371600 h 1571625"/>
              <a:gd name="connsiteX3" fmla="*/ 9525 w 542925"/>
              <a:gd name="connsiteY3" fmla="*/ 1571625 h 1571625"/>
              <a:gd name="connsiteX4" fmla="*/ 0 w 542925"/>
              <a:gd name="connsiteY4" fmla="*/ 0 h 1571625"/>
              <a:gd name="connsiteX0" fmla="*/ 0 w 542925"/>
              <a:gd name="connsiteY0" fmla="*/ 0 h 1571625"/>
              <a:gd name="connsiteX1" fmla="*/ 542925 w 542925"/>
              <a:gd name="connsiteY1" fmla="*/ 371475 h 1571625"/>
              <a:gd name="connsiteX2" fmla="*/ 542925 w 542925"/>
              <a:gd name="connsiteY2" fmla="*/ 1371600 h 1571625"/>
              <a:gd name="connsiteX3" fmla="*/ 9525 w 542925"/>
              <a:gd name="connsiteY3" fmla="*/ 1571625 h 1571625"/>
              <a:gd name="connsiteX4" fmla="*/ 0 w 542925"/>
              <a:gd name="connsiteY4" fmla="*/ 0 h 1571625"/>
              <a:gd name="connsiteX0" fmla="*/ 0 w 542925"/>
              <a:gd name="connsiteY0" fmla="*/ 0 h 1571625"/>
              <a:gd name="connsiteX1" fmla="*/ 542925 w 542925"/>
              <a:gd name="connsiteY1" fmla="*/ 371475 h 1571625"/>
              <a:gd name="connsiteX2" fmla="*/ 542925 w 542925"/>
              <a:gd name="connsiteY2" fmla="*/ 1371600 h 1571625"/>
              <a:gd name="connsiteX3" fmla="*/ 9525 w 542925"/>
              <a:gd name="connsiteY3" fmla="*/ 1571625 h 1571625"/>
              <a:gd name="connsiteX4" fmla="*/ 0 w 542925"/>
              <a:gd name="connsiteY4" fmla="*/ 0 h 1571625"/>
              <a:gd name="connsiteX0" fmla="*/ 0 w 628650"/>
              <a:gd name="connsiteY0" fmla="*/ 0 h 1571625"/>
              <a:gd name="connsiteX1" fmla="*/ 542925 w 628650"/>
              <a:gd name="connsiteY1" fmla="*/ 371475 h 1571625"/>
              <a:gd name="connsiteX2" fmla="*/ 628650 w 628650"/>
              <a:gd name="connsiteY2" fmla="*/ 1219200 h 1571625"/>
              <a:gd name="connsiteX3" fmla="*/ 9525 w 628650"/>
              <a:gd name="connsiteY3" fmla="*/ 1571625 h 1571625"/>
              <a:gd name="connsiteX4" fmla="*/ 0 w 628650"/>
              <a:gd name="connsiteY4" fmla="*/ 0 h 1571625"/>
              <a:gd name="connsiteX0" fmla="*/ 0 w 628650"/>
              <a:gd name="connsiteY0" fmla="*/ 0 h 1571625"/>
              <a:gd name="connsiteX1" fmla="*/ 542926 w 628650"/>
              <a:gd name="connsiteY1" fmla="*/ 259216 h 1571625"/>
              <a:gd name="connsiteX2" fmla="*/ 628650 w 628650"/>
              <a:gd name="connsiteY2" fmla="*/ 1219200 h 1571625"/>
              <a:gd name="connsiteX3" fmla="*/ 9525 w 628650"/>
              <a:gd name="connsiteY3" fmla="*/ 1571625 h 1571625"/>
              <a:gd name="connsiteX4" fmla="*/ 0 w 628650"/>
              <a:gd name="connsiteY4" fmla="*/ 0 h 1571625"/>
              <a:gd name="connsiteX0" fmla="*/ 0 w 628650"/>
              <a:gd name="connsiteY0" fmla="*/ 0 h 1571625"/>
              <a:gd name="connsiteX1" fmla="*/ 542926 w 628650"/>
              <a:gd name="connsiteY1" fmla="*/ 259216 h 1571625"/>
              <a:gd name="connsiteX2" fmla="*/ 628650 w 628650"/>
              <a:gd name="connsiteY2" fmla="*/ 1219200 h 1571625"/>
              <a:gd name="connsiteX3" fmla="*/ 9525 w 628650"/>
              <a:gd name="connsiteY3" fmla="*/ 1571625 h 1571625"/>
              <a:gd name="connsiteX4" fmla="*/ 0 w 628650"/>
              <a:gd name="connsiteY4" fmla="*/ 0 h 1571625"/>
              <a:gd name="connsiteX0" fmla="*/ 0 w 628650"/>
              <a:gd name="connsiteY0" fmla="*/ 0 h 1571625"/>
              <a:gd name="connsiteX1" fmla="*/ 542926 w 628650"/>
              <a:gd name="connsiteY1" fmla="*/ 259216 h 1571625"/>
              <a:gd name="connsiteX2" fmla="*/ 628650 w 628650"/>
              <a:gd name="connsiteY2" fmla="*/ 1219200 h 1571625"/>
              <a:gd name="connsiteX3" fmla="*/ 9525 w 628650"/>
              <a:gd name="connsiteY3" fmla="*/ 1571625 h 1571625"/>
              <a:gd name="connsiteX4" fmla="*/ 0 w 628650"/>
              <a:gd name="connsiteY4" fmla="*/ 0 h 1571625"/>
              <a:gd name="connsiteX0" fmla="*/ 0 w 628650"/>
              <a:gd name="connsiteY0" fmla="*/ 0 h 1571625"/>
              <a:gd name="connsiteX1" fmla="*/ 542926 w 628650"/>
              <a:gd name="connsiteY1" fmla="*/ 259216 h 1571625"/>
              <a:gd name="connsiteX2" fmla="*/ 628650 w 628650"/>
              <a:gd name="connsiteY2" fmla="*/ 1415653 h 1571625"/>
              <a:gd name="connsiteX3" fmla="*/ 9525 w 628650"/>
              <a:gd name="connsiteY3" fmla="*/ 1571625 h 1571625"/>
              <a:gd name="connsiteX4" fmla="*/ 0 w 628650"/>
              <a:gd name="connsiteY4" fmla="*/ 0 h 1571625"/>
              <a:gd name="connsiteX0" fmla="*/ 0 w 542926"/>
              <a:gd name="connsiteY0" fmla="*/ 0 h 1571625"/>
              <a:gd name="connsiteX1" fmla="*/ 542926 w 542926"/>
              <a:gd name="connsiteY1" fmla="*/ 259216 h 1571625"/>
              <a:gd name="connsiteX2" fmla="*/ 523875 w 542926"/>
              <a:gd name="connsiteY2" fmla="*/ 1415653 h 1571625"/>
              <a:gd name="connsiteX3" fmla="*/ 9525 w 542926"/>
              <a:gd name="connsiteY3" fmla="*/ 1571625 h 1571625"/>
              <a:gd name="connsiteX4" fmla="*/ 0 w 542926"/>
              <a:gd name="connsiteY4" fmla="*/ 0 h 1571625"/>
              <a:gd name="connsiteX0" fmla="*/ 0 w 542926"/>
              <a:gd name="connsiteY0" fmla="*/ 0 h 1571625"/>
              <a:gd name="connsiteX1" fmla="*/ 542926 w 542926"/>
              <a:gd name="connsiteY1" fmla="*/ 259216 h 1571625"/>
              <a:gd name="connsiteX2" fmla="*/ 523875 w 542926"/>
              <a:gd name="connsiteY2" fmla="*/ 1415653 h 1571625"/>
              <a:gd name="connsiteX3" fmla="*/ 9525 w 542926"/>
              <a:gd name="connsiteY3" fmla="*/ 1571625 h 1571625"/>
              <a:gd name="connsiteX4" fmla="*/ 0 w 542926"/>
              <a:gd name="connsiteY4" fmla="*/ 0 h 1571625"/>
              <a:gd name="connsiteX0" fmla="*/ 0 w 542926"/>
              <a:gd name="connsiteY0" fmla="*/ 0 h 1571625"/>
              <a:gd name="connsiteX1" fmla="*/ 542926 w 542926"/>
              <a:gd name="connsiteY1" fmla="*/ 259216 h 1571625"/>
              <a:gd name="connsiteX2" fmla="*/ 523875 w 542926"/>
              <a:gd name="connsiteY2" fmla="*/ 1415653 h 1571625"/>
              <a:gd name="connsiteX3" fmla="*/ 9525 w 542926"/>
              <a:gd name="connsiteY3" fmla="*/ 1571625 h 1571625"/>
              <a:gd name="connsiteX4" fmla="*/ 0 w 542926"/>
              <a:gd name="connsiteY4" fmla="*/ 0 h 1571625"/>
              <a:gd name="connsiteX0" fmla="*/ 0 w 542926"/>
              <a:gd name="connsiteY0" fmla="*/ 0 h 1571625"/>
              <a:gd name="connsiteX1" fmla="*/ 542926 w 542926"/>
              <a:gd name="connsiteY1" fmla="*/ 259216 h 1571625"/>
              <a:gd name="connsiteX2" fmla="*/ 523875 w 542926"/>
              <a:gd name="connsiteY2" fmla="*/ 1415653 h 1571625"/>
              <a:gd name="connsiteX3" fmla="*/ 9525 w 542926"/>
              <a:gd name="connsiteY3" fmla="*/ 1571625 h 1571625"/>
              <a:gd name="connsiteX4" fmla="*/ 0 w 542926"/>
              <a:gd name="connsiteY4" fmla="*/ 0 h 1571625"/>
              <a:gd name="connsiteX0" fmla="*/ 0 w 561977"/>
              <a:gd name="connsiteY0" fmla="*/ 0 h 1627754"/>
              <a:gd name="connsiteX1" fmla="*/ 561977 w 561977"/>
              <a:gd name="connsiteY1" fmla="*/ 315345 h 1627754"/>
              <a:gd name="connsiteX2" fmla="*/ 542926 w 561977"/>
              <a:gd name="connsiteY2" fmla="*/ 1471782 h 1627754"/>
              <a:gd name="connsiteX3" fmla="*/ 28576 w 561977"/>
              <a:gd name="connsiteY3" fmla="*/ 1627754 h 1627754"/>
              <a:gd name="connsiteX4" fmla="*/ 0 w 561977"/>
              <a:gd name="connsiteY4" fmla="*/ 0 h 1627754"/>
              <a:gd name="connsiteX0" fmla="*/ 0 w 561980"/>
              <a:gd name="connsiteY0" fmla="*/ 0 h 1627754"/>
              <a:gd name="connsiteX1" fmla="*/ 561980 w 561980"/>
              <a:gd name="connsiteY1" fmla="*/ 315345 h 1627754"/>
              <a:gd name="connsiteX2" fmla="*/ 542926 w 561980"/>
              <a:gd name="connsiteY2" fmla="*/ 1471782 h 1627754"/>
              <a:gd name="connsiteX3" fmla="*/ 28576 w 561980"/>
              <a:gd name="connsiteY3" fmla="*/ 1627754 h 1627754"/>
              <a:gd name="connsiteX4" fmla="*/ 0 w 561980"/>
              <a:gd name="connsiteY4" fmla="*/ 0 h 1627754"/>
              <a:gd name="connsiteX0" fmla="*/ 0 w 561980"/>
              <a:gd name="connsiteY0" fmla="*/ 0 h 1627754"/>
              <a:gd name="connsiteX1" fmla="*/ 561980 w 561980"/>
              <a:gd name="connsiteY1" fmla="*/ 315345 h 1627754"/>
              <a:gd name="connsiteX2" fmla="*/ 542926 w 561980"/>
              <a:gd name="connsiteY2" fmla="*/ 1471782 h 1627754"/>
              <a:gd name="connsiteX3" fmla="*/ 28576 w 561980"/>
              <a:gd name="connsiteY3" fmla="*/ 1627754 h 1627754"/>
              <a:gd name="connsiteX4" fmla="*/ 0 w 561980"/>
              <a:gd name="connsiteY4" fmla="*/ 0 h 1627754"/>
              <a:gd name="connsiteX0" fmla="*/ 0 w 564830"/>
              <a:gd name="connsiteY0" fmla="*/ 0 h 1627754"/>
              <a:gd name="connsiteX1" fmla="*/ 564830 w 564830"/>
              <a:gd name="connsiteY1" fmla="*/ 315345 h 1627754"/>
              <a:gd name="connsiteX2" fmla="*/ 542926 w 564830"/>
              <a:gd name="connsiteY2" fmla="*/ 1471782 h 1627754"/>
              <a:gd name="connsiteX3" fmla="*/ 28576 w 564830"/>
              <a:gd name="connsiteY3" fmla="*/ 1627754 h 1627754"/>
              <a:gd name="connsiteX4" fmla="*/ 0 w 564830"/>
              <a:gd name="connsiteY4" fmla="*/ 0 h 1627754"/>
              <a:gd name="connsiteX0" fmla="*/ 0 w 564830"/>
              <a:gd name="connsiteY0" fmla="*/ 0 h 1627754"/>
              <a:gd name="connsiteX1" fmla="*/ 564830 w 564830"/>
              <a:gd name="connsiteY1" fmla="*/ 315345 h 1627754"/>
              <a:gd name="connsiteX2" fmla="*/ 489644 w 564830"/>
              <a:gd name="connsiteY2" fmla="*/ 316081 h 1627754"/>
              <a:gd name="connsiteX3" fmla="*/ 542926 w 564830"/>
              <a:gd name="connsiteY3" fmla="*/ 1471782 h 1627754"/>
              <a:gd name="connsiteX4" fmla="*/ 28576 w 564830"/>
              <a:gd name="connsiteY4" fmla="*/ 1627754 h 1627754"/>
              <a:gd name="connsiteX5" fmla="*/ 0 w 564830"/>
              <a:gd name="connsiteY5" fmla="*/ 0 h 1627754"/>
              <a:gd name="connsiteX0" fmla="*/ 0 w 564830"/>
              <a:gd name="connsiteY0" fmla="*/ 0 h 1627754"/>
              <a:gd name="connsiteX1" fmla="*/ 564830 w 564830"/>
              <a:gd name="connsiteY1" fmla="*/ 315345 h 1627754"/>
              <a:gd name="connsiteX2" fmla="*/ 542926 w 564830"/>
              <a:gd name="connsiteY2" fmla="*/ 1471782 h 1627754"/>
              <a:gd name="connsiteX3" fmla="*/ 28576 w 564830"/>
              <a:gd name="connsiteY3" fmla="*/ 1627754 h 1627754"/>
              <a:gd name="connsiteX4" fmla="*/ 0 w 564830"/>
              <a:gd name="connsiteY4" fmla="*/ 0 h 1627754"/>
              <a:gd name="connsiteX0" fmla="*/ 0 w 564830"/>
              <a:gd name="connsiteY0" fmla="*/ 0 h 1627754"/>
              <a:gd name="connsiteX1" fmla="*/ 564830 w 564830"/>
              <a:gd name="connsiteY1" fmla="*/ 255428 h 1627754"/>
              <a:gd name="connsiteX2" fmla="*/ 542926 w 564830"/>
              <a:gd name="connsiteY2" fmla="*/ 1471782 h 1627754"/>
              <a:gd name="connsiteX3" fmla="*/ 28576 w 564830"/>
              <a:gd name="connsiteY3" fmla="*/ 1627754 h 1627754"/>
              <a:gd name="connsiteX4" fmla="*/ 0 w 564830"/>
              <a:gd name="connsiteY4" fmla="*/ 0 h 1627754"/>
              <a:gd name="connsiteX0" fmla="*/ 0 w 564830"/>
              <a:gd name="connsiteY0" fmla="*/ 0 h 1627754"/>
              <a:gd name="connsiteX1" fmla="*/ 564830 w 564830"/>
              <a:gd name="connsiteY1" fmla="*/ 177623 h 1627754"/>
              <a:gd name="connsiteX2" fmla="*/ 542926 w 564830"/>
              <a:gd name="connsiteY2" fmla="*/ 1471782 h 1627754"/>
              <a:gd name="connsiteX3" fmla="*/ 28576 w 564830"/>
              <a:gd name="connsiteY3" fmla="*/ 1627754 h 1627754"/>
              <a:gd name="connsiteX4" fmla="*/ 0 w 564830"/>
              <a:gd name="connsiteY4" fmla="*/ 0 h 1627754"/>
              <a:gd name="connsiteX0" fmla="*/ 0 w 564830"/>
              <a:gd name="connsiteY0" fmla="*/ 0 h 1627754"/>
              <a:gd name="connsiteX1" fmla="*/ 564830 w 564830"/>
              <a:gd name="connsiteY1" fmla="*/ 177623 h 1627754"/>
              <a:gd name="connsiteX2" fmla="*/ 542926 w 564830"/>
              <a:gd name="connsiteY2" fmla="*/ 1471782 h 1627754"/>
              <a:gd name="connsiteX3" fmla="*/ 28576 w 564830"/>
              <a:gd name="connsiteY3" fmla="*/ 1627754 h 1627754"/>
              <a:gd name="connsiteX4" fmla="*/ 0 w 564830"/>
              <a:gd name="connsiteY4" fmla="*/ 0 h 162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830" h="1627754">
                <a:moveTo>
                  <a:pt x="0" y="0"/>
                </a:moveTo>
                <a:cubicBezTo>
                  <a:pt x="62321" y="148318"/>
                  <a:pt x="441363" y="142280"/>
                  <a:pt x="564830" y="177623"/>
                </a:cubicBezTo>
                <a:lnTo>
                  <a:pt x="542926" y="1471782"/>
                </a:lnTo>
                <a:cubicBezTo>
                  <a:pt x="376557" y="1479703"/>
                  <a:pt x="201478" y="1494089"/>
                  <a:pt x="28576" y="1627754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FFFFF">
                  <a:alpha val="0"/>
                </a:srgbClr>
              </a:gs>
              <a:gs pos="100000">
                <a:schemeClr val="bg1">
                  <a:lumMod val="85000"/>
                </a:schemeClr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" name="자유형 349">
            <a:extLst>
              <a:ext uri="{FF2B5EF4-FFF2-40B4-BE49-F238E27FC236}">
                <a16:creationId xmlns:a16="http://schemas.microsoft.com/office/drawing/2014/main" id="{FBD43764-0AD7-4A25-8F9F-0DED08B4B0D6}"/>
              </a:ext>
            </a:extLst>
          </p:cNvPr>
          <p:cNvSpPr/>
          <p:nvPr/>
        </p:nvSpPr>
        <p:spPr bwMode="auto">
          <a:xfrm flipH="1">
            <a:off x="3388433" y="2136936"/>
            <a:ext cx="321903" cy="4093450"/>
          </a:xfrm>
          <a:custGeom>
            <a:avLst/>
            <a:gdLst>
              <a:gd name="connsiteX0" fmla="*/ 0 w 542925"/>
              <a:gd name="connsiteY0" fmla="*/ 0 h 1571625"/>
              <a:gd name="connsiteX1" fmla="*/ 542925 w 542925"/>
              <a:gd name="connsiteY1" fmla="*/ 371475 h 1571625"/>
              <a:gd name="connsiteX2" fmla="*/ 542925 w 542925"/>
              <a:gd name="connsiteY2" fmla="*/ 1371600 h 1571625"/>
              <a:gd name="connsiteX3" fmla="*/ 9525 w 542925"/>
              <a:gd name="connsiteY3" fmla="*/ 1571625 h 1571625"/>
              <a:gd name="connsiteX4" fmla="*/ 0 w 542925"/>
              <a:gd name="connsiteY4" fmla="*/ 0 h 1571625"/>
              <a:gd name="connsiteX0" fmla="*/ 0 w 542925"/>
              <a:gd name="connsiteY0" fmla="*/ 0 h 1571625"/>
              <a:gd name="connsiteX1" fmla="*/ 542925 w 542925"/>
              <a:gd name="connsiteY1" fmla="*/ 371475 h 1571625"/>
              <a:gd name="connsiteX2" fmla="*/ 542925 w 542925"/>
              <a:gd name="connsiteY2" fmla="*/ 1371600 h 1571625"/>
              <a:gd name="connsiteX3" fmla="*/ 9525 w 542925"/>
              <a:gd name="connsiteY3" fmla="*/ 1571625 h 1571625"/>
              <a:gd name="connsiteX4" fmla="*/ 0 w 542925"/>
              <a:gd name="connsiteY4" fmla="*/ 0 h 1571625"/>
              <a:gd name="connsiteX0" fmla="*/ 0 w 542925"/>
              <a:gd name="connsiteY0" fmla="*/ 0 h 1571625"/>
              <a:gd name="connsiteX1" fmla="*/ 542925 w 542925"/>
              <a:gd name="connsiteY1" fmla="*/ 371475 h 1571625"/>
              <a:gd name="connsiteX2" fmla="*/ 542925 w 542925"/>
              <a:gd name="connsiteY2" fmla="*/ 1371600 h 1571625"/>
              <a:gd name="connsiteX3" fmla="*/ 9525 w 542925"/>
              <a:gd name="connsiteY3" fmla="*/ 1571625 h 1571625"/>
              <a:gd name="connsiteX4" fmla="*/ 0 w 542925"/>
              <a:gd name="connsiteY4" fmla="*/ 0 h 1571625"/>
              <a:gd name="connsiteX0" fmla="*/ 0 w 542925"/>
              <a:gd name="connsiteY0" fmla="*/ 0 h 1571625"/>
              <a:gd name="connsiteX1" fmla="*/ 542925 w 542925"/>
              <a:gd name="connsiteY1" fmla="*/ 371475 h 1571625"/>
              <a:gd name="connsiteX2" fmla="*/ 542925 w 542925"/>
              <a:gd name="connsiteY2" fmla="*/ 1371600 h 1571625"/>
              <a:gd name="connsiteX3" fmla="*/ 9525 w 542925"/>
              <a:gd name="connsiteY3" fmla="*/ 1571625 h 1571625"/>
              <a:gd name="connsiteX4" fmla="*/ 0 w 542925"/>
              <a:gd name="connsiteY4" fmla="*/ 0 h 1571625"/>
              <a:gd name="connsiteX0" fmla="*/ 0 w 542925"/>
              <a:gd name="connsiteY0" fmla="*/ 0 h 1571625"/>
              <a:gd name="connsiteX1" fmla="*/ 542925 w 542925"/>
              <a:gd name="connsiteY1" fmla="*/ 371475 h 1571625"/>
              <a:gd name="connsiteX2" fmla="*/ 542925 w 542925"/>
              <a:gd name="connsiteY2" fmla="*/ 1371600 h 1571625"/>
              <a:gd name="connsiteX3" fmla="*/ 9525 w 542925"/>
              <a:gd name="connsiteY3" fmla="*/ 1571625 h 1571625"/>
              <a:gd name="connsiteX4" fmla="*/ 0 w 542925"/>
              <a:gd name="connsiteY4" fmla="*/ 0 h 1571625"/>
              <a:gd name="connsiteX0" fmla="*/ 0 w 628650"/>
              <a:gd name="connsiteY0" fmla="*/ 0 h 1571625"/>
              <a:gd name="connsiteX1" fmla="*/ 542925 w 628650"/>
              <a:gd name="connsiteY1" fmla="*/ 371475 h 1571625"/>
              <a:gd name="connsiteX2" fmla="*/ 628650 w 628650"/>
              <a:gd name="connsiteY2" fmla="*/ 1219200 h 1571625"/>
              <a:gd name="connsiteX3" fmla="*/ 9525 w 628650"/>
              <a:gd name="connsiteY3" fmla="*/ 1571625 h 1571625"/>
              <a:gd name="connsiteX4" fmla="*/ 0 w 628650"/>
              <a:gd name="connsiteY4" fmla="*/ 0 h 1571625"/>
              <a:gd name="connsiteX0" fmla="*/ 0 w 628650"/>
              <a:gd name="connsiteY0" fmla="*/ 0 h 1571625"/>
              <a:gd name="connsiteX1" fmla="*/ 542926 w 628650"/>
              <a:gd name="connsiteY1" fmla="*/ 259216 h 1571625"/>
              <a:gd name="connsiteX2" fmla="*/ 628650 w 628650"/>
              <a:gd name="connsiteY2" fmla="*/ 1219200 h 1571625"/>
              <a:gd name="connsiteX3" fmla="*/ 9525 w 628650"/>
              <a:gd name="connsiteY3" fmla="*/ 1571625 h 1571625"/>
              <a:gd name="connsiteX4" fmla="*/ 0 w 628650"/>
              <a:gd name="connsiteY4" fmla="*/ 0 h 1571625"/>
              <a:gd name="connsiteX0" fmla="*/ 0 w 628650"/>
              <a:gd name="connsiteY0" fmla="*/ 0 h 1571625"/>
              <a:gd name="connsiteX1" fmla="*/ 542926 w 628650"/>
              <a:gd name="connsiteY1" fmla="*/ 259216 h 1571625"/>
              <a:gd name="connsiteX2" fmla="*/ 628650 w 628650"/>
              <a:gd name="connsiteY2" fmla="*/ 1219200 h 1571625"/>
              <a:gd name="connsiteX3" fmla="*/ 9525 w 628650"/>
              <a:gd name="connsiteY3" fmla="*/ 1571625 h 1571625"/>
              <a:gd name="connsiteX4" fmla="*/ 0 w 628650"/>
              <a:gd name="connsiteY4" fmla="*/ 0 h 1571625"/>
              <a:gd name="connsiteX0" fmla="*/ 0 w 628650"/>
              <a:gd name="connsiteY0" fmla="*/ 0 h 1571625"/>
              <a:gd name="connsiteX1" fmla="*/ 542926 w 628650"/>
              <a:gd name="connsiteY1" fmla="*/ 259216 h 1571625"/>
              <a:gd name="connsiteX2" fmla="*/ 628650 w 628650"/>
              <a:gd name="connsiteY2" fmla="*/ 1219200 h 1571625"/>
              <a:gd name="connsiteX3" fmla="*/ 9525 w 628650"/>
              <a:gd name="connsiteY3" fmla="*/ 1571625 h 1571625"/>
              <a:gd name="connsiteX4" fmla="*/ 0 w 628650"/>
              <a:gd name="connsiteY4" fmla="*/ 0 h 1571625"/>
              <a:gd name="connsiteX0" fmla="*/ 0 w 628650"/>
              <a:gd name="connsiteY0" fmla="*/ 0 h 1571625"/>
              <a:gd name="connsiteX1" fmla="*/ 542926 w 628650"/>
              <a:gd name="connsiteY1" fmla="*/ 259216 h 1571625"/>
              <a:gd name="connsiteX2" fmla="*/ 628650 w 628650"/>
              <a:gd name="connsiteY2" fmla="*/ 1415653 h 1571625"/>
              <a:gd name="connsiteX3" fmla="*/ 9525 w 628650"/>
              <a:gd name="connsiteY3" fmla="*/ 1571625 h 1571625"/>
              <a:gd name="connsiteX4" fmla="*/ 0 w 628650"/>
              <a:gd name="connsiteY4" fmla="*/ 0 h 1571625"/>
              <a:gd name="connsiteX0" fmla="*/ 0 w 542926"/>
              <a:gd name="connsiteY0" fmla="*/ 0 h 1571625"/>
              <a:gd name="connsiteX1" fmla="*/ 542926 w 542926"/>
              <a:gd name="connsiteY1" fmla="*/ 259216 h 1571625"/>
              <a:gd name="connsiteX2" fmla="*/ 523875 w 542926"/>
              <a:gd name="connsiteY2" fmla="*/ 1415653 h 1571625"/>
              <a:gd name="connsiteX3" fmla="*/ 9525 w 542926"/>
              <a:gd name="connsiteY3" fmla="*/ 1571625 h 1571625"/>
              <a:gd name="connsiteX4" fmla="*/ 0 w 542926"/>
              <a:gd name="connsiteY4" fmla="*/ 0 h 1571625"/>
              <a:gd name="connsiteX0" fmla="*/ 0 w 542926"/>
              <a:gd name="connsiteY0" fmla="*/ 0 h 1571625"/>
              <a:gd name="connsiteX1" fmla="*/ 542926 w 542926"/>
              <a:gd name="connsiteY1" fmla="*/ 259216 h 1571625"/>
              <a:gd name="connsiteX2" fmla="*/ 523875 w 542926"/>
              <a:gd name="connsiteY2" fmla="*/ 1415653 h 1571625"/>
              <a:gd name="connsiteX3" fmla="*/ 9525 w 542926"/>
              <a:gd name="connsiteY3" fmla="*/ 1571625 h 1571625"/>
              <a:gd name="connsiteX4" fmla="*/ 0 w 542926"/>
              <a:gd name="connsiteY4" fmla="*/ 0 h 1571625"/>
              <a:gd name="connsiteX0" fmla="*/ 0 w 542926"/>
              <a:gd name="connsiteY0" fmla="*/ 0 h 1571625"/>
              <a:gd name="connsiteX1" fmla="*/ 542926 w 542926"/>
              <a:gd name="connsiteY1" fmla="*/ 259216 h 1571625"/>
              <a:gd name="connsiteX2" fmla="*/ 523875 w 542926"/>
              <a:gd name="connsiteY2" fmla="*/ 1415653 h 1571625"/>
              <a:gd name="connsiteX3" fmla="*/ 9525 w 542926"/>
              <a:gd name="connsiteY3" fmla="*/ 1571625 h 1571625"/>
              <a:gd name="connsiteX4" fmla="*/ 0 w 542926"/>
              <a:gd name="connsiteY4" fmla="*/ 0 h 1571625"/>
              <a:gd name="connsiteX0" fmla="*/ 0 w 542926"/>
              <a:gd name="connsiteY0" fmla="*/ 0 h 1571625"/>
              <a:gd name="connsiteX1" fmla="*/ 542926 w 542926"/>
              <a:gd name="connsiteY1" fmla="*/ 259216 h 1571625"/>
              <a:gd name="connsiteX2" fmla="*/ 523875 w 542926"/>
              <a:gd name="connsiteY2" fmla="*/ 1415653 h 1571625"/>
              <a:gd name="connsiteX3" fmla="*/ 9525 w 542926"/>
              <a:gd name="connsiteY3" fmla="*/ 1571625 h 1571625"/>
              <a:gd name="connsiteX4" fmla="*/ 0 w 542926"/>
              <a:gd name="connsiteY4" fmla="*/ 0 h 1571625"/>
              <a:gd name="connsiteX0" fmla="*/ 0 w 561977"/>
              <a:gd name="connsiteY0" fmla="*/ 0 h 1627754"/>
              <a:gd name="connsiteX1" fmla="*/ 561977 w 561977"/>
              <a:gd name="connsiteY1" fmla="*/ 315345 h 1627754"/>
              <a:gd name="connsiteX2" fmla="*/ 542926 w 561977"/>
              <a:gd name="connsiteY2" fmla="*/ 1471782 h 1627754"/>
              <a:gd name="connsiteX3" fmla="*/ 28576 w 561977"/>
              <a:gd name="connsiteY3" fmla="*/ 1627754 h 1627754"/>
              <a:gd name="connsiteX4" fmla="*/ 0 w 561977"/>
              <a:gd name="connsiteY4" fmla="*/ 0 h 1627754"/>
              <a:gd name="connsiteX0" fmla="*/ 0 w 561980"/>
              <a:gd name="connsiteY0" fmla="*/ 0 h 1627754"/>
              <a:gd name="connsiteX1" fmla="*/ 561980 w 561980"/>
              <a:gd name="connsiteY1" fmla="*/ 315345 h 1627754"/>
              <a:gd name="connsiteX2" fmla="*/ 542926 w 561980"/>
              <a:gd name="connsiteY2" fmla="*/ 1471782 h 1627754"/>
              <a:gd name="connsiteX3" fmla="*/ 28576 w 561980"/>
              <a:gd name="connsiteY3" fmla="*/ 1627754 h 1627754"/>
              <a:gd name="connsiteX4" fmla="*/ 0 w 561980"/>
              <a:gd name="connsiteY4" fmla="*/ 0 h 1627754"/>
              <a:gd name="connsiteX0" fmla="*/ 0 w 561980"/>
              <a:gd name="connsiteY0" fmla="*/ 0 h 1627754"/>
              <a:gd name="connsiteX1" fmla="*/ 561980 w 561980"/>
              <a:gd name="connsiteY1" fmla="*/ 315345 h 1627754"/>
              <a:gd name="connsiteX2" fmla="*/ 542926 w 561980"/>
              <a:gd name="connsiteY2" fmla="*/ 1471782 h 1627754"/>
              <a:gd name="connsiteX3" fmla="*/ 28576 w 561980"/>
              <a:gd name="connsiteY3" fmla="*/ 1627754 h 1627754"/>
              <a:gd name="connsiteX4" fmla="*/ 0 w 561980"/>
              <a:gd name="connsiteY4" fmla="*/ 0 h 1627754"/>
              <a:gd name="connsiteX0" fmla="*/ 0 w 564830"/>
              <a:gd name="connsiteY0" fmla="*/ 0 h 1627754"/>
              <a:gd name="connsiteX1" fmla="*/ 564830 w 564830"/>
              <a:gd name="connsiteY1" fmla="*/ 315345 h 1627754"/>
              <a:gd name="connsiteX2" fmla="*/ 542926 w 564830"/>
              <a:gd name="connsiteY2" fmla="*/ 1471782 h 1627754"/>
              <a:gd name="connsiteX3" fmla="*/ 28576 w 564830"/>
              <a:gd name="connsiteY3" fmla="*/ 1627754 h 1627754"/>
              <a:gd name="connsiteX4" fmla="*/ 0 w 564830"/>
              <a:gd name="connsiteY4" fmla="*/ 0 h 1627754"/>
              <a:gd name="connsiteX0" fmla="*/ 0 w 564830"/>
              <a:gd name="connsiteY0" fmla="*/ 0 h 1627754"/>
              <a:gd name="connsiteX1" fmla="*/ 564830 w 564830"/>
              <a:gd name="connsiteY1" fmla="*/ 315345 h 1627754"/>
              <a:gd name="connsiteX2" fmla="*/ 489644 w 564830"/>
              <a:gd name="connsiteY2" fmla="*/ 316081 h 1627754"/>
              <a:gd name="connsiteX3" fmla="*/ 542926 w 564830"/>
              <a:gd name="connsiteY3" fmla="*/ 1471782 h 1627754"/>
              <a:gd name="connsiteX4" fmla="*/ 28576 w 564830"/>
              <a:gd name="connsiteY4" fmla="*/ 1627754 h 1627754"/>
              <a:gd name="connsiteX5" fmla="*/ 0 w 564830"/>
              <a:gd name="connsiteY5" fmla="*/ 0 h 1627754"/>
              <a:gd name="connsiteX0" fmla="*/ 0 w 564830"/>
              <a:gd name="connsiteY0" fmla="*/ 0 h 1627754"/>
              <a:gd name="connsiteX1" fmla="*/ 564830 w 564830"/>
              <a:gd name="connsiteY1" fmla="*/ 315345 h 1627754"/>
              <a:gd name="connsiteX2" fmla="*/ 542926 w 564830"/>
              <a:gd name="connsiteY2" fmla="*/ 1471782 h 1627754"/>
              <a:gd name="connsiteX3" fmla="*/ 28576 w 564830"/>
              <a:gd name="connsiteY3" fmla="*/ 1627754 h 1627754"/>
              <a:gd name="connsiteX4" fmla="*/ 0 w 564830"/>
              <a:gd name="connsiteY4" fmla="*/ 0 h 1627754"/>
              <a:gd name="connsiteX0" fmla="*/ 0 w 564830"/>
              <a:gd name="connsiteY0" fmla="*/ 0 h 1627754"/>
              <a:gd name="connsiteX1" fmla="*/ 564830 w 564830"/>
              <a:gd name="connsiteY1" fmla="*/ 255428 h 1627754"/>
              <a:gd name="connsiteX2" fmla="*/ 542926 w 564830"/>
              <a:gd name="connsiteY2" fmla="*/ 1471782 h 1627754"/>
              <a:gd name="connsiteX3" fmla="*/ 28576 w 564830"/>
              <a:gd name="connsiteY3" fmla="*/ 1627754 h 1627754"/>
              <a:gd name="connsiteX4" fmla="*/ 0 w 564830"/>
              <a:gd name="connsiteY4" fmla="*/ 0 h 1627754"/>
              <a:gd name="connsiteX0" fmla="*/ 0 w 564830"/>
              <a:gd name="connsiteY0" fmla="*/ 0 h 1627754"/>
              <a:gd name="connsiteX1" fmla="*/ 564830 w 564830"/>
              <a:gd name="connsiteY1" fmla="*/ 177623 h 1627754"/>
              <a:gd name="connsiteX2" fmla="*/ 542926 w 564830"/>
              <a:gd name="connsiteY2" fmla="*/ 1471782 h 1627754"/>
              <a:gd name="connsiteX3" fmla="*/ 28576 w 564830"/>
              <a:gd name="connsiteY3" fmla="*/ 1627754 h 1627754"/>
              <a:gd name="connsiteX4" fmla="*/ 0 w 564830"/>
              <a:gd name="connsiteY4" fmla="*/ 0 h 1627754"/>
              <a:gd name="connsiteX0" fmla="*/ 0 w 564830"/>
              <a:gd name="connsiteY0" fmla="*/ 0 h 1627754"/>
              <a:gd name="connsiteX1" fmla="*/ 564830 w 564830"/>
              <a:gd name="connsiteY1" fmla="*/ 177623 h 1627754"/>
              <a:gd name="connsiteX2" fmla="*/ 542926 w 564830"/>
              <a:gd name="connsiteY2" fmla="*/ 1471782 h 1627754"/>
              <a:gd name="connsiteX3" fmla="*/ 28576 w 564830"/>
              <a:gd name="connsiteY3" fmla="*/ 1627754 h 1627754"/>
              <a:gd name="connsiteX4" fmla="*/ 0 w 564830"/>
              <a:gd name="connsiteY4" fmla="*/ 0 h 162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830" h="1627754">
                <a:moveTo>
                  <a:pt x="0" y="0"/>
                </a:moveTo>
                <a:cubicBezTo>
                  <a:pt x="62321" y="148318"/>
                  <a:pt x="441363" y="142280"/>
                  <a:pt x="564830" y="177623"/>
                </a:cubicBezTo>
                <a:lnTo>
                  <a:pt x="542926" y="1471782"/>
                </a:lnTo>
                <a:cubicBezTo>
                  <a:pt x="376557" y="1479703"/>
                  <a:pt x="201478" y="1494089"/>
                  <a:pt x="28576" y="1627754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FFFFF">
                  <a:alpha val="0"/>
                </a:srgbClr>
              </a:gs>
              <a:gs pos="100000">
                <a:schemeClr val="bg1">
                  <a:lumMod val="85000"/>
                </a:schemeClr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0" name="모서리가 둥근 직사각형 350">
            <a:extLst>
              <a:ext uri="{FF2B5EF4-FFF2-40B4-BE49-F238E27FC236}">
                <a16:creationId xmlns:a16="http://schemas.microsoft.com/office/drawing/2014/main" id="{2C056297-F056-4BB0-9B6D-3B603CCA48E8}"/>
              </a:ext>
            </a:extLst>
          </p:cNvPr>
          <p:cNvSpPr/>
          <p:nvPr/>
        </p:nvSpPr>
        <p:spPr>
          <a:xfrm>
            <a:off x="3720548" y="2064980"/>
            <a:ext cx="2475547" cy="4205865"/>
          </a:xfrm>
          <a:prstGeom prst="roundRect">
            <a:avLst>
              <a:gd name="adj" fmla="val 4779"/>
            </a:avLst>
          </a:prstGeom>
          <a:solidFill>
            <a:schemeClr val="bg1"/>
          </a:solidFill>
          <a:ln>
            <a:solidFill>
              <a:srgbClr val="9AB5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1" name="AutoShape 196">
            <a:extLst>
              <a:ext uri="{FF2B5EF4-FFF2-40B4-BE49-F238E27FC236}">
                <a16:creationId xmlns:a16="http://schemas.microsoft.com/office/drawing/2014/main" id="{5C3050D4-B530-46CA-96B4-C65AD756D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8280" y="2181523"/>
            <a:ext cx="2440082" cy="340519"/>
          </a:xfrm>
          <a:prstGeom prst="roundRect">
            <a:avLst>
              <a:gd name="adj" fmla="val 16667"/>
            </a:avLst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003738"/>
                </a:solidFill>
                <a:latin typeface="+mn-ea"/>
              </a:rPr>
              <a:t>가상화 인프라 백업시스템 구축 사업 위험요소 검토 완료</a:t>
            </a:r>
          </a:p>
        </p:txBody>
      </p:sp>
      <p:sp>
        <p:nvSpPr>
          <p:cNvPr id="12" name="AutoShape 196">
            <a:extLst>
              <a:ext uri="{FF2B5EF4-FFF2-40B4-BE49-F238E27FC236}">
                <a16:creationId xmlns:a16="http://schemas.microsoft.com/office/drawing/2014/main" id="{B3A96FDF-54B6-4E7E-AD2C-E8A9C2E4E0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1841" y="3468582"/>
            <a:ext cx="2252960" cy="368895"/>
          </a:xfrm>
          <a:prstGeom prst="roundRect">
            <a:avLst>
              <a:gd name="adj" fmla="val 16667"/>
            </a:avLst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200"/>
              </a:spcBef>
              <a:tabLst>
                <a:tab pos="914400" algn="l"/>
                <a:tab pos="7315200" algn="r"/>
              </a:tabLst>
            </a:pPr>
            <a:r>
              <a:rPr lang="ko-KR" altLang="en-US" sz="1000" kern="0" spc="-100" dirty="0">
                <a:solidFill>
                  <a:srgbClr val="205FA4"/>
                </a:solidFill>
                <a:latin typeface="+mn-ea"/>
              </a:rPr>
              <a:t> 기 검증된 수행방법론 적용으로</a:t>
            </a:r>
          </a:p>
          <a:p>
            <a:pPr>
              <a:spcBef>
                <a:spcPts val="200"/>
              </a:spcBef>
              <a:tabLst>
                <a:tab pos="914400" algn="l"/>
                <a:tab pos="7315200" algn="r"/>
              </a:tabLst>
            </a:pPr>
            <a:r>
              <a:rPr lang="ko-KR" altLang="en-US" sz="1000" kern="0" spc="-100" dirty="0">
                <a:solidFill>
                  <a:srgbClr val="205FA4"/>
                </a:solidFill>
                <a:latin typeface="+mn-ea"/>
              </a:rPr>
              <a:t>안정적인 프로젝트 완수</a:t>
            </a:r>
          </a:p>
        </p:txBody>
      </p:sp>
      <p:sp>
        <p:nvSpPr>
          <p:cNvPr id="13" name="AutoShape 196">
            <a:extLst>
              <a:ext uri="{FF2B5EF4-FFF2-40B4-BE49-F238E27FC236}">
                <a16:creationId xmlns:a16="http://schemas.microsoft.com/office/drawing/2014/main" id="{A5CAE91A-4097-4BFE-AA56-4E73552ED0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1841" y="4901811"/>
            <a:ext cx="2252960" cy="368895"/>
          </a:xfrm>
          <a:prstGeom prst="roundRect">
            <a:avLst>
              <a:gd name="adj" fmla="val 16667"/>
            </a:avLst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200"/>
              </a:spcBef>
              <a:tabLst>
                <a:tab pos="914400" algn="l"/>
                <a:tab pos="7315200" algn="r"/>
              </a:tabLst>
            </a:pPr>
            <a:r>
              <a:rPr lang="ko-KR" altLang="en-US" sz="1000" kern="0" spc="-100" dirty="0">
                <a:solidFill>
                  <a:srgbClr val="205FA4"/>
                </a:solidFill>
                <a:latin typeface="+mn-ea"/>
              </a:rPr>
              <a:t> 통합 구축 및 운영에 따른</a:t>
            </a:r>
            <a:endParaRPr lang="en-US" altLang="ko-KR" sz="1000" kern="0" spc="-100" dirty="0">
              <a:solidFill>
                <a:srgbClr val="205FA4"/>
              </a:solidFill>
              <a:latin typeface="+mn-ea"/>
            </a:endParaRPr>
          </a:p>
          <a:p>
            <a:pPr>
              <a:spcBef>
                <a:spcPts val="200"/>
              </a:spcBef>
              <a:tabLst>
                <a:tab pos="914400" algn="l"/>
                <a:tab pos="7315200" algn="r"/>
              </a:tabLst>
            </a:pPr>
            <a:r>
              <a:rPr lang="ko-KR" altLang="en-US" sz="1000" kern="0" spc="-100" dirty="0">
                <a:solidFill>
                  <a:srgbClr val="205FA4"/>
                </a:solidFill>
                <a:latin typeface="+mn-ea"/>
              </a:rPr>
              <a:t> 효율화 방안 제시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A601C84-5CB7-4E89-AAF1-2208D18D8C01}"/>
              </a:ext>
            </a:extLst>
          </p:cNvPr>
          <p:cNvSpPr/>
          <p:nvPr/>
        </p:nvSpPr>
        <p:spPr bwMode="auto">
          <a:xfrm flipH="1">
            <a:off x="6505886" y="2361608"/>
            <a:ext cx="2736000" cy="31082"/>
          </a:xfrm>
          <a:prstGeom prst="rect">
            <a:avLst/>
          </a:prstGeom>
          <a:solidFill>
            <a:srgbClr val="005F4B"/>
          </a:solidFill>
          <a:ln w="25400" algn="ctr">
            <a:solidFill>
              <a:srgbClr val="005F4B"/>
            </a:solidFill>
            <a:miter lim="800000"/>
            <a:headEnd/>
            <a:tailEnd/>
          </a:ln>
          <a:effectLst/>
        </p:spPr>
        <p:txBody>
          <a:bodyPr vert="horz" wrap="none" lIns="77109" tIns="38555" rIns="77109" bIns="38555" numCol="1" anchor="ctr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A72F36E-F844-45F1-B3A8-6128F061122E}"/>
              </a:ext>
            </a:extLst>
          </p:cNvPr>
          <p:cNvSpPr/>
          <p:nvPr/>
        </p:nvSpPr>
        <p:spPr bwMode="auto">
          <a:xfrm rot="5400000">
            <a:off x="7840687" y="2339887"/>
            <a:ext cx="66399" cy="72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5F4B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16" name="Text Box 59">
            <a:extLst>
              <a:ext uri="{FF2B5EF4-FFF2-40B4-BE49-F238E27FC236}">
                <a16:creationId xmlns:a16="http://schemas.microsoft.com/office/drawing/2014/main" id="{78010282-4B90-43C6-AEFB-F1D0D7F9CB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5371" y="2072858"/>
            <a:ext cx="3145738" cy="256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indent="-92075" defTabSz="1279525">
              <a:lnSpc>
                <a:spcPts val="1000"/>
              </a:lnSpc>
              <a:buClr>
                <a:prstClr val="black">
                  <a:lumMod val="75000"/>
                  <a:lumOff val="25000"/>
                </a:prstClr>
              </a:buClr>
              <a:buSzPct val="90000"/>
              <a:tabLst>
                <a:tab pos="5648325" algn="l"/>
              </a:tabLst>
              <a:defRPr/>
            </a:pPr>
            <a:r>
              <a: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전문 역량 및 풍부한 사업수행 경험을</a:t>
            </a:r>
            <a:b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</a:br>
            <a:r>
              <a: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보유한 최고의 수행조직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98E0772-EA50-4F61-8177-B69277B6A3A2}"/>
              </a:ext>
            </a:extLst>
          </p:cNvPr>
          <p:cNvSpPr/>
          <p:nvPr/>
        </p:nvSpPr>
        <p:spPr bwMode="auto">
          <a:xfrm flipH="1">
            <a:off x="6505886" y="3746669"/>
            <a:ext cx="2736000" cy="31082"/>
          </a:xfrm>
          <a:prstGeom prst="rect">
            <a:avLst/>
          </a:prstGeom>
          <a:solidFill>
            <a:srgbClr val="005F4B"/>
          </a:solidFill>
          <a:ln w="25400" algn="ctr">
            <a:solidFill>
              <a:srgbClr val="005F4B"/>
            </a:solidFill>
            <a:miter lim="800000"/>
            <a:headEnd/>
            <a:tailEnd/>
          </a:ln>
          <a:effectLst/>
        </p:spPr>
        <p:txBody>
          <a:bodyPr vert="horz" wrap="none" lIns="77109" tIns="38555" rIns="77109" bIns="38555" numCol="1" anchor="ctr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142D361-DF2B-4580-ABA6-9AA0E70C6C3E}"/>
              </a:ext>
            </a:extLst>
          </p:cNvPr>
          <p:cNvSpPr/>
          <p:nvPr/>
        </p:nvSpPr>
        <p:spPr bwMode="auto">
          <a:xfrm rot="5400000">
            <a:off x="7840687" y="3724948"/>
            <a:ext cx="66399" cy="72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5F4B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19" name="Text Box 59">
            <a:extLst>
              <a:ext uri="{FF2B5EF4-FFF2-40B4-BE49-F238E27FC236}">
                <a16:creationId xmlns:a16="http://schemas.microsoft.com/office/drawing/2014/main" id="{635856DE-6902-41D5-8CEE-DED1B61A08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0913" y="3545058"/>
            <a:ext cx="2665946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indent="-92075" defTabSz="1279525">
              <a:spcBef>
                <a:spcPct val="50000"/>
              </a:spcBef>
              <a:buClr>
                <a:prstClr val="black">
                  <a:lumMod val="75000"/>
                  <a:lumOff val="25000"/>
                </a:prstClr>
              </a:buClr>
              <a:buSzPct val="90000"/>
              <a:tabLst>
                <a:tab pos="5648325" algn="l"/>
              </a:tabLst>
              <a:defRPr/>
            </a:pPr>
            <a:r>
              <a: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사업추진 기본방향</a:t>
            </a:r>
          </a:p>
        </p:txBody>
      </p:sp>
      <p:sp>
        <p:nvSpPr>
          <p:cNvPr id="20" name="Rectangle 30">
            <a:extLst>
              <a:ext uri="{FF2B5EF4-FFF2-40B4-BE49-F238E27FC236}">
                <a16:creationId xmlns:a16="http://schemas.microsoft.com/office/drawing/2014/main" id="{678B2081-B9C1-49A0-8615-4BEBA0341465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20781" y="3791227"/>
            <a:ext cx="2884919" cy="842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marL="85725" indent="-85725" algn="l" defTabSz="1076325" fontAlgn="ctr">
              <a:spcBef>
                <a:spcPts val="200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tabLst>
                <a:tab pos="1438275" algn="l"/>
              </a:tabLst>
            </a:pPr>
            <a:r>
              <a:rPr lang="ko-KR" altLang="en-US" sz="9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정해진 단기간 내에 안정적으로 장비 교체 및 신규 구축 완료</a:t>
            </a:r>
            <a:endParaRPr lang="en-US" altLang="ko-KR" sz="900" kern="0" spc="-1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85725" indent="-85725" algn="l" defTabSz="1076325" fontAlgn="ctr">
              <a:spcBef>
                <a:spcPts val="200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tabLst>
                <a:tab pos="1438275" algn="l"/>
              </a:tabLst>
            </a:pPr>
            <a:r>
              <a:rPr lang="ko-KR" altLang="en-US" sz="9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골프존 </a:t>
            </a:r>
            <a:r>
              <a:rPr lang="en-US" altLang="ko-KR" sz="9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IT</a:t>
            </a:r>
            <a:r>
              <a:rPr lang="ko-KR" altLang="en-US" sz="9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운영 담당자 및 시스템 운영자와의 원활한 업무협조로 매끄러운 사업수행</a:t>
            </a:r>
            <a:endParaRPr lang="en-US" altLang="ko-KR" sz="900" kern="0" spc="-1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85725" indent="-85725" algn="l" defTabSz="1076325" fontAlgn="ctr">
              <a:spcBef>
                <a:spcPts val="200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tabLst>
                <a:tab pos="1438275" algn="l"/>
              </a:tabLst>
            </a:pPr>
            <a:r>
              <a:rPr lang="ko-KR" altLang="en-US" sz="9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전문성이 높은 사업조직 구성과 전사적 지원 보장</a:t>
            </a:r>
          </a:p>
          <a:p>
            <a:pPr marL="85725" indent="-85725" algn="l" defTabSz="1076325" fontAlgn="ctr">
              <a:spcBef>
                <a:spcPts val="200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tabLst>
                <a:tab pos="1438275" algn="l"/>
              </a:tabLst>
            </a:pPr>
            <a:endParaRPr lang="ko-KR" altLang="en-US" sz="900" kern="0" spc="-1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D205DE8-1308-40A7-896E-16F967170F57}"/>
              </a:ext>
            </a:extLst>
          </p:cNvPr>
          <p:cNvSpPr/>
          <p:nvPr/>
        </p:nvSpPr>
        <p:spPr bwMode="auto">
          <a:xfrm flipH="1">
            <a:off x="6505886" y="5113579"/>
            <a:ext cx="2736000" cy="31082"/>
          </a:xfrm>
          <a:prstGeom prst="rect">
            <a:avLst/>
          </a:prstGeom>
          <a:solidFill>
            <a:srgbClr val="005F4B"/>
          </a:solidFill>
          <a:ln w="25400" algn="ctr">
            <a:solidFill>
              <a:srgbClr val="005F4B"/>
            </a:solidFill>
            <a:miter lim="800000"/>
            <a:headEnd/>
            <a:tailEnd/>
          </a:ln>
          <a:effectLst/>
        </p:spPr>
        <p:txBody>
          <a:bodyPr vert="horz" wrap="none" lIns="77109" tIns="38555" rIns="77109" bIns="38555" numCol="1" anchor="ctr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997F259-67F6-414B-A7F4-A56942513D0E}"/>
              </a:ext>
            </a:extLst>
          </p:cNvPr>
          <p:cNvSpPr/>
          <p:nvPr/>
        </p:nvSpPr>
        <p:spPr bwMode="auto">
          <a:xfrm rot="5400000">
            <a:off x="7840687" y="5091858"/>
            <a:ext cx="66399" cy="72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5F4B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23" name="Text Box 59">
            <a:extLst>
              <a:ext uri="{FF2B5EF4-FFF2-40B4-BE49-F238E27FC236}">
                <a16:creationId xmlns:a16="http://schemas.microsoft.com/office/drawing/2014/main" id="{0CEE4231-F024-4779-8A7C-EA76E7753B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5371" y="4911968"/>
            <a:ext cx="307703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indent="-92075" defTabSz="1279525">
              <a:spcBef>
                <a:spcPct val="50000"/>
              </a:spcBef>
              <a:buClr>
                <a:prstClr val="black">
                  <a:lumMod val="75000"/>
                  <a:lumOff val="25000"/>
                </a:prstClr>
              </a:buClr>
              <a:buSzPct val="90000"/>
              <a:tabLst>
                <a:tab pos="5648325" algn="l"/>
              </a:tabLst>
              <a:defRPr/>
            </a:pPr>
            <a:r>
              <a: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골프존 운영시스템에 적합한 차별화 방안 제시</a:t>
            </a:r>
          </a:p>
        </p:txBody>
      </p:sp>
      <p:sp>
        <p:nvSpPr>
          <p:cNvPr id="24" name="Rectangle 30">
            <a:extLst>
              <a:ext uri="{FF2B5EF4-FFF2-40B4-BE49-F238E27FC236}">
                <a16:creationId xmlns:a16="http://schemas.microsoft.com/office/drawing/2014/main" id="{A62D893E-6D15-4764-AAF7-D35821EEC53E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20781" y="5147212"/>
            <a:ext cx="2884919" cy="652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marL="85725" indent="-85725" algn="l" defTabSz="1076325" fontAlgn="ctr">
              <a:spcBef>
                <a:spcPts val="200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tabLst>
                <a:tab pos="1438275" algn="l"/>
              </a:tabLst>
            </a:pPr>
            <a:r>
              <a:rPr lang="ko-KR" altLang="en-US" sz="9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구축과 동시에  골프존 운영시스템의 상황에 맞게 장애상황 대비 철저한 모의테스트 계획서 작성 및 장애대처매뉴얼 제공</a:t>
            </a:r>
          </a:p>
          <a:p>
            <a:pPr marL="85725" indent="-85725" algn="l" defTabSz="1076325" fontAlgn="ctr">
              <a:spcBef>
                <a:spcPts val="200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tabLst>
                <a:tab pos="1438275" algn="l"/>
              </a:tabLst>
            </a:pPr>
            <a:r>
              <a:rPr lang="ko-KR" altLang="en-US" sz="9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운영관리 효율화 방안 마련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AFD95F0-082C-47F3-9323-D1E6EC860D53}"/>
              </a:ext>
            </a:extLst>
          </p:cNvPr>
          <p:cNvGrpSpPr/>
          <p:nvPr/>
        </p:nvGrpSpPr>
        <p:grpSpPr>
          <a:xfrm>
            <a:off x="6377101" y="5766368"/>
            <a:ext cx="3024000" cy="628110"/>
            <a:chOff x="6341011" y="5674948"/>
            <a:chExt cx="3024000" cy="681101"/>
          </a:xfrm>
        </p:grpSpPr>
        <p:sp>
          <p:nvSpPr>
            <p:cNvPr id="92" name="AutoShape 161">
              <a:extLst>
                <a:ext uri="{FF2B5EF4-FFF2-40B4-BE49-F238E27FC236}">
                  <a16:creationId xmlns:a16="http://schemas.microsoft.com/office/drawing/2014/main" id="{D843A288-C57E-4E25-AB74-7A3C35E4673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341011" y="5763402"/>
              <a:ext cx="3024000" cy="446838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44450" algn="ctr">
              <a:solidFill>
                <a:srgbClr val="CFCFC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25000"/>
                </a:lnSpc>
              </a:pPr>
              <a:endParaRPr lang="ko-KR" altLang="en-US" sz="1000" b="1" baseline="-2500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93" name="Line 163">
              <a:extLst>
                <a:ext uri="{FF2B5EF4-FFF2-40B4-BE49-F238E27FC236}">
                  <a16:creationId xmlns:a16="http://schemas.microsoft.com/office/drawing/2014/main" id="{1DEA070D-0BC1-434E-B2DB-BC7229C699EF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6644396" y="5763402"/>
              <a:ext cx="98823" cy="0"/>
            </a:xfrm>
            <a:prstGeom prst="line">
              <a:avLst/>
            </a:prstGeom>
            <a:noFill/>
            <a:ln w="44450">
              <a:solidFill>
                <a:srgbClr val="72950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1000" b="1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94" name="Line 164">
              <a:extLst>
                <a:ext uri="{FF2B5EF4-FFF2-40B4-BE49-F238E27FC236}">
                  <a16:creationId xmlns:a16="http://schemas.microsoft.com/office/drawing/2014/main" id="{D8CF4532-8492-4A84-8303-0B21676F4D0D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6729384" y="5763402"/>
              <a:ext cx="98823" cy="0"/>
            </a:xfrm>
            <a:prstGeom prst="line">
              <a:avLst/>
            </a:prstGeom>
            <a:noFill/>
            <a:ln w="44450">
              <a:solidFill>
                <a:srgbClr val="CBE1A7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1000" b="1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95" name="Line 165">
              <a:extLst>
                <a:ext uri="{FF2B5EF4-FFF2-40B4-BE49-F238E27FC236}">
                  <a16:creationId xmlns:a16="http://schemas.microsoft.com/office/drawing/2014/main" id="{8744E8A8-3BB8-4960-B191-8A93EB5EA582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6819314" y="5763402"/>
              <a:ext cx="98823" cy="0"/>
            </a:xfrm>
            <a:prstGeom prst="line">
              <a:avLst/>
            </a:prstGeom>
            <a:noFill/>
            <a:ln w="44450">
              <a:solidFill>
                <a:srgbClr val="98C80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1000" b="1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96" name="Line 167">
              <a:extLst>
                <a:ext uri="{FF2B5EF4-FFF2-40B4-BE49-F238E27FC236}">
                  <a16:creationId xmlns:a16="http://schemas.microsoft.com/office/drawing/2014/main" id="{C4186B85-8E0B-4D9B-8B89-93A507BC48E4}"/>
                </a:ext>
              </a:extLst>
            </p:cNvPr>
            <p:cNvSpPr>
              <a:spLocks noChangeShapeType="1"/>
            </p:cNvSpPr>
            <p:nvPr/>
          </p:nvSpPr>
          <p:spPr bwMode="gray">
            <a:xfrm flipH="1">
              <a:off x="8906474" y="6210240"/>
              <a:ext cx="98823" cy="0"/>
            </a:xfrm>
            <a:prstGeom prst="line">
              <a:avLst/>
            </a:prstGeom>
            <a:noFill/>
            <a:ln w="44450">
              <a:solidFill>
                <a:srgbClr val="98C80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1000" b="1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97" name="Line 168">
              <a:extLst>
                <a:ext uri="{FF2B5EF4-FFF2-40B4-BE49-F238E27FC236}">
                  <a16:creationId xmlns:a16="http://schemas.microsoft.com/office/drawing/2014/main" id="{F6CBC2B0-6DDC-42D1-92EE-D909400A2BBB}"/>
                </a:ext>
              </a:extLst>
            </p:cNvPr>
            <p:cNvSpPr>
              <a:spLocks noChangeShapeType="1"/>
            </p:cNvSpPr>
            <p:nvPr/>
          </p:nvSpPr>
          <p:spPr bwMode="gray">
            <a:xfrm flipH="1">
              <a:off x="8821485" y="6210240"/>
              <a:ext cx="98823" cy="0"/>
            </a:xfrm>
            <a:prstGeom prst="line">
              <a:avLst/>
            </a:prstGeom>
            <a:noFill/>
            <a:ln w="44450">
              <a:solidFill>
                <a:srgbClr val="CBE1A7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1000" b="1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98" name="Line 169">
              <a:extLst>
                <a:ext uri="{FF2B5EF4-FFF2-40B4-BE49-F238E27FC236}">
                  <a16:creationId xmlns:a16="http://schemas.microsoft.com/office/drawing/2014/main" id="{7F87499F-2AB5-4F62-9438-0B6578DA1D2B}"/>
                </a:ext>
              </a:extLst>
            </p:cNvPr>
            <p:cNvSpPr>
              <a:spLocks noChangeShapeType="1"/>
            </p:cNvSpPr>
            <p:nvPr/>
          </p:nvSpPr>
          <p:spPr bwMode="gray">
            <a:xfrm flipH="1">
              <a:off x="8731556" y="6210240"/>
              <a:ext cx="98823" cy="0"/>
            </a:xfrm>
            <a:prstGeom prst="line">
              <a:avLst/>
            </a:prstGeom>
            <a:noFill/>
            <a:ln w="44450">
              <a:solidFill>
                <a:srgbClr val="72950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 sz="1000" b="1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99" name="AutoShape 148">
              <a:extLst>
                <a:ext uri="{FF2B5EF4-FFF2-40B4-BE49-F238E27FC236}">
                  <a16:creationId xmlns:a16="http://schemas.microsoft.com/office/drawing/2014/main" id="{B6752088-0F12-40E9-960F-73E4F6B974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5437" y="5836637"/>
              <a:ext cx="641201" cy="30036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115888" lvl="1" indent="-115888">
                <a:lnSpc>
                  <a:spcPct val="90000"/>
                </a:lnSpc>
                <a:buClr>
                  <a:srgbClr val="EEECE1"/>
                </a:buClr>
                <a:buSzPct val="90000"/>
                <a:tabLst>
                  <a:tab pos="1438275" algn="l"/>
                </a:tabLst>
              </a:pPr>
              <a:r>
                <a:rPr lang="ko-KR" altLang="en-US" sz="1000" b="1" dirty="0">
                  <a:solidFill>
                    <a:prstClr val="black"/>
                  </a:solidFill>
                  <a:latin typeface="+mn-ea"/>
                </a:rPr>
                <a:t>통합구축</a:t>
              </a:r>
              <a:endParaRPr lang="en-US" altLang="ko-KR" sz="1000" b="1" dirty="0">
                <a:solidFill>
                  <a:prstClr val="black"/>
                </a:solidFill>
                <a:latin typeface="+mn-ea"/>
              </a:endParaRPr>
            </a:p>
            <a:p>
              <a:pPr marL="115888" lvl="1" indent="-115888">
                <a:lnSpc>
                  <a:spcPct val="90000"/>
                </a:lnSpc>
                <a:buClr>
                  <a:srgbClr val="EEECE1"/>
                </a:buClr>
                <a:buSzPct val="90000"/>
                <a:tabLst>
                  <a:tab pos="1438275" algn="l"/>
                </a:tabLst>
              </a:pPr>
              <a:r>
                <a:rPr lang="ko-KR" altLang="en-US" sz="1000" b="1" dirty="0">
                  <a:solidFill>
                    <a:prstClr val="black"/>
                  </a:solidFill>
                  <a:latin typeface="+mn-ea"/>
                </a:rPr>
                <a:t>노하우적용</a:t>
              </a:r>
            </a:p>
          </p:txBody>
        </p:sp>
        <p:sp>
          <p:nvSpPr>
            <p:cNvPr id="100" name="AutoShape 148">
              <a:extLst>
                <a:ext uri="{FF2B5EF4-FFF2-40B4-BE49-F238E27FC236}">
                  <a16:creationId xmlns:a16="http://schemas.microsoft.com/office/drawing/2014/main" id="{3904AB9B-CEE0-4540-94EF-C55DE97444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2987" y="5836638"/>
              <a:ext cx="686085" cy="30036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115888" lvl="1" indent="-115888">
                <a:lnSpc>
                  <a:spcPct val="90000"/>
                </a:lnSpc>
                <a:buClr>
                  <a:srgbClr val="EEECE1"/>
                </a:buClr>
                <a:buSzPct val="90000"/>
                <a:tabLst>
                  <a:tab pos="1438275" algn="l"/>
                </a:tabLst>
              </a:pPr>
              <a:r>
                <a:rPr lang="ko-KR" altLang="en-US" sz="1000" b="1" dirty="0">
                  <a:solidFill>
                    <a:prstClr val="black"/>
                  </a:solidFill>
                  <a:latin typeface="+mn-ea"/>
                </a:rPr>
                <a:t>고도의 </a:t>
              </a:r>
              <a:endParaRPr lang="en-US" altLang="ko-KR" sz="1000" b="1" dirty="0">
                <a:solidFill>
                  <a:prstClr val="black"/>
                </a:solidFill>
                <a:latin typeface="+mn-ea"/>
              </a:endParaRPr>
            </a:p>
            <a:p>
              <a:pPr marL="115888" lvl="1" indent="-115888">
                <a:lnSpc>
                  <a:spcPct val="90000"/>
                </a:lnSpc>
                <a:buClr>
                  <a:srgbClr val="EEECE1"/>
                </a:buClr>
                <a:buSzPct val="90000"/>
                <a:tabLst>
                  <a:tab pos="1438275" algn="l"/>
                </a:tabLst>
              </a:pPr>
              <a:r>
                <a:rPr lang="ko-KR" altLang="en-US" sz="1000" b="1" dirty="0">
                  <a:solidFill>
                    <a:prstClr val="black"/>
                  </a:solidFill>
                  <a:latin typeface="+mn-ea"/>
                </a:rPr>
                <a:t>기술력 제공</a:t>
              </a:r>
            </a:p>
          </p:txBody>
        </p:sp>
        <p:sp>
          <p:nvSpPr>
            <p:cNvPr id="101" name="AutoShape 148">
              <a:extLst>
                <a:ext uri="{FF2B5EF4-FFF2-40B4-BE49-F238E27FC236}">
                  <a16:creationId xmlns:a16="http://schemas.microsoft.com/office/drawing/2014/main" id="{F7434104-4578-4EBA-A5A4-D7BD2F0BBA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9553" y="5836637"/>
              <a:ext cx="512961" cy="30036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115888" lvl="1" indent="-115888">
                <a:lnSpc>
                  <a:spcPct val="90000"/>
                </a:lnSpc>
                <a:buClr>
                  <a:srgbClr val="EEECE1"/>
                </a:buClr>
                <a:buSzPct val="90000"/>
                <a:tabLst>
                  <a:tab pos="1438275" algn="l"/>
                </a:tabLst>
              </a:pPr>
              <a:r>
                <a:rPr lang="ko-KR" altLang="en-US" sz="1000" b="1" dirty="0">
                  <a:solidFill>
                    <a:prstClr val="black"/>
                  </a:solidFill>
                  <a:latin typeface="+mn-ea"/>
                </a:rPr>
                <a:t>검증된 </a:t>
              </a:r>
              <a:endParaRPr lang="en-US" altLang="ko-KR" sz="1000" b="1" dirty="0">
                <a:solidFill>
                  <a:prstClr val="black"/>
                </a:solidFill>
                <a:latin typeface="+mn-ea"/>
              </a:endParaRPr>
            </a:p>
            <a:p>
              <a:pPr marL="115888" lvl="1" indent="-115888">
                <a:lnSpc>
                  <a:spcPct val="90000"/>
                </a:lnSpc>
                <a:buClr>
                  <a:srgbClr val="EEECE1"/>
                </a:buClr>
                <a:buSzPct val="90000"/>
                <a:tabLst>
                  <a:tab pos="1438275" algn="l"/>
                </a:tabLst>
              </a:pPr>
              <a:r>
                <a:rPr lang="ko-KR" altLang="en-US" sz="1000" b="1" dirty="0">
                  <a:solidFill>
                    <a:prstClr val="black"/>
                  </a:solidFill>
                  <a:latin typeface="+mn-ea"/>
                </a:rPr>
                <a:t>프로세스</a:t>
              </a:r>
              <a:endParaRPr lang="en-US" altLang="ko-KR" sz="1000" b="1" dirty="0">
                <a:solidFill>
                  <a:prstClr val="black"/>
                </a:solidFill>
                <a:latin typeface="+mn-ea"/>
              </a:endParaRPr>
            </a:p>
          </p:txBody>
        </p: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E046BD40-79B7-473D-8CD1-F9D67E8A8C0C}"/>
                </a:ext>
              </a:extLst>
            </p:cNvPr>
            <p:cNvGrpSpPr>
              <a:grpSpLocks/>
            </p:cNvGrpSpPr>
            <p:nvPr/>
          </p:nvGrpSpPr>
          <p:grpSpPr>
            <a:xfrm>
              <a:off x="7229564" y="5674948"/>
              <a:ext cx="212936" cy="671580"/>
              <a:chOff x="7550650" y="6020095"/>
              <a:chExt cx="301960" cy="1066505"/>
            </a:xfrm>
          </p:grpSpPr>
          <p:grpSp>
            <p:nvGrpSpPr>
              <p:cNvPr id="110" name="Group 254">
                <a:extLst>
                  <a:ext uri="{FF2B5EF4-FFF2-40B4-BE49-F238E27FC236}">
                    <a16:creationId xmlns:a16="http://schemas.microsoft.com/office/drawing/2014/main" id="{321BB788-25E0-469C-BEBA-61FD72101F9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2141742" flipH="1" flipV="1">
                <a:off x="7638158" y="6020095"/>
                <a:ext cx="73865" cy="1066505"/>
                <a:chOff x="1063" y="1838"/>
                <a:chExt cx="122" cy="1236"/>
              </a:xfrm>
            </p:grpSpPr>
            <p:pic>
              <p:nvPicPr>
                <p:cNvPr id="116" name="Picture 255" descr="악세사리">
                  <a:extLst>
                    <a:ext uri="{FF2B5EF4-FFF2-40B4-BE49-F238E27FC236}">
                      <a16:creationId xmlns:a16="http://schemas.microsoft.com/office/drawing/2014/main" id="{2D3B4BEA-2C4B-46CD-ADA2-DEC2CD3A7F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lum bright="-42000" contrast="18000"/>
                </a:blip>
                <a:srcRect/>
                <a:stretch>
                  <a:fillRect/>
                </a:stretch>
              </p:blipFill>
              <p:spPr bwMode="auto">
                <a:xfrm flipH="1">
                  <a:off x="1063" y="1838"/>
                  <a:ext cx="122" cy="1236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17" name="Picture 256" descr="악세사리">
                  <a:extLst>
                    <a:ext uri="{FF2B5EF4-FFF2-40B4-BE49-F238E27FC236}">
                      <a16:creationId xmlns:a16="http://schemas.microsoft.com/office/drawing/2014/main" id="{45279B91-1B9B-429E-BBD9-4416254FC68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 flipH="1">
                  <a:off x="1063" y="1838"/>
                  <a:ext cx="122" cy="1236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111" name="그룹 479">
                <a:extLst>
                  <a:ext uri="{FF2B5EF4-FFF2-40B4-BE49-F238E27FC236}">
                    <a16:creationId xmlns:a16="http://schemas.microsoft.com/office/drawing/2014/main" id="{59573583-C16C-45C2-9A4B-32DF2F6D5B24}"/>
                  </a:ext>
                </a:extLst>
              </p:cNvPr>
              <p:cNvGrpSpPr/>
              <p:nvPr/>
            </p:nvGrpSpPr>
            <p:grpSpPr>
              <a:xfrm>
                <a:off x="7550650" y="6331419"/>
                <a:ext cx="301960" cy="342528"/>
                <a:chOff x="3460122" y="6965158"/>
                <a:chExt cx="357498" cy="357498"/>
              </a:xfrm>
            </p:grpSpPr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8A4EB373-BB06-4656-8EB9-E13338F30536}"/>
                    </a:ext>
                  </a:extLst>
                </p:cNvPr>
                <p:cNvSpPr/>
                <p:nvPr/>
              </p:nvSpPr>
              <p:spPr>
                <a:xfrm>
                  <a:off x="3460122" y="6965158"/>
                  <a:ext cx="357498" cy="35749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22225">
                  <a:solidFill>
                    <a:schemeClr val="bg1"/>
                  </a:solidFill>
                </a:ln>
              </p:spPr>
              <p:txBody>
                <a:bodyPr wrap="none" anchor="ctr"/>
                <a:lstStyle/>
                <a:p>
                  <a:endParaRPr lang="ko-KR" altLang="en-US" sz="1000" b="1" dirty="0">
                    <a:solidFill>
                      <a:prstClr val="white"/>
                    </a:solidFill>
                    <a:latin typeface="+mn-ea"/>
                  </a:endParaRPr>
                </a:p>
              </p:txBody>
            </p:sp>
            <p:grpSp>
              <p:nvGrpSpPr>
                <p:cNvPr id="113" name="그룹 223">
                  <a:extLst>
                    <a:ext uri="{FF2B5EF4-FFF2-40B4-BE49-F238E27FC236}">
                      <a16:creationId xmlns:a16="http://schemas.microsoft.com/office/drawing/2014/main" id="{6805F977-DFF0-4F23-AE31-97CCA13698A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11334" y="7018056"/>
                  <a:ext cx="255031" cy="251702"/>
                  <a:chOff x="4886089" y="6071229"/>
                  <a:chExt cx="241764" cy="242380"/>
                </a:xfrm>
                <a:solidFill>
                  <a:schemeClr val="bg1">
                    <a:alpha val="56000"/>
                  </a:schemeClr>
                </a:solidFill>
              </p:grpSpPr>
              <p:sp>
                <p:nvSpPr>
                  <p:cNvPr id="114" name="모서리가 둥근 직사각형 448">
                    <a:extLst>
                      <a:ext uri="{FF2B5EF4-FFF2-40B4-BE49-F238E27FC236}">
                        <a16:creationId xmlns:a16="http://schemas.microsoft.com/office/drawing/2014/main" id="{C2FF2A2B-7507-48C4-B0D0-79C6D99C8D45}"/>
                      </a:ext>
                    </a:extLst>
                  </p:cNvPr>
                  <p:cNvSpPr/>
                  <p:nvPr/>
                </p:nvSpPr>
                <p:spPr>
                  <a:xfrm>
                    <a:off x="4971416" y="6071229"/>
                    <a:ext cx="71107" cy="24238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>
                      <a:defRPr/>
                    </a:pPr>
                    <a:endParaRPr lang="ko-KR" altLang="en-US" sz="1000" b="1" dirty="0">
                      <a:solidFill>
                        <a:prstClr val="white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15" name="모서리가 둥근 직사각형 449">
                    <a:extLst>
                      <a:ext uri="{FF2B5EF4-FFF2-40B4-BE49-F238E27FC236}">
                        <a16:creationId xmlns:a16="http://schemas.microsoft.com/office/drawing/2014/main" id="{FE27C631-B66C-43CE-94AD-5DC44F99E2D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971889" y="6071537"/>
                    <a:ext cx="70163" cy="241764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>
                      <a:defRPr/>
                    </a:pPr>
                    <a:endParaRPr lang="ko-KR" altLang="en-US" sz="1000" b="1" dirty="0">
                      <a:solidFill>
                        <a:prstClr val="white"/>
                      </a:solidFill>
                      <a:latin typeface="+mn-ea"/>
                    </a:endParaRPr>
                  </a:p>
                </p:txBody>
              </p:sp>
            </p:grpSp>
          </p:grp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3036FE5E-873D-4B06-9EA7-E9DB8CF8C258}"/>
                </a:ext>
              </a:extLst>
            </p:cNvPr>
            <p:cNvGrpSpPr>
              <a:grpSpLocks/>
            </p:cNvGrpSpPr>
            <p:nvPr/>
          </p:nvGrpSpPr>
          <p:grpSpPr>
            <a:xfrm>
              <a:off x="8229559" y="5684469"/>
              <a:ext cx="212936" cy="671580"/>
              <a:chOff x="7550650" y="6020093"/>
              <a:chExt cx="301960" cy="1066506"/>
            </a:xfrm>
          </p:grpSpPr>
          <p:pic>
            <p:nvPicPr>
              <p:cNvPr id="104" name="Picture 255" descr="악세사리">
                <a:extLst>
                  <a:ext uri="{FF2B5EF4-FFF2-40B4-BE49-F238E27FC236}">
                    <a16:creationId xmlns:a16="http://schemas.microsoft.com/office/drawing/2014/main" id="{69C19180-8C6A-4798-9435-30FA6BED2E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lum bright="-42000" contrast="18000"/>
              </a:blip>
              <a:srcRect/>
              <a:stretch>
                <a:fillRect/>
              </a:stretch>
            </p:blipFill>
            <p:spPr bwMode="auto">
              <a:xfrm rot="2141742" flipV="1">
                <a:off x="7638160" y="6020093"/>
                <a:ext cx="73865" cy="1066506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</p:pic>
          <p:grpSp>
            <p:nvGrpSpPr>
              <p:cNvPr id="105" name="그룹 479">
                <a:extLst>
                  <a:ext uri="{FF2B5EF4-FFF2-40B4-BE49-F238E27FC236}">
                    <a16:creationId xmlns:a16="http://schemas.microsoft.com/office/drawing/2014/main" id="{410EEB0D-195B-46C1-8855-52A817AA5B1E}"/>
                  </a:ext>
                </a:extLst>
              </p:cNvPr>
              <p:cNvGrpSpPr/>
              <p:nvPr/>
            </p:nvGrpSpPr>
            <p:grpSpPr>
              <a:xfrm>
                <a:off x="7550650" y="6331419"/>
                <a:ext cx="301960" cy="342528"/>
                <a:chOff x="3460122" y="6965158"/>
                <a:chExt cx="357498" cy="357498"/>
              </a:xfrm>
            </p:grpSpPr>
            <p:sp>
              <p:nvSpPr>
                <p:cNvPr id="106" name="타원 105">
                  <a:extLst>
                    <a:ext uri="{FF2B5EF4-FFF2-40B4-BE49-F238E27FC236}">
                      <a16:creationId xmlns:a16="http://schemas.microsoft.com/office/drawing/2014/main" id="{5F7D68BD-5221-4D24-B4D3-DFD9F3019E36}"/>
                    </a:ext>
                  </a:extLst>
                </p:cNvPr>
                <p:cNvSpPr/>
                <p:nvPr/>
              </p:nvSpPr>
              <p:spPr>
                <a:xfrm>
                  <a:off x="3460122" y="6965158"/>
                  <a:ext cx="357498" cy="35749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 w="22225">
                  <a:solidFill>
                    <a:schemeClr val="bg1"/>
                  </a:solidFill>
                </a:ln>
              </p:spPr>
              <p:txBody>
                <a:bodyPr wrap="none" anchor="ctr"/>
                <a:lstStyle/>
                <a:p>
                  <a:endParaRPr lang="ko-KR" altLang="en-US" sz="1000" b="1" dirty="0">
                    <a:solidFill>
                      <a:prstClr val="white"/>
                    </a:solidFill>
                    <a:latin typeface="+mn-ea"/>
                  </a:endParaRPr>
                </a:p>
              </p:txBody>
            </p:sp>
            <p:grpSp>
              <p:nvGrpSpPr>
                <p:cNvPr id="107" name="그룹 223">
                  <a:extLst>
                    <a:ext uri="{FF2B5EF4-FFF2-40B4-BE49-F238E27FC236}">
                      <a16:creationId xmlns:a16="http://schemas.microsoft.com/office/drawing/2014/main" id="{28DFDD6B-138A-4AC7-900B-1490AB49FFB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11334" y="7018056"/>
                  <a:ext cx="255031" cy="251702"/>
                  <a:chOff x="4886089" y="6071229"/>
                  <a:chExt cx="241764" cy="242380"/>
                </a:xfrm>
                <a:solidFill>
                  <a:schemeClr val="bg1">
                    <a:alpha val="56000"/>
                  </a:schemeClr>
                </a:solidFill>
              </p:grpSpPr>
              <p:sp>
                <p:nvSpPr>
                  <p:cNvPr id="108" name="모서리가 둥근 직사각형 442">
                    <a:extLst>
                      <a:ext uri="{FF2B5EF4-FFF2-40B4-BE49-F238E27FC236}">
                        <a16:creationId xmlns:a16="http://schemas.microsoft.com/office/drawing/2014/main" id="{BC0CED08-D14F-41CF-99C7-72A0C2D3891E}"/>
                      </a:ext>
                    </a:extLst>
                  </p:cNvPr>
                  <p:cNvSpPr/>
                  <p:nvPr/>
                </p:nvSpPr>
                <p:spPr>
                  <a:xfrm>
                    <a:off x="4971416" y="6071229"/>
                    <a:ext cx="71107" cy="24238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>
                      <a:defRPr/>
                    </a:pPr>
                    <a:endParaRPr lang="ko-KR" altLang="en-US" sz="1000" b="1" dirty="0">
                      <a:solidFill>
                        <a:prstClr val="white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09" name="모서리가 둥근 직사각형 443">
                    <a:extLst>
                      <a:ext uri="{FF2B5EF4-FFF2-40B4-BE49-F238E27FC236}">
                        <a16:creationId xmlns:a16="http://schemas.microsoft.com/office/drawing/2014/main" id="{5A033E51-E8B6-4EA6-BFB3-2654EFE913F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971889" y="6071537"/>
                    <a:ext cx="70163" cy="241764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>
                      <a:defRPr/>
                    </a:pPr>
                    <a:endParaRPr lang="ko-KR" altLang="en-US" sz="1000" b="1" dirty="0">
                      <a:solidFill>
                        <a:prstClr val="white"/>
                      </a:solidFill>
                      <a:latin typeface="+mn-ea"/>
                    </a:endParaRPr>
                  </a:p>
                </p:txBody>
              </p:sp>
            </p:grpSp>
          </p:grpSp>
        </p:grpSp>
      </p:grpSp>
      <p:grpSp>
        <p:nvGrpSpPr>
          <p:cNvPr id="26" name="Group 5">
            <a:extLst>
              <a:ext uri="{FF2B5EF4-FFF2-40B4-BE49-F238E27FC236}">
                <a16:creationId xmlns:a16="http://schemas.microsoft.com/office/drawing/2014/main" id="{1B5B2789-5590-426B-8E52-D3486AD50625}"/>
              </a:ext>
            </a:extLst>
          </p:cNvPr>
          <p:cNvGrpSpPr>
            <a:grpSpLocks/>
          </p:cNvGrpSpPr>
          <p:nvPr/>
        </p:nvGrpSpPr>
        <p:grpSpPr bwMode="auto">
          <a:xfrm rot="5400000" flipV="1">
            <a:off x="1938767" y="4354750"/>
            <a:ext cx="253342" cy="2736853"/>
            <a:chOff x="4435" y="1434"/>
            <a:chExt cx="303" cy="872"/>
          </a:xfrm>
        </p:grpSpPr>
        <p:sp>
          <p:nvSpPr>
            <p:cNvPr id="90" name="AutoShape 6">
              <a:extLst>
                <a:ext uri="{FF2B5EF4-FFF2-40B4-BE49-F238E27FC236}">
                  <a16:creationId xmlns:a16="http://schemas.microsoft.com/office/drawing/2014/main" id="{9DEE9E3C-2BD1-4ECA-B962-0B0B86EE8E8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498" y="1434"/>
              <a:ext cx="240" cy="872"/>
            </a:xfrm>
            <a:prstGeom prst="leftBrace">
              <a:avLst>
                <a:gd name="adj1" fmla="val 79984"/>
                <a:gd name="adj2" fmla="val 50000"/>
              </a:avLst>
            </a:prstGeom>
            <a:gradFill rotWithShape="1">
              <a:gsLst>
                <a:gs pos="0">
                  <a:srgbClr val="DDDDDD"/>
                </a:gs>
                <a:gs pos="100000">
                  <a:srgbClr val="FFFFFF">
                    <a:alpha val="0"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endParaRPr lang="ko-KR" altLang="en-US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91" name="AutoShape 7">
              <a:extLst>
                <a:ext uri="{FF2B5EF4-FFF2-40B4-BE49-F238E27FC236}">
                  <a16:creationId xmlns:a16="http://schemas.microsoft.com/office/drawing/2014/main" id="{E69D3718-6C56-462D-BAF6-08F0D7DEAE9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435" y="1434"/>
              <a:ext cx="240" cy="872"/>
            </a:xfrm>
            <a:prstGeom prst="leftBrace">
              <a:avLst>
                <a:gd name="adj1" fmla="val 79984"/>
                <a:gd name="adj2" fmla="val 50000"/>
              </a:avLst>
            </a:prstGeom>
            <a:gradFill rotWithShape="1">
              <a:gsLst>
                <a:gs pos="0">
                  <a:srgbClr val="B2B2B2"/>
                </a:gs>
                <a:gs pos="100000">
                  <a:srgbClr val="FFFFFF">
                    <a:alpha val="0"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endParaRPr lang="ko-KR" altLang="en-US" dirty="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C1F6A15-ED99-4518-A82F-8FD22F3F92BC}"/>
              </a:ext>
            </a:extLst>
          </p:cNvPr>
          <p:cNvSpPr/>
          <p:nvPr/>
        </p:nvSpPr>
        <p:spPr bwMode="auto">
          <a:xfrm flipH="1">
            <a:off x="623903" y="2361608"/>
            <a:ext cx="2736000" cy="31082"/>
          </a:xfrm>
          <a:prstGeom prst="rect">
            <a:avLst/>
          </a:prstGeom>
          <a:solidFill>
            <a:srgbClr val="005F4B"/>
          </a:solidFill>
          <a:ln w="25400" algn="ctr">
            <a:solidFill>
              <a:srgbClr val="005F4B"/>
            </a:solidFill>
            <a:miter lim="800000"/>
            <a:headEnd/>
            <a:tailEnd/>
          </a:ln>
          <a:effectLst/>
        </p:spPr>
        <p:txBody>
          <a:bodyPr vert="horz" wrap="none" lIns="77109" tIns="38555" rIns="77109" bIns="38555" numCol="1" anchor="ctr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3798B07-4F6E-40DE-ACA0-0A5D4C83AF2B}"/>
              </a:ext>
            </a:extLst>
          </p:cNvPr>
          <p:cNvSpPr/>
          <p:nvPr/>
        </p:nvSpPr>
        <p:spPr bwMode="auto">
          <a:xfrm rot="5400000">
            <a:off x="1958704" y="2339888"/>
            <a:ext cx="66399" cy="72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5F4B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29" name="Text Box 59">
            <a:extLst>
              <a:ext uri="{FF2B5EF4-FFF2-40B4-BE49-F238E27FC236}">
                <a16:creationId xmlns:a16="http://schemas.microsoft.com/office/drawing/2014/main" id="{4097D9AB-C7E7-44A1-9CB3-259118809D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534" y="2179652"/>
            <a:ext cx="3108315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indent="-92075" defTabSz="1279525">
              <a:spcBef>
                <a:spcPct val="50000"/>
              </a:spcBef>
              <a:buClr>
                <a:prstClr val="black">
                  <a:lumMod val="75000"/>
                  <a:lumOff val="25000"/>
                </a:prstClr>
              </a:buClr>
              <a:buSzPct val="90000"/>
              <a:tabLst>
                <a:tab pos="5648325" algn="l"/>
              </a:tabLst>
              <a:defRPr/>
            </a:pPr>
            <a:r>
              <a: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준비된 제안사의 역량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943AC2D-DAC3-46FB-B8F6-AEB3EC81D8B9}"/>
              </a:ext>
            </a:extLst>
          </p:cNvPr>
          <p:cNvSpPr/>
          <p:nvPr/>
        </p:nvSpPr>
        <p:spPr bwMode="auto">
          <a:xfrm flipH="1">
            <a:off x="623903" y="3713113"/>
            <a:ext cx="2736000" cy="31082"/>
          </a:xfrm>
          <a:prstGeom prst="rect">
            <a:avLst/>
          </a:prstGeom>
          <a:solidFill>
            <a:srgbClr val="005F4B"/>
          </a:solidFill>
          <a:ln w="25400" algn="ctr">
            <a:solidFill>
              <a:srgbClr val="005F4B"/>
            </a:solidFill>
            <a:miter lim="800000"/>
            <a:headEnd/>
            <a:tailEnd/>
          </a:ln>
          <a:effectLst/>
        </p:spPr>
        <p:txBody>
          <a:bodyPr vert="horz" wrap="none" lIns="77109" tIns="38555" rIns="77109" bIns="38555" numCol="1" anchor="ctr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362F0787-A820-409A-A946-6CFAAC84209A}"/>
              </a:ext>
            </a:extLst>
          </p:cNvPr>
          <p:cNvSpPr/>
          <p:nvPr/>
        </p:nvSpPr>
        <p:spPr bwMode="auto">
          <a:xfrm rot="5400000">
            <a:off x="1958704" y="3691392"/>
            <a:ext cx="66399" cy="72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5F4B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32" name="Text Box 59">
            <a:extLst>
              <a:ext uri="{FF2B5EF4-FFF2-40B4-BE49-F238E27FC236}">
                <a16:creationId xmlns:a16="http://schemas.microsoft.com/office/drawing/2014/main" id="{B3771A6D-C347-42DC-80F5-84CE4852A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785" y="3511502"/>
            <a:ext cx="2958236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indent="-92075" defTabSz="1279525">
              <a:spcBef>
                <a:spcPct val="50000"/>
              </a:spcBef>
              <a:buClr>
                <a:prstClr val="black">
                  <a:lumMod val="75000"/>
                  <a:lumOff val="25000"/>
                </a:prstClr>
              </a:buClr>
              <a:buSzPct val="90000"/>
              <a:tabLst>
                <a:tab pos="5648325" algn="l"/>
              </a:tabLst>
              <a:defRPr/>
            </a:pPr>
            <a:r>
              <a: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제안사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</a:t>
            </a:r>
            <a:r>
              <a: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표준 수행방법론 적용</a:t>
            </a:r>
          </a:p>
        </p:txBody>
      </p:sp>
      <p:sp>
        <p:nvSpPr>
          <p:cNvPr id="33" name="Rectangle 30">
            <a:extLst>
              <a:ext uri="{FF2B5EF4-FFF2-40B4-BE49-F238E27FC236}">
                <a16:creationId xmlns:a16="http://schemas.microsoft.com/office/drawing/2014/main" id="{A4A5AF3A-FF33-40BA-A1EA-4CCCF6695259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6125" y="3776525"/>
            <a:ext cx="2884919" cy="539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marL="85725" indent="-85725" algn="l" defTabSz="1076325" fontAlgn="ctr">
              <a:spcBef>
                <a:spcPts val="200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tabLst>
                <a:tab pos="1438275" algn="l"/>
              </a:tabLst>
            </a:pPr>
            <a:r>
              <a:rPr lang="ko-KR" altLang="en-US" sz="9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제안사 표준 구축 방법론 적용</a:t>
            </a:r>
            <a:endParaRPr lang="en-US" altLang="ko-KR" sz="900" kern="0" spc="-1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171450" indent="-82550" algn="l" defTabSz="1076325" fontAlgn="ctr">
              <a:spcBef>
                <a:spcPts val="200"/>
              </a:spcBef>
              <a:buClr>
                <a:srgbClr val="808080"/>
              </a:buClr>
              <a:buSzPct val="80000"/>
              <a:buFont typeface="나눔고딕" panose="020D0604000000000000" pitchFamily="50" charset="-127"/>
              <a:buChar char="-"/>
              <a:tabLst>
                <a:tab pos="1438275" algn="l"/>
              </a:tabLst>
              <a:defRPr/>
            </a:pPr>
            <a:r>
              <a:rPr lang="ko-KR" altLang="en-US" sz="9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구축 수행프로세스 및 방법론 최적화 적용</a:t>
            </a:r>
          </a:p>
          <a:p>
            <a:pPr marL="85725" indent="-85725" algn="l" defTabSz="1076325" fontAlgn="ctr">
              <a:spcBef>
                <a:spcPts val="200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tabLst>
                <a:tab pos="1438275" algn="l"/>
              </a:tabLst>
            </a:pPr>
            <a:r>
              <a:rPr lang="ko-KR" altLang="en-US" sz="9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다수의 </a:t>
            </a:r>
            <a:r>
              <a:rPr lang="en-US" altLang="ko-KR" sz="9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SI</a:t>
            </a:r>
            <a:r>
              <a:rPr lang="ko-KR" altLang="en-US" sz="9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구축 사업 시 활용 및 검증 완료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3DDEC97-2F58-4BB8-9DC0-B5DADFBCFBB1}"/>
              </a:ext>
            </a:extLst>
          </p:cNvPr>
          <p:cNvSpPr/>
          <p:nvPr/>
        </p:nvSpPr>
        <p:spPr bwMode="auto">
          <a:xfrm flipH="1">
            <a:off x="623903" y="5113579"/>
            <a:ext cx="2736000" cy="31082"/>
          </a:xfrm>
          <a:prstGeom prst="rect">
            <a:avLst/>
          </a:prstGeom>
          <a:solidFill>
            <a:srgbClr val="005F4B"/>
          </a:solidFill>
          <a:ln w="25400" algn="ctr">
            <a:solidFill>
              <a:srgbClr val="005F4B"/>
            </a:solidFill>
            <a:miter lim="800000"/>
            <a:headEnd/>
            <a:tailEnd/>
          </a:ln>
          <a:effectLst/>
        </p:spPr>
        <p:txBody>
          <a:bodyPr vert="horz" wrap="none" lIns="77109" tIns="38555" rIns="77109" bIns="38555" numCol="1" anchor="ctr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B4E5AA7-EBC0-4700-AB0B-E4085FD0E6A3}"/>
              </a:ext>
            </a:extLst>
          </p:cNvPr>
          <p:cNvSpPr/>
          <p:nvPr/>
        </p:nvSpPr>
        <p:spPr bwMode="auto">
          <a:xfrm rot="5400000">
            <a:off x="1958704" y="5091858"/>
            <a:ext cx="66399" cy="72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5F4B"/>
            </a:solidFill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36" name="Text Box 59">
            <a:extLst>
              <a:ext uri="{FF2B5EF4-FFF2-40B4-BE49-F238E27FC236}">
                <a16:creationId xmlns:a16="http://schemas.microsoft.com/office/drawing/2014/main" id="{D6E50C24-3229-4F53-8D88-55A38B6877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930" y="4911969"/>
            <a:ext cx="2665946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indent="-92075" defTabSz="1279525">
              <a:spcBef>
                <a:spcPct val="50000"/>
              </a:spcBef>
              <a:buClr>
                <a:prstClr val="black">
                  <a:lumMod val="75000"/>
                  <a:lumOff val="25000"/>
                </a:prstClr>
              </a:buClr>
              <a:buSzPct val="90000"/>
              <a:tabLst>
                <a:tab pos="5648325" algn="l"/>
              </a:tabLst>
              <a:defRPr/>
            </a:pPr>
            <a:r>
              <a: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철저한 계획 수립 및 실행</a:t>
            </a:r>
          </a:p>
        </p:txBody>
      </p:sp>
      <p:sp>
        <p:nvSpPr>
          <p:cNvPr id="37" name="Rectangle 30">
            <a:extLst>
              <a:ext uri="{FF2B5EF4-FFF2-40B4-BE49-F238E27FC236}">
                <a16:creationId xmlns:a16="http://schemas.microsoft.com/office/drawing/2014/main" id="{53EA183D-08D6-4097-8085-476116BC8474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6125" y="5170508"/>
            <a:ext cx="2884919" cy="1144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marL="85725" indent="-85725" algn="l" defTabSz="1076325" fontAlgn="ctr">
              <a:spcBef>
                <a:spcPts val="200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tabLst>
                <a:tab pos="1438275" algn="l"/>
              </a:tabLst>
            </a:pPr>
            <a:r>
              <a:rPr lang="ko-KR" altLang="en-US" sz="9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백업시스템 구축 프로젝트  수행경험을 통한 단계별 위험을 사전에 분석하여 철저한 계획 수립</a:t>
            </a:r>
            <a:endParaRPr lang="en-US" altLang="ko-KR" sz="900" kern="0" spc="-1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85725" indent="-85725" algn="l" defTabSz="1076325" fontAlgn="ctr">
              <a:spcBef>
                <a:spcPts val="200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tabLst>
                <a:tab pos="1438275" algn="l"/>
              </a:tabLst>
            </a:pPr>
            <a:r>
              <a:rPr lang="ko-KR" altLang="en-US" sz="9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주요 적용기술에 대한 기술 확인</a:t>
            </a:r>
            <a:endParaRPr lang="en-US" altLang="ko-KR" sz="900" kern="0" spc="-1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85725" indent="-85725" algn="l" defTabSz="1076325" fontAlgn="ctr">
              <a:spcBef>
                <a:spcPts val="200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tabLst>
                <a:tab pos="1438275" algn="l"/>
              </a:tabLst>
            </a:pPr>
            <a:r>
              <a:rPr lang="ko-KR" altLang="en-US" sz="9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제조 사업 경험인력 및 관련기술 전문인력 투입으로 전문성 강화</a:t>
            </a:r>
          </a:p>
          <a:p>
            <a:pPr marL="85725" indent="-85725" algn="l" defTabSz="1076325" fontAlgn="ctr">
              <a:spcBef>
                <a:spcPts val="200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tabLst>
                <a:tab pos="1438275" algn="l"/>
              </a:tabLst>
            </a:pPr>
            <a:endParaRPr lang="ko-KR" altLang="en-US" sz="900" kern="0" spc="-1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85725" indent="-85725" algn="l" defTabSz="1076325" fontAlgn="ctr">
              <a:spcBef>
                <a:spcPts val="200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tabLst>
                <a:tab pos="1438275" algn="l"/>
              </a:tabLst>
            </a:pPr>
            <a:endParaRPr lang="ko-KR" altLang="en-US" sz="900" kern="0" spc="-1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222730D-F612-4016-BC93-6E9FBB25E334}"/>
              </a:ext>
            </a:extLst>
          </p:cNvPr>
          <p:cNvGrpSpPr/>
          <p:nvPr/>
        </p:nvGrpSpPr>
        <p:grpSpPr>
          <a:xfrm>
            <a:off x="609447" y="5999170"/>
            <a:ext cx="2907964" cy="245894"/>
            <a:chOff x="604294" y="5763402"/>
            <a:chExt cx="3024000" cy="446838"/>
          </a:xfrm>
        </p:grpSpPr>
        <p:sp>
          <p:nvSpPr>
            <p:cNvPr id="88" name="AutoShape 161">
              <a:extLst>
                <a:ext uri="{FF2B5EF4-FFF2-40B4-BE49-F238E27FC236}">
                  <a16:creationId xmlns:a16="http://schemas.microsoft.com/office/drawing/2014/main" id="{640847F7-EFF6-45BB-BFF8-A00300F3EA8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04294" y="5763402"/>
              <a:ext cx="3024000" cy="446838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44450" algn="ctr">
              <a:solidFill>
                <a:srgbClr val="CFCFC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25000"/>
                </a:lnSpc>
              </a:pPr>
              <a:endParaRPr lang="ko-KR" altLang="en-US" sz="1000" b="1" baseline="-2500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89" name="AutoShape 148">
              <a:extLst>
                <a:ext uri="{FF2B5EF4-FFF2-40B4-BE49-F238E27FC236}">
                  <a16:creationId xmlns:a16="http://schemas.microsoft.com/office/drawing/2014/main" id="{5BD904BF-F96E-4380-A0FB-1DF7997190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570" y="5833017"/>
              <a:ext cx="2515454" cy="30761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r>
                <a:rPr lang="en-US" altLang="ko-KR" sz="1100" b="1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‘</a:t>
              </a:r>
              <a:r>
                <a:rPr lang="ko-KR" altLang="en-US" sz="1100" b="1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백업시스템 구축 사업 성공수행 경험 제공</a:t>
              </a:r>
              <a:r>
                <a:rPr lang="en-US" altLang="ko-KR" sz="1100" b="1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’</a:t>
              </a:r>
              <a:endParaRPr lang="ko-KR" altLang="en-US" sz="1100" b="1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07DCE5C7-5F55-462B-8656-8C017D7EBC88}"/>
              </a:ext>
            </a:extLst>
          </p:cNvPr>
          <p:cNvGrpSpPr/>
          <p:nvPr/>
        </p:nvGrpSpPr>
        <p:grpSpPr>
          <a:xfrm rot="10800000">
            <a:off x="4003858" y="2964930"/>
            <a:ext cx="412636" cy="99597"/>
            <a:chOff x="3849353" y="3250080"/>
            <a:chExt cx="412636" cy="93794"/>
          </a:xfrm>
        </p:grpSpPr>
        <p:sp>
          <p:nvSpPr>
            <p:cNvPr id="85" name="Oval 32">
              <a:extLst>
                <a:ext uri="{FF2B5EF4-FFF2-40B4-BE49-F238E27FC236}">
                  <a16:creationId xmlns:a16="http://schemas.microsoft.com/office/drawing/2014/main" id="{757C1AA9-8759-441F-B47E-7B18D58E05F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849353" y="3250080"/>
              <a:ext cx="104068" cy="93794"/>
            </a:xfrm>
            <a:prstGeom prst="ellipse">
              <a:avLst/>
            </a:prstGeom>
            <a:solidFill>
              <a:srgbClr val="26679E"/>
            </a:solidFill>
            <a:ln>
              <a:noFill/>
            </a:ln>
          </p:spPr>
          <p:txBody>
            <a:bodyPr wrap="none" anchor="ctr"/>
            <a:lstStyle/>
            <a:p>
              <a:endParaRPr lang="ko-KR" altLang="en-US" sz="1400" b="1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86" name="Oval 33">
              <a:extLst>
                <a:ext uri="{FF2B5EF4-FFF2-40B4-BE49-F238E27FC236}">
                  <a16:creationId xmlns:a16="http://schemas.microsoft.com/office/drawing/2014/main" id="{CCB58350-FD5B-4706-B164-6686713E503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041795" y="3263479"/>
              <a:ext cx="76316" cy="66995"/>
            </a:xfrm>
            <a:prstGeom prst="ellipse">
              <a:avLst/>
            </a:prstGeom>
            <a:solidFill>
              <a:srgbClr val="5A87B1"/>
            </a:solidFill>
            <a:ln>
              <a:noFill/>
            </a:ln>
          </p:spPr>
          <p:txBody>
            <a:bodyPr wrap="none" anchor="ctr"/>
            <a:lstStyle/>
            <a:p>
              <a:endParaRPr lang="ko-KR" altLang="en-US" sz="1400" b="1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87" name="Oval 34">
              <a:extLst>
                <a:ext uri="{FF2B5EF4-FFF2-40B4-BE49-F238E27FC236}">
                  <a16:creationId xmlns:a16="http://schemas.microsoft.com/office/drawing/2014/main" id="{4ED5E6C6-B5F3-4F46-ABB1-D0D93AE810F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206486" y="3271668"/>
              <a:ext cx="55503" cy="50619"/>
            </a:xfrm>
            <a:prstGeom prst="ellipse">
              <a:avLst/>
            </a:prstGeom>
            <a:solidFill>
              <a:srgbClr val="BBCBDC"/>
            </a:solidFill>
            <a:ln>
              <a:noFill/>
            </a:ln>
          </p:spPr>
          <p:txBody>
            <a:bodyPr wrap="none" anchor="ctr"/>
            <a:lstStyle/>
            <a:p>
              <a:endParaRPr lang="ko-KR" altLang="en-US" sz="1400" b="1" dirty="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83" name="타원 82">
            <a:extLst>
              <a:ext uri="{FF2B5EF4-FFF2-40B4-BE49-F238E27FC236}">
                <a16:creationId xmlns:a16="http://schemas.microsoft.com/office/drawing/2014/main" id="{4DF313B9-C34B-4030-9A52-014D2DDF3004}"/>
              </a:ext>
            </a:extLst>
          </p:cNvPr>
          <p:cNvSpPr/>
          <p:nvPr/>
        </p:nvSpPr>
        <p:spPr bwMode="auto">
          <a:xfrm>
            <a:off x="4595976" y="2666535"/>
            <a:ext cx="721394" cy="696387"/>
          </a:xfrm>
          <a:prstGeom prst="ellipse">
            <a:avLst/>
          </a:prstGeom>
          <a:solidFill>
            <a:schemeClr val="bg1"/>
          </a:solidFill>
          <a:ln w="57150" algn="ctr">
            <a:solidFill>
              <a:srgbClr val="005F4B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defTabSz="995690">
              <a:buSzPct val="140000"/>
              <a:defRPr/>
            </a:pPr>
            <a:endParaRPr lang="ko-KR" altLang="ko-KR" sz="600" b="1" kern="0" spc="-100" dirty="0">
              <a:solidFill>
                <a:srgbClr val="4D4D4D"/>
              </a:solidFill>
              <a:latin typeface="+mn-ea"/>
            </a:endParaRPr>
          </a:p>
        </p:txBody>
      </p:sp>
      <p:sp>
        <p:nvSpPr>
          <p:cNvPr id="84" name="Rectangle 78">
            <a:extLst>
              <a:ext uri="{FF2B5EF4-FFF2-40B4-BE49-F238E27FC236}">
                <a16:creationId xmlns:a16="http://schemas.microsoft.com/office/drawing/2014/main" id="{12D20B49-9B40-48EC-98AF-5AD704E7E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2443" y="2750450"/>
            <a:ext cx="568459" cy="5285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995690">
              <a:buSzPct val="140000"/>
              <a:defRPr/>
            </a:pPr>
            <a:r>
              <a:rPr lang="ko-KR" altLang="en-US" sz="11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준비된</a:t>
            </a:r>
          </a:p>
          <a:p>
            <a:pPr algn="ctr" defTabSz="995690">
              <a:buSzPct val="140000"/>
              <a:defRPr/>
            </a:pPr>
            <a:r>
              <a:rPr lang="ko-KR" altLang="en-US" sz="11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유경험</a:t>
            </a:r>
          </a:p>
          <a:p>
            <a:pPr algn="ctr" defTabSz="995690">
              <a:buSzPct val="140000"/>
              <a:defRPr/>
            </a:pPr>
            <a:r>
              <a:rPr lang="ko-KR" altLang="en-US" sz="11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인력 투입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C74EBE46-1E5E-4F12-BBE1-D144340295FA}"/>
              </a:ext>
            </a:extLst>
          </p:cNvPr>
          <p:cNvGrpSpPr/>
          <p:nvPr/>
        </p:nvGrpSpPr>
        <p:grpSpPr>
          <a:xfrm>
            <a:off x="5500149" y="2964930"/>
            <a:ext cx="412636" cy="99597"/>
            <a:chOff x="3849353" y="3250080"/>
            <a:chExt cx="412636" cy="93794"/>
          </a:xfrm>
        </p:grpSpPr>
        <p:sp>
          <p:nvSpPr>
            <p:cNvPr id="79" name="Oval 32">
              <a:extLst>
                <a:ext uri="{FF2B5EF4-FFF2-40B4-BE49-F238E27FC236}">
                  <a16:creationId xmlns:a16="http://schemas.microsoft.com/office/drawing/2014/main" id="{20907F6D-51E5-4C50-91D6-6992DBE8D3F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849353" y="3250080"/>
              <a:ext cx="104068" cy="93794"/>
            </a:xfrm>
            <a:prstGeom prst="ellipse">
              <a:avLst/>
            </a:prstGeom>
            <a:solidFill>
              <a:srgbClr val="26679E"/>
            </a:solidFill>
            <a:ln>
              <a:noFill/>
            </a:ln>
          </p:spPr>
          <p:txBody>
            <a:bodyPr wrap="none" anchor="ctr"/>
            <a:lstStyle/>
            <a:p>
              <a:endParaRPr lang="ko-KR" altLang="en-US" sz="1400" b="1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80" name="Oval 33">
              <a:extLst>
                <a:ext uri="{FF2B5EF4-FFF2-40B4-BE49-F238E27FC236}">
                  <a16:creationId xmlns:a16="http://schemas.microsoft.com/office/drawing/2014/main" id="{36A1A96A-F617-49E7-946C-633C67600A2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041795" y="3263479"/>
              <a:ext cx="76316" cy="66995"/>
            </a:xfrm>
            <a:prstGeom prst="ellipse">
              <a:avLst/>
            </a:prstGeom>
            <a:solidFill>
              <a:srgbClr val="5A87B1"/>
            </a:solidFill>
            <a:ln>
              <a:noFill/>
            </a:ln>
          </p:spPr>
          <p:txBody>
            <a:bodyPr wrap="none" anchor="ctr"/>
            <a:lstStyle/>
            <a:p>
              <a:endParaRPr lang="ko-KR" altLang="en-US" sz="1400" b="1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81" name="Oval 34">
              <a:extLst>
                <a:ext uri="{FF2B5EF4-FFF2-40B4-BE49-F238E27FC236}">
                  <a16:creationId xmlns:a16="http://schemas.microsoft.com/office/drawing/2014/main" id="{2D33CA33-4DE1-4BB5-9E23-4491B139033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206486" y="3271668"/>
              <a:ext cx="55503" cy="50619"/>
            </a:xfrm>
            <a:prstGeom prst="ellipse">
              <a:avLst/>
            </a:prstGeom>
            <a:solidFill>
              <a:srgbClr val="BBCBDC"/>
            </a:solidFill>
            <a:ln>
              <a:noFill/>
            </a:ln>
          </p:spPr>
          <p:txBody>
            <a:bodyPr wrap="none" anchor="ctr"/>
            <a:lstStyle/>
            <a:p>
              <a:endParaRPr lang="ko-KR" altLang="en-US" sz="1400" b="1" dirty="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FCD7C83E-7B71-4E74-868B-5D386FC3C4F0}"/>
              </a:ext>
            </a:extLst>
          </p:cNvPr>
          <p:cNvGrpSpPr/>
          <p:nvPr/>
        </p:nvGrpSpPr>
        <p:grpSpPr>
          <a:xfrm rot="10800000">
            <a:off x="4003858" y="4272033"/>
            <a:ext cx="412636" cy="99597"/>
            <a:chOff x="3849353" y="3250080"/>
            <a:chExt cx="412636" cy="93794"/>
          </a:xfrm>
        </p:grpSpPr>
        <p:sp>
          <p:nvSpPr>
            <p:cNvPr id="73" name="Oval 32">
              <a:extLst>
                <a:ext uri="{FF2B5EF4-FFF2-40B4-BE49-F238E27FC236}">
                  <a16:creationId xmlns:a16="http://schemas.microsoft.com/office/drawing/2014/main" id="{B756DAD2-8750-4669-B2EF-B9A39AC1E5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849353" y="3250080"/>
              <a:ext cx="104068" cy="93794"/>
            </a:xfrm>
            <a:prstGeom prst="ellipse">
              <a:avLst/>
            </a:prstGeom>
            <a:solidFill>
              <a:srgbClr val="26679E"/>
            </a:solidFill>
            <a:ln>
              <a:noFill/>
            </a:ln>
          </p:spPr>
          <p:txBody>
            <a:bodyPr wrap="none" anchor="ctr"/>
            <a:lstStyle/>
            <a:p>
              <a:endParaRPr lang="ko-KR" altLang="en-US" sz="1400" b="1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74" name="Oval 33">
              <a:extLst>
                <a:ext uri="{FF2B5EF4-FFF2-40B4-BE49-F238E27FC236}">
                  <a16:creationId xmlns:a16="http://schemas.microsoft.com/office/drawing/2014/main" id="{6F4AB7A7-AAAE-4EBA-BE4F-93621F68CA0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041795" y="3263479"/>
              <a:ext cx="76316" cy="66995"/>
            </a:xfrm>
            <a:prstGeom prst="ellipse">
              <a:avLst/>
            </a:prstGeom>
            <a:solidFill>
              <a:srgbClr val="5A87B1"/>
            </a:solidFill>
            <a:ln>
              <a:noFill/>
            </a:ln>
          </p:spPr>
          <p:txBody>
            <a:bodyPr wrap="none" anchor="ctr"/>
            <a:lstStyle/>
            <a:p>
              <a:endParaRPr lang="ko-KR" altLang="en-US" sz="1400" b="1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75" name="Oval 34">
              <a:extLst>
                <a:ext uri="{FF2B5EF4-FFF2-40B4-BE49-F238E27FC236}">
                  <a16:creationId xmlns:a16="http://schemas.microsoft.com/office/drawing/2014/main" id="{C7223256-E812-487E-8D70-D8A74EF703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206486" y="3271668"/>
              <a:ext cx="55503" cy="50619"/>
            </a:xfrm>
            <a:prstGeom prst="ellipse">
              <a:avLst/>
            </a:prstGeom>
            <a:solidFill>
              <a:srgbClr val="BBCBDC"/>
            </a:solidFill>
            <a:ln>
              <a:noFill/>
            </a:ln>
          </p:spPr>
          <p:txBody>
            <a:bodyPr wrap="none" anchor="ctr"/>
            <a:lstStyle/>
            <a:p>
              <a:endParaRPr lang="ko-KR" altLang="en-US" sz="1400" b="1" dirty="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71" name="타원 70">
            <a:extLst>
              <a:ext uri="{FF2B5EF4-FFF2-40B4-BE49-F238E27FC236}">
                <a16:creationId xmlns:a16="http://schemas.microsoft.com/office/drawing/2014/main" id="{C78595E0-5918-491E-808E-08494E6B22B4}"/>
              </a:ext>
            </a:extLst>
          </p:cNvPr>
          <p:cNvSpPr/>
          <p:nvPr/>
        </p:nvSpPr>
        <p:spPr bwMode="auto">
          <a:xfrm>
            <a:off x="4595976" y="3973638"/>
            <a:ext cx="721394" cy="696387"/>
          </a:xfrm>
          <a:prstGeom prst="ellipse">
            <a:avLst/>
          </a:prstGeom>
          <a:solidFill>
            <a:schemeClr val="bg1"/>
          </a:solidFill>
          <a:ln w="57150" algn="ctr">
            <a:solidFill>
              <a:srgbClr val="005F4B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defTabSz="995690">
              <a:buSzPct val="140000"/>
              <a:defRPr/>
            </a:pPr>
            <a:endParaRPr lang="ko-KR" altLang="ko-KR" sz="600" b="1" kern="0" spc="-100" dirty="0">
              <a:solidFill>
                <a:srgbClr val="4D4D4D"/>
              </a:solidFill>
              <a:latin typeface="+mn-ea"/>
            </a:endParaRPr>
          </a:p>
        </p:txBody>
      </p:sp>
      <p:sp>
        <p:nvSpPr>
          <p:cNvPr id="72" name="Rectangle 78">
            <a:extLst>
              <a:ext uri="{FF2B5EF4-FFF2-40B4-BE49-F238E27FC236}">
                <a16:creationId xmlns:a16="http://schemas.microsoft.com/office/drawing/2014/main" id="{9466B1EF-0001-4FF1-BE79-D2D44CF34E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2443" y="4057553"/>
            <a:ext cx="568459" cy="5285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995690">
              <a:buSzPct val="140000"/>
              <a:defRPr/>
            </a:pPr>
            <a:r>
              <a:rPr lang="ko-KR" altLang="en-US" sz="11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검증된</a:t>
            </a:r>
          </a:p>
          <a:p>
            <a:pPr algn="ctr" defTabSz="995690">
              <a:buSzPct val="140000"/>
              <a:defRPr/>
            </a:pPr>
            <a:r>
              <a:rPr lang="ko-KR" altLang="en-US" sz="11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프로세스</a:t>
            </a:r>
          </a:p>
          <a:p>
            <a:pPr algn="ctr" defTabSz="995690">
              <a:buSzPct val="140000"/>
              <a:defRPr/>
            </a:pPr>
            <a:r>
              <a:rPr lang="ko-KR" altLang="en-US" sz="11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적용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362AEB80-AFF8-4FCE-B490-7DE88820211F}"/>
              </a:ext>
            </a:extLst>
          </p:cNvPr>
          <p:cNvGrpSpPr/>
          <p:nvPr/>
        </p:nvGrpSpPr>
        <p:grpSpPr>
          <a:xfrm>
            <a:off x="5500149" y="4272033"/>
            <a:ext cx="412636" cy="99597"/>
            <a:chOff x="3849353" y="3250080"/>
            <a:chExt cx="412636" cy="93794"/>
          </a:xfrm>
        </p:grpSpPr>
        <p:sp>
          <p:nvSpPr>
            <p:cNvPr id="67" name="Oval 32">
              <a:extLst>
                <a:ext uri="{FF2B5EF4-FFF2-40B4-BE49-F238E27FC236}">
                  <a16:creationId xmlns:a16="http://schemas.microsoft.com/office/drawing/2014/main" id="{9B3A23E0-DF0D-424A-A731-C83CAF610E6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849353" y="3250080"/>
              <a:ext cx="104068" cy="93794"/>
            </a:xfrm>
            <a:prstGeom prst="ellipse">
              <a:avLst/>
            </a:prstGeom>
            <a:solidFill>
              <a:srgbClr val="26679E"/>
            </a:solidFill>
            <a:ln>
              <a:noFill/>
            </a:ln>
          </p:spPr>
          <p:txBody>
            <a:bodyPr wrap="none" anchor="ctr"/>
            <a:lstStyle/>
            <a:p>
              <a:endParaRPr lang="ko-KR" altLang="en-US" sz="1400" b="1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68" name="Oval 33">
              <a:extLst>
                <a:ext uri="{FF2B5EF4-FFF2-40B4-BE49-F238E27FC236}">
                  <a16:creationId xmlns:a16="http://schemas.microsoft.com/office/drawing/2014/main" id="{826044BB-DFEC-4A93-888D-58392D6DAC0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041795" y="3263479"/>
              <a:ext cx="76316" cy="66995"/>
            </a:xfrm>
            <a:prstGeom prst="ellipse">
              <a:avLst/>
            </a:prstGeom>
            <a:solidFill>
              <a:srgbClr val="5A87B1"/>
            </a:solidFill>
            <a:ln>
              <a:noFill/>
            </a:ln>
          </p:spPr>
          <p:txBody>
            <a:bodyPr wrap="none" anchor="ctr"/>
            <a:lstStyle/>
            <a:p>
              <a:endParaRPr lang="ko-KR" altLang="en-US" sz="1400" b="1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69" name="Oval 34">
              <a:extLst>
                <a:ext uri="{FF2B5EF4-FFF2-40B4-BE49-F238E27FC236}">
                  <a16:creationId xmlns:a16="http://schemas.microsoft.com/office/drawing/2014/main" id="{337B53FA-3B72-4F2F-B0A2-99E7ED316D6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206486" y="3271668"/>
              <a:ext cx="55503" cy="50619"/>
            </a:xfrm>
            <a:prstGeom prst="ellipse">
              <a:avLst/>
            </a:prstGeom>
            <a:solidFill>
              <a:srgbClr val="BBCBDC"/>
            </a:solidFill>
            <a:ln>
              <a:noFill/>
            </a:ln>
          </p:spPr>
          <p:txBody>
            <a:bodyPr wrap="none" anchor="ctr"/>
            <a:lstStyle/>
            <a:p>
              <a:endParaRPr lang="ko-KR" altLang="en-US" sz="1400" b="1" dirty="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3750027-0386-4EC0-B5CE-DB210922E97B}"/>
              </a:ext>
            </a:extLst>
          </p:cNvPr>
          <p:cNvGrpSpPr/>
          <p:nvPr/>
        </p:nvGrpSpPr>
        <p:grpSpPr>
          <a:xfrm rot="10800000">
            <a:off x="4003858" y="5711118"/>
            <a:ext cx="412636" cy="99597"/>
            <a:chOff x="3849353" y="3250080"/>
            <a:chExt cx="412636" cy="93794"/>
          </a:xfrm>
        </p:grpSpPr>
        <p:sp>
          <p:nvSpPr>
            <p:cNvPr id="61" name="Oval 32">
              <a:extLst>
                <a:ext uri="{FF2B5EF4-FFF2-40B4-BE49-F238E27FC236}">
                  <a16:creationId xmlns:a16="http://schemas.microsoft.com/office/drawing/2014/main" id="{C4F8B551-5C56-4625-BE1A-10032A8CD3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849353" y="3250080"/>
              <a:ext cx="104068" cy="93794"/>
            </a:xfrm>
            <a:prstGeom prst="ellipse">
              <a:avLst/>
            </a:prstGeom>
            <a:solidFill>
              <a:srgbClr val="26679E"/>
            </a:solidFill>
            <a:ln>
              <a:noFill/>
            </a:ln>
          </p:spPr>
          <p:txBody>
            <a:bodyPr wrap="none" anchor="ctr"/>
            <a:lstStyle/>
            <a:p>
              <a:endParaRPr lang="ko-KR" altLang="en-US" sz="1400" b="1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62" name="Oval 33">
              <a:extLst>
                <a:ext uri="{FF2B5EF4-FFF2-40B4-BE49-F238E27FC236}">
                  <a16:creationId xmlns:a16="http://schemas.microsoft.com/office/drawing/2014/main" id="{D3ED4A54-4F74-410A-9C0A-286AB661ED3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041795" y="3263479"/>
              <a:ext cx="76316" cy="66995"/>
            </a:xfrm>
            <a:prstGeom prst="ellipse">
              <a:avLst/>
            </a:prstGeom>
            <a:solidFill>
              <a:srgbClr val="5A87B1"/>
            </a:solidFill>
            <a:ln>
              <a:noFill/>
            </a:ln>
          </p:spPr>
          <p:txBody>
            <a:bodyPr wrap="none" anchor="ctr"/>
            <a:lstStyle/>
            <a:p>
              <a:endParaRPr lang="ko-KR" altLang="en-US" sz="1400" b="1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63" name="Oval 34">
              <a:extLst>
                <a:ext uri="{FF2B5EF4-FFF2-40B4-BE49-F238E27FC236}">
                  <a16:creationId xmlns:a16="http://schemas.microsoft.com/office/drawing/2014/main" id="{90563B34-699C-4548-B069-E8767004794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206486" y="3271668"/>
              <a:ext cx="55503" cy="50619"/>
            </a:xfrm>
            <a:prstGeom prst="ellipse">
              <a:avLst/>
            </a:prstGeom>
            <a:solidFill>
              <a:srgbClr val="BBCBDC"/>
            </a:solidFill>
            <a:ln>
              <a:noFill/>
            </a:ln>
          </p:spPr>
          <p:txBody>
            <a:bodyPr wrap="none" anchor="ctr"/>
            <a:lstStyle/>
            <a:p>
              <a:endParaRPr lang="ko-KR" altLang="en-US" sz="1400" b="1" dirty="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59" name="타원 58">
            <a:extLst>
              <a:ext uri="{FF2B5EF4-FFF2-40B4-BE49-F238E27FC236}">
                <a16:creationId xmlns:a16="http://schemas.microsoft.com/office/drawing/2014/main" id="{C57CE4E7-E0AA-464D-9433-FBBC211A1C59}"/>
              </a:ext>
            </a:extLst>
          </p:cNvPr>
          <p:cNvSpPr/>
          <p:nvPr/>
        </p:nvSpPr>
        <p:spPr bwMode="auto">
          <a:xfrm>
            <a:off x="4595976" y="5412723"/>
            <a:ext cx="721394" cy="696387"/>
          </a:xfrm>
          <a:prstGeom prst="ellipse">
            <a:avLst/>
          </a:prstGeom>
          <a:solidFill>
            <a:schemeClr val="bg1"/>
          </a:solidFill>
          <a:ln w="57150" algn="ctr">
            <a:solidFill>
              <a:srgbClr val="005F4B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defTabSz="995690">
              <a:buSzPct val="140000"/>
              <a:defRPr/>
            </a:pPr>
            <a:endParaRPr lang="ko-KR" altLang="ko-KR" sz="600" b="1" kern="0" spc="-100" dirty="0">
              <a:solidFill>
                <a:srgbClr val="4D4D4D"/>
              </a:solidFill>
              <a:latin typeface="+mn-ea"/>
            </a:endParaRPr>
          </a:p>
        </p:txBody>
      </p:sp>
      <p:sp>
        <p:nvSpPr>
          <p:cNvPr id="60" name="Rectangle 78">
            <a:extLst>
              <a:ext uri="{FF2B5EF4-FFF2-40B4-BE49-F238E27FC236}">
                <a16:creationId xmlns:a16="http://schemas.microsoft.com/office/drawing/2014/main" id="{AEE5D6C5-63B1-48D4-8846-599DDD870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2443" y="5496638"/>
            <a:ext cx="568459" cy="5285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defTabSz="995690">
              <a:buSzPct val="140000"/>
              <a:defRPr/>
            </a:pPr>
            <a:r>
              <a:rPr lang="ko-KR" altLang="en-US" sz="11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고도의</a:t>
            </a:r>
          </a:p>
          <a:p>
            <a:pPr algn="ctr" defTabSz="995690">
              <a:buSzPct val="140000"/>
              <a:defRPr/>
            </a:pPr>
            <a:r>
              <a:rPr lang="ko-KR" altLang="en-US" sz="11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기술력</a:t>
            </a:r>
          </a:p>
          <a:p>
            <a:pPr algn="ctr" defTabSz="995690">
              <a:buSzPct val="140000"/>
              <a:defRPr/>
            </a:pPr>
            <a:r>
              <a:rPr lang="ko-KR" altLang="en-US" sz="11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제공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2B53971-40BE-4C0C-855C-18D0D0384B6A}"/>
              </a:ext>
            </a:extLst>
          </p:cNvPr>
          <p:cNvGrpSpPr/>
          <p:nvPr/>
        </p:nvGrpSpPr>
        <p:grpSpPr>
          <a:xfrm>
            <a:off x="5500149" y="5711118"/>
            <a:ext cx="412636" cy="99597"/>
            <a:chOff x="3849353" y="3250080"/>
            <a:chExt cx="412636" cy="93794"/>
          </a:xfrm>
        </p:grpSpPr>
        <p:sp>
          <p:nvSpPr>
            <p:cNvPr id="55" name="Oval 32">
              <a:extLst>
                <a:ext uri="{FF2B5EF4-FFF2-40B4-BE49-F238E27FC236}">
                  <a16:creationId xmlns:a16="http://schemas.microsoft.com/office/drawing/2014/main" id="{0DCA9C78-0A11-4B8A-B225-49F7FE626F7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849353" y="3250080"/>
              <a:ext cx="104068" cy="93794"/>
            </a:xfrm>
            <a:prstGeom prst="ellipse">
              <a:avLst/>
            </a:prstGeom>
            <a:solidFill>
              <a:srgbClr val="26679E"/>
            </a:solidFill>
            <a:ln>
              <a:noFill/>
            </a:ln>
          </p:spPr>
          <p:txBody>
            <a:bodyPr wrap="none" anchor="ctr"/>
            <a:lstStyle/>
            <a:p>
              <a:endParaRPr lang="ko-KR" altLang="en-US" sz="1400" b="1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56" name="Oval 33">
              <a:extLst>
                <a:ext uri="{FF2B5EF4-FFF2-40B4-BE49-F238E27FC236}">
                  <a16:creationId xmlns:a16="http://schemas.microsoft.com/office/drawing/2014/main" id="{62AE3E8A-D692-4213-B143-CE68C47581B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041795" y="3263479"/>
              <a:ext cx="76316" cy="66995"/>
            </a:xfrm>
            <a:prstGeom prst="ellipse">
              <a:avLst/>
            </a:prstGeom>
            <a:solidFill>
              <a:srgbClr val="5A87B1"/>
            </a:solidFill>
            <a:ln>
              <a:noFill/>
            </a:ln>
          </p:spPr>
          <p:txBody>
            <a:bodyPr wrap="none" anchor="ctr"/>
            <a:lstStyle/>
            <a:p>
              <a:endParaRPr lang="ko-KR" altLang="en-US" sz="1400" b="1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57" name="Oval 34">
              <a:extLst>
                <a:ext uri="{FF2B5EF4-FFF2-40B4-BE49-F238E27FC236}">
                  <a16:creationId xmlns:a16="http://schemas.microsoft.com/office/drawing/2014/main" id="{056B7BE9-E5F0-41B3-ACB4-39BCF54352E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206486" y="3271668"/>
              <a:ext cx="55503" cy="50619"/>
            </a:xfrm>
            <a:prstGeom prst="ellipse">
              <a:avLst/>
            </a:prstGeom>
            <a:solidFill>
              <a:srgbClr val="BBCBDC"/>
            </a:solidFill>
            <a:ln>
              <a:noFill/>
            </a:ln>
          </p:spPr>
          <p:txBody>
            <a:bodyPr wrap="none" anchor="ctr"/>
            <a:lstStyle/>
            <a:p>
              <a:endParaRPr lang="ko-KR" altLang="en-US" sz="1400" b="1" dirty="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385E288-069D-40ED-8F16-D3615F4BE083}"/>
              </a:ext>
            </a:extLst>
          </p:cNvPr>
          <p:cNvGrpSpPr/>
          <p:nvPr/>
        </p:nvGrpSpPr>
        <p:grpSpPr>
          <a:xfrm>
            <a:off x="488504" y="2479140"/>
            <a:ext cx="2931861" cy="457048"/>
            <a:chOff x="1073870" y="3140184"/>
            <a:chExt cx="3795860" cy="457048"/>
          </a:xfrm>
        </p:grpSpPr>
        <p:sp>
          <p:nvSpPr>
            <p:cNvPr id="49" name="Rectangle 212">
              <a:extLst>
                <a:ext uri="{FF2B5EF4-FFF2-40B4-BE49-F238E27FC236}">
                  <a16:creationId xmlns:a16="http://schemas.microsoft.com/office/drawing/2014/main" id="{8B9CC2FD-DB84-4762-80AF-FA818AAB3C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3870" y="3140184"/>
              <a:ext cx="3795860" cy="457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defTabSz="995363" fontAlgn="ctr">
                <a:lnSpc>
                  <a:spcPct val="110000"/>
                </a:lnSpc>
                <a:buClr>
                  <a:schemeClr val="bg1">
                    <a:lumMod val="50000"/>
                  </a:schemeClr>
                </a:buClr>
                <a:buSzPct val="100000"/>
              </a:pPr>
              <a:r>
                <a:rPr lang="ko-KR" altLang="en-US" sz="900" dirty="0">
                  <a:latin typeface="+mn-ea"/>
                </a:rPr>
                <a:t>국내 최고의 백업 및 관련 인프라 전문 기술 기업인 굿모닝아이텍이 </a:t>
              </a:r>
              <a:r>
                <a:rPr lang="ko-KR" altLang="en-US" sz="900" dirty="0">
                  <a:solidFill>
                    <a:schemeClr val="accent6">
                      <a:lumMod val="75000"/>
                    </a:schemeClr>
                  </a:solidFill>
                  <a:latin typeface="+mn-ea"/>
                </a:rPr>
                <a:t>백업 시스템 구축용역을 </a:t>
              </a:r>
              <a:r>
                <a:rPr lang="ko-KR" altLang="en-US" sz="900" dirty="0">
                  <a:latin typeface="+mn-ea"/>
                </a:rPr>
                <a:t>위한 최적의 업체입니다</a:t>
              </a:r>
              <a:r>
                <a:rPr lang="en-US" altLang="ko-KR" sz="900" dirty="0">
                  <a:latin typeface="+mn-ea"/>
                </a:rPr>
                <a:t>. 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50" name="Freeform 406">
              <a:extLst>
                <a:ext uri="{FF2B5EF4-FFF2-40B4-BE49-F238E27FC236}">
                  <a16:creationId xmlns:a16="http://schemas.microsoft.com/office/drawing/2014/main" id="{2071E2D4-F879-482A-BA30-EB37E4622B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7638" y="3169578"/>
              <a:ext cx="107082" cy="85666"/>
            </a:xfrm>
            <a:custGeom>
              <a:avLst/>
              <a:gdLst>
                <a:gd name="T0" fmla="*/ 0 w 4243"/>
                <a:gd name="T1" fmla="*/ 0 h 3415"/>
                <a:gd name="T2" fmla="*/ 0 w 4243"/>
                <a:gd name="T3" fmla="*/ 0 h 3415"/>
                <a:gd name="T4" fmla="*/ 0 w 4243"/>
                <a:gd name="T5" fmla="*/ 0 h 3415"/>
                <a:gd name="T6" fmla="*/ 0 w 4243"/>
                <a:gd name="T7" fmla="*/ 0 h 3415"/>
                <a:gd name="T8" fmla="*/ 0 w 4243"/>
                <a:gd name="T9" fmla="*/ 0 h 3415"/>
                <a:gd name="T10" fmla="*/ 0 w 4243"/>
                <a:gd name="T11" fmla="*/ 0 h 3415"/>
                <a:gd name="T12" fmla="*/ 0 w 4243"/>
                <a:gd name="T13" fmla="*/ 0 h 3415"/>
                <a:gd name="T14" fmla="*/ 0 w 4243"/>
                <a:gd name="T15" fmla="*/ 0 h 3415"/>
                <a:gd name="T16" fmla="*/ 0 w 4243"/>
                <a:gd name="T17" fmla="*/ 0 h 3415"/>
                <a:gd name="T18" fmla="*/ 0 w 4243"/>
                <a:gd name="T19" fmla="*/ 0 h 3415"/>
                <a:gd name="T20" fmla="*/ 0 w 4243"/>
                <a:gd name="T21" fmla="*/ 0 h 3415"/>
                <a:gd name="T22" fmla="*/ 0 w 4243"/>
                <a:gd name="T23" fmla="*/ 0 h 3415"/>
                <a:gd name="T24" fmla="*/ 0 w 4243"/>
                <a:gd name="T25" fmla="*/ 0 h 3415"/>
                <a:gd name="T26" fmla="*/ 0 w 4243"/>
                <a:gd name="T27" fmla="*/ 0 h 3415"/>
                <a:gd name="T28" fmla="*/ 0 w 4243"/>
                <a:gd name="T29" fmla="*/ 0 h 3415"/>
                <a:gd name="T30" fmla="*/ 0 w 4243"/>
                <a:gd name="T31" fmla="*/ 0 h 3415"/>
                <a:gd name="T32" fmla="*/ 0 w 4243"/>
                <a:gd name="T33" fmla="*/ 0 h 3415"/>
                <a:gd name="T34" fmla="*/ 0 w 4243"/>
                <a:gd name="T35" fmla="*/ 0 h 3415"/>
                <a:gd name="T36" fmla="*/ 0 w 4243"/>
                <a:gd name="T37" fmla="*/ 0 h 3415"/>
                <a:gd name="T38" fmla="*/ 0 w 4243"/>
                <a:gd name="T39" fmla="*/ 0 h 3415"/>
                <a:gd name="T40" fmla="*/ 0 w 4243"/>
                <a:gd name="T41" fmla="*/ 0 h 3415"/>
                <a:gd name="T42" fmla="*/ 0 w 4243"/>
                <a:gd name="T43" fmla="*/ 0 h 3415"/>
                <a:gd name="T44" fmla="*/ 0 w 4243"/>
                <a:gd name="T45" fmla="*/ 0 h 3415"/>
                <a:gd name="T46" fmla="*/ 0 w 4243"/>
                <a:gd name="T47" fmla="*/ 0 h 3415"/>
                <a:gd name="T48" fmla="*/ 0 w 4243"/>
                <a:gd name="T49" fmla="*/ 0 h 3415"/>
                <a:gd name="T50" fmla="*/ 0 w 4243"/>
                <a:gd name="T51" fmla="*/ 0 h 3415"/>
                <a:gd name="T52" fmla="*/ 0 w 4243"/>
                <a:gd name="T53" fmla="*/ 0 h 3415"/>
                <a:gd name="T54" fmla="*/ 0 w 4243"/>
                <a:gd name="T55" fmla="*/ 0 h 3415"/>
                <a:gd name="T56" fmla="*/ 0 w 4243"/>
                <a:gd name="T57" fmla="*/ 0 h 3415"/>
                <a:gd name="T58" fmla="*/ 0 w 4243"/>
                <a:gd name="T59" fmla="*/ 0 h 3415"/>
                <a:gd name="T60" fmla="*/ 0 w 4243"/>
                <a:gd name="T61" fmla="*/ 0 h 3415"/>
                <a:gd name="T62" fmla="*/ 0 w 4243"/>
                <a:gd name="T63" fmla="*/ 0 h 3415"/>
                <a:gd name="T64" fmla="*/ 0 w 4243"/>
                <a:gd name="T65" fmla="*/ 0 h 3415"/>
                <a:gd name="T66" fmla="*/ 0 w 4243"/>
                <a:gd name="T67" fmla="*/ 0 h 3415"/>
                <a:gd name="T68" fmla="*/ 0 w 4243"/>
                <a:gd name="T69" fmla="*/ 0 h 3415"/>
                <a:gd name="T70" fmla="*/ 0 w 4243"/>
                <a:gd name="T71" fmla="*/ 0 h 3415"/>
                <a:gd name="T72" fmla="*/ 0 w 4243"/>
                <a:gd name="T73" fmla="*/ 0 h 3415"/>
                <a:gd name="T74" fmla="*/ 0 w 4243"/>
                <a:gd name="T75" fmla="*/ 0 h 3415"/>
                <a:gd name="T76" fmla="*/ 0 w 4243"/>
                <a:gd name="T77" fmla="*/ 0 h 3415"/>
                <a:gd name="T78" fmla="*/ 0 w 4243"/>
                <a:gd name="T79" fmla="*/ 0 h 3415"/>
                <a:gd name="T80" fmla="*/ 0 w 4243"/>
                <a:gd name="T81" fmla="*/ 0 h 3415"/>
                <a:gd name="T82" fmla="*/ 0 w 4243"/>
                <a:gd name="T83" fmla="*/ 0 h 3415"/>
                <a:gd name="T84" fmla="*/ 0 w 4243"/>
                <a:gd name="T85" fmla="*/ 0 h 3415"/>
                <a:gd name="T86" fmla="*/ 0 w 4243"/>
                <a:gd name="T87" fmla="*/ 0 h 3415"/>
                <a:gd name="T88" fmla="*/ 0 w 4243"/>
                <a:gd name="T89" fmla="*/ 0 h 3415"/>
                <a:gd name="T90" fmla="*/ 0 w 4243"/>
                <a:gd name="T91" fmla="*/ 0 h 3415"/>
                <a:gd name="T92" fmla="*/ 0 w 4243"/>
                <a:gd name="T93" fmla="*/ 0 h 3415"/>
                <a:gd name="T94" fmla="*/ 0 w 4243"/>
                <a:gd name="T95" fmla="*/ 0 h 3415"/>
                <a:gd name="T96" fmla="*/ 0 w 4243"/>
                <a:gd name="T97" fmla="*/ 0 h 3415"/>
                <a:gd name="T98" fmla="*/ 0 w 4243"/>
                <a:gd name="T99" fmla="*/ 0 h 3415"/>
                <a:gd name="T100" fmla="*/ 0 w 4243"/>
                <a:gd name="T101" fmla="*/ 0 h 3415"/>
                <a:gd name="T102" fmla="*/ 0 w 4243"/>
                <a:gd name="T103" fmla="*/ 0 h 3415"/>
                <a:gd name="T104" fmla="*/ 0 w 4243"/>
                <a:gd name="T105" fmla="*/ 0 h 3415"/>
                <a:gd name="T106" fmla="*/ 0 w 4243"/>
                <a:gd name="T107" fmla="*/ 0 h 3415"/>
                <a:gd name="T108" fmla="*/ 0 w 4243"/>
                <a:gd name="T109" fmla="*/ 0 h 3415"/>
                <a:gd name="T110" fmla="*/ 0 w 4243"/>
                <a:gd name="T111" fmla="*/ 0 h 3415"/>
                <a:gd name="T112" fmla="*/ 0 w 4243"/>
                <a:gd name="T113" fmla="*/ 0 h 3415"/>
                <a:gd name="T114" fmla="*/ 0 w 4243"/>
                <a:gd name="T115" fmla="*/ 0 h 3415"/>
                <a:gd name="T116" fmla="*/ 0 w 4243"/>
                <a:gd name="T117" fmla="*/ 0 h 3415"/>
                <a:gd name="T118" fmla="*/ 0 w 4243"/>
                <a:gd name="T119" fmla="*/ 0 h 3415"/>
                <a:gd name="T120" fmla="*/ 0 w 4243"/>
                <a:gd name="T121" fmla="*/ 0 h 3415"/>
                <a:gd name="T122" fmla="*/ 0 w 4243"/>
                <a:gd name="T123" fmla="*/ 0 h 3415"/>
                <a:gd name="T124" fmla="*/ 0 w 4243"/>
                <a:gd name="T125" fmla="*/ 0 h 341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4243"/>
                <a:gd name="T190" fmla="*/ 0 h 3415"/>
                <a:gd name="T191" fmla="*/ 4243 w 4243"/>
                <a:gd name="T192" fmla="*/ 3415 h 3415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4243" h="3415">
                  <a:moveTo>
                    <a:pt x="3921" y="0"/>
                  </a:moveTo>
                  <a:lnTo>
                    <a:pt x="3956" y="4"/>
                  </a:lnTo>
                  <a:lnTo>
                    <a:pt x="3988" y="13"/>
                  </a:lnTo>
                  <a:lnTo>
                    <a:pt x="4019" y="29"/>
                  </a:lnTo>
                  <a:lnTo>
                    <a:pt x="4048" y="54"/>
                  </a:lnTo>
                  <a:lnTo>
                    <a:pt x="4075" y="83"/>
                  </a:lnTo>
                  <a:lnTo>
                    <a:pt x="4101" y="121"/>
                  </a:lnTo>
                  <a:lnTo>
                    <a:pt x="4119" y="156"/>
                  </a:lnTo>
                  <a:lnTo>
                    <a:pt x="4131" y="190"/>
                  </a:lnTo>
                  <a:lnTo>
                    <a:pt x="4136" y="222"/>
                  </a:lnTo>
                  <a:lnTo>
                    <a:pt x="4133" y="252"/>
                  </a:lnTo>
                  <a:lnTo>
                    <a:pt x="4124" y="282"/>
                  </a:lnTo>
                  <a:lnTo>
                    <a:pt x="4108" y="309"/>
                  </a:lnTo>
                  <a:lnTo>
                    <a:pt x="4084" y="334"/>
                  </a:lnTo>
                  <a:lnTo>
                    <a:pt x="4055" y="359"/>
                  </a:lnTo>
                  <a:lnTo>
                    <a:pt x="4018" y="382"/>
                  </a:lnTo>
                  <a:lnTo>
                    <a:pt x="3974" y="403"/>
                  </a:lnTo>
                  <a:lnTo>
                    <a:pt x="3925" y="427"/>
                  </a:lnTo>
                  <a:lnTo>
                    <a:pt x="3873" y="455"/>
                  </a:lnTo>
                  <a:lnTo>
                    <a:pt x="3817" y="488"/>
                  </a:lnTo>
                  <a:lnTo>
                    <a:pt x="3757" y="525"/>
                  </a:lnTo>
                  <a:lnTo>
                    <a:pt x="3693" y="565"/>
                  </a:lnTo>
                  <a:lnTo>
                    <a:pt x="3616" y="618"/>
                  </a:lnTo>
                  <a:lnTo>
                    <a:pt x="3541" y="676"/>
                  </a:lnTo>
                  <a:lnTo>
                    <a:pt x="3470" y="737"/>
                  </a:lnTo>
                  <a:lnTo>
                    <a:pt x="3403" y="804"/>
                  </a:lnTo>
                  <a:lnTo>
                    <a:pt x="3340" y="875"/>
                  </a:lnTo>
                  <a:lnTo>
                    <a:pt x="3295" y="936"/>
                  </a:lnTo>
                  <a:lnTo>
                    <a:pt x="3251" y="1004"/>
                  </a:lnTo>
                  <a:lnTo>
                    <a:pt x="3208" y="1080"/>
                  </a:lnTo>
                  <a:lnTo>
                    <a:pt x="3164" y="1165"/>
                  </a:lnTo>
                  <a:lnTo>
                    <a:pt x="3121" y="1256"/>
                  </a:lnTo>
                  <a:lnTo>
                    <a:pt x="3089" y="1337"/>
                  </a:lnTo>
                  <a:lnTo>
                    <a:pt x="3062" y="1420"/>
                  </a:lnTo>
                  <a:lnTo>
                    <a:pt x="3041" y="1503"/>
                  </a:lnTo>
                  <a:lnTo>
                    <a:pt x="3027" y="1588"/>
                  </a:lnTo>
                  <a:lnTo>
                    <a:pt x="3018" y="1676"/>
                  </a:lnTo>
                  <a:lnTo>
                    <a:pt x="3016" y="1765"/>
                  </a:lnTo>
                  <a:lnTo>
                    <a:pt x="3084" y="1731"/>
                  </a:lnTo>
                  <a:lnTo>
                    <a:pt x="3150" y="1704"/>
                  </a:lnTo>
                  <a:lnTo>
                    <a:pt x="3214" y="1684"/>
                  </a:lnTo>
                  <a:lnTo>
                    <a:pt x="3278" y="1669"/>
                  </a:lnTo>
                  <a:lnTo>
                    <a:pt x="3340" y="1662"/>
                  </a:lnTo>
                  <a:lnTo>
                    <a:pt x="3401" y="1660"/>
                  </a:lnTo>
                  <a:lnTo>
                    <a:pt x="3460" y="1666"/>
                  </a:lnTo>
                  <a:lnTo>
                    <a:pt x="3541" y="1681"/>
                  </a:lnTo>
                  <a:lnTo>
                    <a:pt x="3622" y="1704"/>
                  </a:lnTo>
                  <a:lnTo>
                    <a:pt x="3703" y="1735"/>
                  </a:lnTo>
                  <a:lnTo>
                    <a:pt x="3783" y="1775"/>
                  </a:lnTo>
                  <a:lnTo>
                    <a:pt x="3862" y="1821"/>
                  </a:lnTo>
                  <a:lnTo>
                    <a:pt x="3922" y="1869"/>
                  </a:lnTo>
                  <a:lnTo>
                    <a:pt x="3979" y="1924"/>
                  </a:lnTo>
                  <a:lnTo>
                    <a:pt x="4033" y="1985"/>
                  </a:lnTo>
                  <a:lnTo>
                    <a:pt x="4083" y="2050"/>
                  </a:lnTo>
                  <a:lnTo>
                    <a:pt x="4130" y="2124"/>
                  </a:lnTo>
                  <a:lnTo>
                    <a:pt x="4164" y="2189"/>
                  </a:lnTo>
                  <a:lnTo>
                    <a:pt x="4193" y="2258"/>
                  </a:lnTo>
                  <a:lnTo>
                    <a:pt x="4215" y="2331"/>
                  </a:lnTo>
                  <a:lnTo>
                    <a:pt x="4230" y="2406"/>
                  </a:lnTo>
                  <a:lnTo>
                    <a:pt x="4240" y="2486"/>
                  </a:lnTo>
                  <a:lnTo>
                    <a:pt x="4243" y="2568"/>
                  </a:lnTo>
                  <a:lnTo>
                    <a:pt x="4239" y="2648"/>
                  </a:lnTo>
                  <a:lnTo>
                    <a:pt x="4230" y="2725"/>
                  </a:lnTo>
                  <a:lnTo>
                    <a:pt x="4213" y="2800"/>
                  </a:lnTo>
                  <a:lnTo>
                    <a:pt x="4190" y="2870"/>
                  </a:lnTo>
                  <a:lnTo>
                    <a:pt x="4160" y="2937"/>
                  </a:lnTo>
                  <a:lnTo>
                    <a:pt x="4124" y="3002"/>
                  </a:lnTo>
                  <a:lnTo>
                    <a:pt x="4081" y="3062"/>
                  </a:lnTo>
                  <a:lnTo>
                    <a:pt x="4032" y="3120"/>
                  </a:lnTo>
                  <a:lnTo>
                    <a:pt x="3975" y="3176"/>
                  </a:lnTo>
                  <a:lnTo>
                    <a:pt x="3907" y="3232"/>
                  </a:lnTo>
                  <a:lnTo>
                    <a:pt x="3836" y="3280"/>
                  </a:lnTo>
                  <a:lnTo>
                    <a:pt x="3764" y="3321"/>
                  </a:lnTo>
                  <a:lnTo>
                    <a:pt x="3689" y="3356"/>
                  </a:lnTo>
                  <a:lnTo>
                    <a:pt x="3612" y="3382"/>
                  </a:lnTo>
                  <a:lnTo>
                    <a:pt x="3533" y="3400"/>
                  </a:lnTo>
                  <a:lnTo>
                    <a:pt x="3452" y="3411"/>
                  </a:lnTo>
                  <a:lnTo>
                    <a:pt x="3369" y="3415"/>
                  </a:lnTo>
                  <a:lnTo>
                    <a:pt x="3289" y="3412"/>
                  </a:lnTo>
                  <a:lnTo>
                    <a:pt x="3211" y="3405"/>
                  </a:lnTo>
                  <a:lnTo>
                    <a:pt x="3137" y="3392"/>
                  </a:lnTo>
                  <a:lnTo>
                    <a:pt x="3066" y="3373"/>
                  </a:lnTo>
                  <a:lnTo>
                    <a:pt x="2999" y="3349"/>
                  </a:lnTo>
                  <a:lnTo>
                    <a:pt x="2935" y="3321"/>
                  </a:lnTo>
                  <a:lnTo>
                    <a:pt x="2874" y="3288"/>
                  </a:lnTo>
                  <a:lnTo>
                    <a:pt x="2816" y="3248"/>
                  </a:lnTo>
                  <a:lnTo>
                    <a:pt x="2761" y="3204"/>
                  </a:lnTo>
                  <a:lnTo>
                    <a:pt x="2703" y="3149"/>
                  </a:lnTo>
                  <a:lnTo>
                    <a:pt x="2650" y="3087"/>
                  </a:lnTo>
                  <a:lnTo>
                    <a:pt x="2601" y="3021"/>
                  </a:lnTo>
                  <a:lnTo>
                    <a:pt x="2556" y="2950"/>
                  </a:lnTo>
                  <a:lnTo>
                    <a:pt x="2516" y="2873"/>
                  </a:lnTo>
                  <a:lnTo>
                    <a:pt x="2480" y="2791"/>
                  </a:lnTo>
                  <a:lnTo>
                    <a:pt x="2449" y="2703"/>
                  </a:lnTo>
                  <a:lnTo>
                    <a:pt x="2422" y="2610"/>
                  </a:lnTo>
                  <a:lnTo>
                    <a:pt x="2408" y="2545"/>
                  </a:lnTo>
                  <a:lnTo>
                    <a:pt x="2398" y="2473"/>
                  </a:lnTo>
                  <a:lnTo>
                    <a:pt x="2390" y="2395"/>
                  </a:lnTo>
                  <a:lnTo>
                    <a:pt x="2386" y="2313"/>
                  </a:lnTo>
                  <a:lnTo>
                    <a:pt x="2386" y="2223"/>
                  </a:lnTo>
                  <a:lnTo>
                    <a:pt x="2389" y="2128"/>
                  </a:lnTo>
                  <a:lnTo>
                    <a:pt x="2394" y="2027"/>
                  </a:lnTo>
                  <a:lnTo>
                    <a:pt x="2403" y="1920"/>
                  </a:lnTo>
                  <a:lnTo>
                    <a:pt x="2416" y="1807"/>
                  </a:lnTo>
                  <a:lnTo>
                    <a:pt x="2434" y="1678"/>
                  </a:lnTo>
                  <a:lnTo>
                    <a:pt x="2458" y="1554"/>
                  </a:lnTo>
                  <a:lnTo>
                    <a:pt x="2488" y="1433"/>
                  </a:lnTo>
                  <a:lnTo>
                    <a:pt x="2523" y="1317"/>
                  </a:lnTo>
                  <a:lnTo>
                    <a:pt x="2564" y="1203"/>
                  </a:lnTo>
                  <a:lnTo>
                    <a:pt x="2610" y="1095"/>
                  </a:lnTo>
                  <a:lnTo>
                    <a:pt x="2662" y="990"/>
                  </a:lnTo>
                  <a:lnTo>
                    <a:pt x="2718" y="889"/>
                  </a:lnTo>
                  <a:lnTo>
                    <a:pt x="2789" y="788"/>
                  </a:lnTo>
                  <a:lnTo>
                    <a:pt x="2861" y="692"/>
                  </a:lnTo>
                  <a:lnTo>
                    <a:pt x="2937" y="603"/>
                  </a:lnTo>
                  <a:lnTo>
                    <a:pt x="3016" y="521"/>
                  </a:lnTo>
                  <a:lnTo>
                    <a:pt x="3098" y="444"/>
                  </a:lnTo>
                  <a:lnTo>
                    <a:pt x="3182" y="374"/>
                  </a:lnTo>
                  <a:lnTo>
                    <a:pt x="3269" y="311"/>
                  </a:lnTo>
                  <a:lnTo>
                    <a:pt x="3371" y="244"/>
                  </a:lnTo>
                  <a:lnTo>
                    <a:pt x="3472" y="184"/>
                  </a:lnTo>
                  <a:lnTo>
                    <a:pt x="3568" y="131"/>
                  </a:lnTo>
                  <a:lnTo>
                    <a:pt x="3663" y="85"/>
                  </a:lnTo>
                  <a:lnTo>
                    <a:pt x="3757" y="46"/>
                  </a:lnTo>
                  <a:lnTo>
                    <a:pt x="3848" y="15"/>
                  </a:lnTo>
                  <a:lnTo>
                    <a:pt x="3885" y="4"/>
                  </a:lnTo>
                  <a:lnTo>
                    <a:pt x="3921" y="0"/>
                  </a:lnTo>
                  <a:close/>
                  <a:moveTo>
                    <a:pt x="1536" y="0"/>
                  </a:moveTo>
                  <a:lnTo>
                    <a:pt x="1571" y="4"/>
                  </a:lnTo>
                  <a:lnTo>
                    <a:pt x="1603" y="13"/>
                  </a:lnTo>
                  <a:lnTo>
                    <a:pt x="1634" y="29"/>
                  </a:lnTo>
                  <a:lnTo>
                    <a:pt x="1664" y="54"/>
                  </a:lnTo>
                  <a:lnTo>
                    <a:pt x="1691" y="83"/>
                  </a:lnTo>
                  <a:lnTo>
                    <a:pt x="1716" y="121"/>
                  </a:lnTo>
                  <a:lnTo>
                    <a:pt x="1734" y="156"/>
                  </a:lnTo>
                  <a:lnTo>
                    <a:pt x="1746" y="190"/>
                  </a:lnTo>
                  <a:lnTo>
                    <a:pt x="1751" y="222"/>
                  </a:lnTo>
                  <a:lnTo>
                    <a:pt x="1749" y="252"/>
                  </a:lnTo>
                  <a:lnTo>
                    <a:pt x="1738" y="282"/>
                  </a:lnTo>
                  <a:lnTo>
                    <a:pt x="1723" y="309"/>
                  </a:lnTo>
                  <a:lnTo>
                    <a:pt x="1700" y="334"/>
                  </a:lnTo>
                  <a:lnTo>
                    <a:pt x="1669" y="359"/>
                  </a:lnTo>
                  <a:lnTo>
                    <a:pt x="1631" y="382"/>
                  </a:lnTo>
                  <a:lnTo>
                    <a:pt x="1588" y="403"/>
                  </a:lnTo>
                  <a:lnTo>
                    <a:pt x="1540" y="427"/>
                  </a:lnTo>
                  <a:lnTo>
                    <a:pt x="1487" y="455"/>
                  </a:lnTo>
                  <a:lnTo>
                    <a:pt x="1432" y="488"/>
                  </a:lnTo>
                  <a:lnTo>
                    <a:pt x="1371" y="525"/>
                  </a:lnTo>
                  <a:lnTo>
                    <a:pt x="1307" y="565"/>
                  </a:lnTo>
                  <a:lnTo>
                    <a:pt x="1230" y="618"/>
                  </a:lnTo>
                  <a:lnTo>
                    <a:pt x="1156" y="676"/>
                  </a:lnTo>
                  <a:lnTo>
                    <a:pt x="1085" y="737"/>
                  </a:lnTo>
                  <a:lnTo>
                    <a:pt x="1019" y="804"/>
                  </a:lnTo>
                  <a:lnTo>
                    <a:pt x="954" y="875"/>
                  </a:lnTo>
                  <a:lnTo>
                    <a:pt x="909" y="936"/>
                  </a:lnTo>
                  <a:lnTo>
                    <a:pt x="865" y="1004"/>
                  </a:lnTo>
                  <a:lnTo>
                    <a:pt x="822" y="1080"/>
                  </a:lnTo>
                  <a:lnTo>
                    <a:pt x="778" y="1165"/>
                  </a:lnTo>
                  <a:lnTo>
                    <a:pt x="735" y="1256"/>
                  </a:lnTo>
                  <a:lnTo>
                    <a:pt x="703" y="1337"/>
                  </a:lnTo>
                  <a:lnTo>
                    <a:pt x="677" y="1420"/>
                  </a:lnTo>
                  <a:lnTo>
                    <a:pt x="657" y="1503"/>
                  </a:lnTo>
                  <a:lnTo>
                    <a:pt x="641" y="1588"/>
                  </a:lnTo>
                  <a:lnTo>
                    <a:pt x="632" y="1676"/>
                  </a:lnTo>
                  <a:lnTo>
                    <a:pt x="630" y="1765"/>
                  </a:lnTo>
                  <a:lnTo>
                    <a:pt x="698" y="1731"/>
                  </a:lnTo>
                  <a:lnTo>
                    <a:pt x="764" y="1704"/>
                  </a:lnTo>
                  <a:lnTo>
                    <a:pt x="828" y="1684"/>
                  </a:lnTo>
                  <a:lnTo>
                    <a:pt x="892" y="1669"/>
                  </a:lnTo>
                  <a:lnTo>
                    <a:pt x="954" y="1662"/>
                  </a:lnTo>
                  <a:lnTo>
                    <a:pt x="1015" y="1660"/>
                  </a:lnTo>
                  <a:lnTo>
                    <a:pt x="1074" y="1666"/>
                  </a:lnTo>
                  <a:lnTo>
                    <a:pt x="1155" y="1681"/>
                  </a:lnTo>
                  <a:lnTo>
                    <a:pt x="1236" y="1704"/>
                  </a:lnTo>
                  <a:lnTo>
                    <a:pt x="1317" y="1735"/>
                  </a:lnTo>
                  <a:lnTo>
                    <a:pt x="1397" y="1775"/>
                  </a:lnTo>
                  <a:lnTo>
                    <a:pt x="1477" y="1821"/>
                  </a:lnTo>
                  <a:lnTo>
                    <a:pt x="1537" y="1869"/>
                  </a:lnTo>
                  <a:lnTo>
                    <a:pt x="1594" y="1924"/>
                  </a:lnTo>
                  <a:lnTo>
                    <a:pt x="1648" y="1985"/>
                  </a:lnTo>
                  <a:lnTo>
                    <a:pt x="1698" y="2050"/>
                  </a:lnTo>
                  <a:lnTo>
                    <a:pt x="1745" y="2124"/>
                  </a:lnTo>
                  <a:lnTo>
                    <a:pt x="1780" y="2189"/>
                  </a:lnTo>
                  <a:lnTo>
                    <a:pt x="1808" y="2258"/>
                  </a:lnTo>
                  <a:lnTo>
                    <a:pt x="1830" y="2331"/>
                  </a:lnTo>
                  <a:lnTo>
                    <a:pt x="1845" y="2406"/>
                  </a:lnTo>
                  <a:lnTo>
                    <a:pt x="1856" y="2486"/>
                  </a:lnTo>
                  <a:lnTo>
                    <a:pt x="1858" y="2568"/>
                  </a:lnTo>
                  <a:lnTo>
                    <a:pt x="1854" y="2648"/>
                  </a:lnTo>
                  <a:lnTo>
                    <a:pt x="1845" y="2725"/>
                  </a:lnTo>
                  <a:lnTo>
                    <a:pt x="1828" y="2800"/>
                  </a:lnTo>
                  <a:lnTo>
                    <a:pt x="1805" y="2870"/>
                  </a:lnTo>
                  <a:lnTo>
                    <a:pt x="1776" y="2937"/>
                  </a:lnTo>
                  <a:lnTo>
                    <a:pt x="1738" y="3002"/>
                  </a:lnTo>
                  <a:lnTo>
                    <a:pt x="1696" y="3062"/>
                  </a:lnTo>
                  <a:lnTo>
                    <a:pt x="1646" y="3120"/>
                  </a:lnTo>
                  <a:lnTo>
                    <a:pt x="1590" y="3176"/>
                  </a:lnTo>
                  <a:lnTo>
                    <a:pt x="1522" y="3232"/>
                  </a:lnTo>
                  <a:lnTo>
                    <a:pt x="1451" y="3280"/>
                  </a:lnTo>
                  <a:lnTo>
                    <a:pt x="1379" y="3321"/>
                  </a:lnTo>
                  <a:lnTo>
                    <a:pt x="1304" y="3356"/>
                  </a:lnTo>
                  <a:lnTo>
                    <a:pt x="1227" y="3382"/>
                  </a:lnTo>
                  <a:lnTo>
                    <a:pt x="1147" y="3400"/>
                  </a:lnTo>
                  <a:lnTo>
                    <a:pt x="1066" y="3411"/>
                  </a:lnTo>
                  <a:lnTo>
                    <a:pt x="982" y="3415"/>
                  </a:lnTo>
                  <a:lnTo>
                    <a:pt x="903" y="3412"/>
                  </a:lnTo>
                  <a:lnTo>
                    <a:pt x="825" y="3405"/>
                  </a:lnTo>
                  <a:lnTo>
                    <a:pt x="752" y="3392"/>
                  </a:lnTo>
                  <a:lnTo>
                    <a:pt x="681" y="3373"/>
                  </a:lnTo>
                  <a:lnTo>
                    <a:pt x="614" y="3349"/>
                  </a:lnTo>
                  <a:lnTo>
                    <a:pt x="550" y="3321"/>
                  </a:lnTo>
                  <a:lnTo>
                    <a:pt x="489" y="3288"/>
                  </a:lnTo>
                  <a:lnTo>
                    <a:pt x="431" y="3248"/>
                  </a:lnTo>
                  <a:lnTo>
                    <a:pt x="376" y="3204"/>
                  </a:lnTo>
                  <a:lnTo>
                    <a:pt x="318" y="3149"/>
                  </a:lnTo>
                  <a:lnTo>
                    <a:pt x="265" y="3087"/>
                  </a:lnTo>
                  <a:lnTo>
                    <a:pt x="216" y="3021"/>
                  </a:lnTo>
                  <a:lnTo>
                    <a:pt x="171" y="2950"/>
                  </a:lnTo>
                  <a:lnTo>
                    <a:pt x="131" y="2873"/>
                  </a:lnTo>
                  <a:lnTo>
                    <a:pt x="95" y="2791"/>
                  </a:lnTo>
                  <a:lnTo>
                    <a:pt x="64" y="2703"/>
                  </a:lnTo>
                  <a:lnTo>
                    <a:pt x="37" y="2610"/>
                  </a:lnTo>
                  <a:lnTo>
                    <a:pt x="23" y="2545"/>
                  </a:lnTo>
                  <a:lnTo>
                    <a:pt x="13" y="2473"/>
                  </a:lnTo>
                  <a:lnTo>
                    <a:pt x="5" y="2395"/>
                  </a:lnTo>
                  <a:lnTo>
                    <a:pt x="1" y="2313"/>
                  </a:lnTo>
                  <a:lnTo>
                    <a:pt x="0" y="2223"/>
                  </a:lnTo>
                  <a:lnTo>
                    <a:pt x="3" y="2128"/>
                  </a:lnTo>
                  <a:lnTo>
                    <a:pt x="9" y="2027"/>
                  </a:lnTo>
                  <a:lnTo>
                    <a:pt x="18" y="1920"/>
                  </a:lnTo>
                  <a:lnTo>
                    <a:pt x="30" y="1807"/>
                  </a:lnTo>
                  <a:lnTo>
                    <a:pt x="49" y="1678"/>
                  </a:lnTo>
                  <a:lnTo>
                    <a:pt x="72" y="1554"/>
                  </a:lnTo>
                  <a:lnTo>
                    <a:pt x="102" y="1433"/>
                  </a:lnTo>
                  <a:lnTo>
                    <a:pt x="138" y="1317"/>
                  </a:lnTo>
                  <a:lnTo>
                    <a:pt x="179" y="1203"/>
                  </a:lnTo>
                  <a:lnTo>
                    <a:pt x="224" y="1095"/>
                  </a:lnTo>
                  <a:lnTo>
                    <a:pt x="277" y="990"/>
                  </a:lnTo>
                  <a:lnTo>
                    <a:pt x="334" y="889"/>
                  </a:lnTo>
                  <a:lnTo>
                    <a:pt x="403" y="788"/>
                  </a:lnTo>
                  <a:lnTo>
                    <a:pt x="476" y="692"/>
                  </a:lnTo>
                  <a:lnTo>
                    <a:pt x="552" y="603"/>
                  </a:lnTo>
                  <a:lnTo>
                    <a:pt x="631" y="521"/>
                  </a:lnTo>
                  <a:lnTo>
                    <a:pt x="712" y="444"/>
                  </a:lnTo>
                  <a:lnTo>
                    <a:pt x="797" y="374"/>
                  </a:lnTo>
                  <a:lnTo>
                    <a:pt x="885" y="311"/>
                  </a:lnTo>
                  <a:lnTo>
                    <a:pt x="986" y="244"/>
                  </a:lnTo>
                  <a:lnTo>
                    <a:pt x="1087" y="184"/>
                  </a:lnTo>
                  <a:lnTo>
                    <a:pt x="1183" y="131"/>
                  </a:lnTo>
                  <a:lnTo>
                    <a:pt x="1279" y="85"/>
                  </a:lnTo>
                  <a:lnTo>
                    <a:pt x="1373" y="46"/>
                  </a:lnTo>
                  <a:lnTo>
                    <a:pt x="1463" y="15"/>
                  </a:lnTo>
                  <a:lnTo>
                    <a:pt x="1500" y="4"/>
                  </a:lnTo>
                  <a:lnTo>
                    <a:pt x="1536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none" lIns="162000" rIns="0" anchor="ctr"/>
            <a:lstStyle/>
            <a:p>
              <a:pPr latinLnBrk="0"/>
              <a:endParaRPr lang="ko-KR" altLang="en-US" sz="900" dirty="0">
                <a:latin typeface="+mn-ea"/>
              </a:endParaRPr>
            </a:p>
          </p:txBody>
        </p:sp>
        <p:sp>
          <p:nvSpPr>
            <p:cNvPr id="51" name="Freeform 406">
              <a:extLst>
                <a:ext uri="{FF2B5EF4-FFF2-40B4-BE49-F238E27FC236}">
                  <a16:creationId xmlns:a16="http://schemas.microsoft.com/office/drawing/2014/main" id="{D8E0C29E-1566-4C24-BAF1-F57F5B28B1BF}"/>
                </a:ext>
              </a:extLst>
            </p:cNvPr>
            <p:cNvSpPr>
              <a:spLocks noEditPoints="1"/>
            </p:cNvSpPr>
            <p:nvPr/>
          </p:nvSpPr>
          <p:spPr bwMode="auto">
            <a:xfrm flipH="1" flipV="1">
              <a:off x="4698879" y="3169578"/>
              <a:ext cx="107082" cy="85666"/>
            </a:xfrm>
            <a:custGeom>
              <a:avLst/>
              <a:gdLst>
                <a:gd name="T0" fmla="*/ 0 w 4243"/>
                <a:gd name="T1" fmla="*/ 0 h 3415"/>
                <a:gd name="T2" fmla="*/ 0 w 4243"/>
                <a:gd name="T3" fmla="*/ 0 h 3415"/>
                <a:gd name="T4" fmla="*/ 0 w 4243"/>
                <a:gd name="T5" fmla="*/ 0 h 3415"/>
                <a:gd name="T6" fmla="*/ 0 w 4243"/>
                <a:gd name="T7" fmla="*/ 0 h 3415"/>
                <a:gd name="T8" fmla="*/ 0 w 4243"/>
                <a:gd name="T9" fmla="*/ 0 h 3415"/>
                <a:gd name="T10" fmla="*/ 0 w 4243"/>
                <a:gd name="T11" fmla="*/ 0 h 3415"/>
                <a:gd name="T12" fmla="*/ 0 w 4243"/>
                <a:gd name="T13" fmla="*/ 0 h 3415"/>
                <a:gd name="T14" fmla="*/ 0 w 4243"/>
                <a:gd name="T15" fmla="*/ 0 h 3415"/>
                <a:gd name="T16" fmla="*/ 0 w 4243"/>
                <a:gd name="T17" fmla="*/ 0 h 3415"/>
                <a:gd name="T18" fmla="*/ 0 w 4243"/>
                <a:gd name="T19" fmla="*/ 0 h 3415"/>
                <a:gd name="T20" fmla="*/ 0 w 4243"/>
                <a:gd name="T21" fmla="*/ 0 h 3415"/>
                <a:gd name="T22" fmla="*/ 0 w 4243"/>
                <a:gd name="T23" fmla="*/ 0 h 3415"/>
                <a:gd name="T24" fmla="*/ 0 w 4243"/>
                <a:gd name="T25" fmla="*/ 0 h 3415"/>
                <a:gd name="T26" fmla="*/ 0 w 4243"/>
                <a:gd name="T27" fmla="*/ 0 h 3415"/>
                <a:gd name="T28" fmla="*/ 0 w 4243"/>
                <a:gd name="T29" fmla="*/ 0 h 3415"/>
                <a:gd name="T30" fmla="*/ 0 w 4243"/>
                <a:gd name="T31" fmla="*/ 0 h 3415"/>
                <a:gd name="T32" fmla="*/ 0 w 4243"/>
                <a:gd name="T33" fmla="*/ 0 h 3415"/>
                <a:gd name="T34" fmla="*/ 0 w 4243"/>
                <a:gd name="T35" fmla="*/ 0 h 3415"/>
                <a:gd name="T36" fmla="*/ 0 w 4243"/>
                <a:gd name="T37" fmla="*/ 0 h 3415"/>
                <a:gd name="T38" fmla="*/ 0 w 4243"/>
                <a:gd name="T39" fmla="*/ 0 h 3415"/>
                <a:gd name="T40" fmla="*/ 0 w 4243"/>
                <a:gd name="T41" fmla="*/ 0 h 3415"/>
                <a:gd name="T42" fmla="*/ 0 w 4243"/>
                <a:gd name="T43" fmla="*/ 0 h 3415"/>
                <a:gd name="T44" fmla="*/ 0 w 4243"/>
                <a:gd name="T45" fmla="*/ 0 h 3415"/>
                <a:gd name="T46" fmla="*/ 0 w 4243"/>
                <a:gd name="T47" fmla="*/ 0 h 3415"/>
                <a:gd name="T48" fmla="*/ 0 w 4243"/>
                <a:gd name="T49" fmla="*/ 0 h 3415"/>
                <a:gd name="T50" fmla="*/ 0 w 4243"/>
                <a:gd name="T51" fmla="*/ 0 h 3415"/>
                <a:gd name="T52" fmla="*/ 0 w 4243"/>
                <a:gd name="T53" fmla="*/ 0 h 3415"/>
                <a:gd name="T54" fmla="*/ 0 w 4243"/>
                <a:gd name="T55" fmla="*/ 0 h 3415"/>
                <a:gd name="T56" fmla="*/ 0 w 4243"/>
                <a:gd name="T57" fmla="*/ 0 h 3415"/>
                <a:gd name="T58" fmla="*/ 0 w 4243"/>
                <a:gd name="T59" fmla="*/ 0 h 3415"/>
                <a:gd name="T60" fmla="*/ 0 w 4243"/>
                <a:gd name="T61" fmla="*/ 0 h 3415"/>
                <a:gd name="T62" fmla="*/ 0 w 4243"/>
                <a:gd name="T63" fmla="*/ 0 h 3415"/>
                <a:gd name="T64" fmla="*/ 0 w 4243"/>
                <a:gd name="T65" fmla="*/ 0 h 3415"/>
                <a:gd name="T66" fmla="*/ 0 w 4243"/>
                <a:gd name="T67" fmla="*/ 0 h 3415"/>
                <a:gd name="T68" fmla="*/ 0 w 4243"/>
                <a:gd name="T69" fmla="*/ 0 h 3415"/>
                <a:gd name="T70" fmla="*/ 0 w 4243"/>
                <a:gd name="T71" fmla="*/ 0 h 3415"/>
                <a:gd name="T72" fmla="*/ 0 w 4243"/>
                <a:gd name="T73" fmla="*/ 0 h 3415"/>
                <a:gd name="T74" fmla="*/ 0 w 4243"/>
                <a:gd name="T75" fmla="*/ 0 h 3415"/>
                <a:gd name="T76" fmla="*/ 0 w 4243"/>
                <a:gd name="T77" fmla="*/ 0 h 3415"/>
                <a:gd name="T78" fmla="*/ 0 w 4243"/>
                <a:gd name="T79" fmla="*/ 0 h 3415"/>
                <a:gd name="T80" fmla="*/ 0 w 4243"/>
                <a:gd name="T81" fmla="*/ 0 h 3415"/>
                <a:gd name="T82" fmla="*/ 0 w 4243"/>
                <a:gd name="T83" fmla="*/ 0 h 3415"/>
                <a:gd name="T84" fmla="*/ 0 w 4243"/>
                <a:gd name="T85" fmla="*/ 0 h 3415"/>
                <a:gd name="T86" fmla="*/ 0 w 4243"/>
                <a:gd name="T87" fmla="*/ 0 h 3415"/>
                <a:gd name="T88" fmla="*/ 0 w 4243"/>
                <a:gd name="T89" fmla="*/ 0 h 3415"/>
                <a:gd name="T90" fmla="*/ 0 w 4243"/>
                <a:gd name="T91" fmla="*/ 0 h 3415"/>
                <a:gd name="T92" fmla="*/ 0 w 4243"/>
                <a:gd name="T93" fmla="*/ 0 h 3415"/>
                <a:gd name="T94" fmla="*/ 0 w 4243"/>
                <a:gd name="T95" fmla="*/ 0 h 3415"/>
                <a:gd name="T96" fmla="*/ 0 w 4243"/>
                <a:gd name="T97" fmla="*/ 0 h 3415"/>
                <a:gd name="T98" fmla="*/ 0 w 4243"/>
                <a:gd name="T99" fmla="*/ 0 h 3415"/>
                <a:gd name="T100" fmla="*/ 0 w 4243"/>
                <a:gd name="T101" fmla="*/ 0 h 3415"/>
                <a:gd name="T102" fmla="*/ 0 w 4243"/>
                <a:gd name="T103" fmla="*/ 0 h 3415"/>
                <a:gd name="T104" fmla="*/ 0 w 4243"/>
                <a:gd name="T105" fmla="*/ 0 h 3415"/>
                <a:gd name="T106" fmla="*/ 0 w 4243"/>
                <a:gd name="T107" fmla="*/ 0 h 3415"/>
                <a:gd name="T108" fmla="*/ 0 w 4243"/>
                <a:gd name="T109" fmla="*/ 0 h 3415"/>
                <a:gd name="T110" fmla="*/ 0 w 4243"/>
                <a:gd name="T111" fmla="*/ 0 h 3415"/>
                <a:gd name="T112" fmla="*/ 0 w 4243"/>
                <a:gd name="T113" fmla="*/ 0 h 3415"/>
                <a:gd name="T114" fmla="*/ 0 w 4243"/>
                <a:gd name="T115" fmla="*/ 0 h 3415"/>
                <a:gd name="T116" fmla="*/ 0 w 4243"/>
                <a:gd name="T117" fmla="*/ 0 h 3415"/>
                <a:gd name="T118" fmla="*/ 0 w 4243"/>
                <a:gd name="T119" fmla="*/ 0 h 3415"/>
                <a:gd name="T120" fmla="*/ 0 w 4243"/>
                <a:gd name="T121" fmla="*/ 0 h 3415"/>
                <a:gd name="T122" fmla="*/ 0 w 4243"/>
                <a:gd name="T123" fmla="*/ 0 h 3415"/>
                <a:gd name="T124" fmla="*/ 0 w 4243"/>
                <a:gd name="T125" fmla="*/ 0 h 341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4243"/>
                <a:gd name="T190" fmla="*/ 0 h 3415"/>
                <a:gd name="T191" fmla="*/ 4243 w 4243"/>
                <a:gd name="T192" fmla="*/ 3415 h 3415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4243" h="3415">
                  <a:moveTo>
                    <a:pt x="3921" y="0"/>
                  </a:moveTo>
                  <a:lnTo>
                    <a:pt x="3956" y="4"/>
                  </a:lnTo>
                  <a:lnTo>
                    <a:pt x="3988" y="13"/>
                  </a:lnTo>
                  <a:lnTo>
                    <a:pt x="4019" y="29"/>
                  </a:lnTo>
                  <a:lnTo>
                    <a:pt x="4048" y="54"/>
                  </a:lnTo>
                  <a:lnTo>
                    <a:pt x="4075" y="83"/>
                  </a:lnTo>
                  <a:lnTo>
                    <a:pt x="4101" y="121"/>
                  </a:lnTo>
                  <a:lnTo>
                    <a:pt x="4119" y="156"/>
                  </a:lnTo>
                  <a:lnTo>
                    <a:pt x="4131" y="190"/>
                  </a:lnTo>
                  <a:lnTo>
                    <a:pt x="4136" y="222"/>
                  </a:lnTo>
                  <a:lnTo>
                    <a:pt x="4133" y="252"/>
                  </a:lnTo>
                  <a:lnTo>
                    <a:pt x="4124" y="282"/>
                  </a:lnTo>
                  <a:lnTo>
                    <a:pt x="4108" y="309"/>
                  </a:lnTo>
                  <a:lnTo>
                    <a:pt x="4084" y="334"/>
                  </a:lnTo>
                  <a:lnTo>
                    <a:pt x="4055" y="359"/>
                  </a:lnTo>
                  <a:lnTo>
                    <a:pt x="4018" y="382"/>
                  </a:lnTo>
                  <a:lnTo>
                    <a:pt x="3974" y="403"/>
                  </a:lnTo>
                  <a:lnTo>
                    <a:pt x="3925" y="427"/>
                  </a:lnTo>
                  <a:lnTo>
                    <a:pt x="3873" y="455"/>
                  </a:lnTo>
                  <a:lnTo>
                    <a:pt x="3817" y="488"/>
                  </a:lnTo>
                  <a:lnTo>
                    <a:pt x="3757" y="525"/>
                  </a:lnTo>
                  <a:lnTo>
                    <a:pt x="3693" y="565"/>
                  </a:lnTo>
                  <a:lnTo>
                    <a:pt x="3616" y="618"/>
                  </a:lnTo>
                  <a:lnTo>
                    <a:pt x="3541" y="676"/>
                  </a:lnTo>
                  <a:lnTo>
                    <a:pt x="3470" y="737"/>
                  </a:lnTo>
                  <a:lnTo>
                    <a:pt x="3403" y="804"/>
                  </a:lnTo>
                  <a:lnTo>
                    <a:pt x="3340" y="875"/>
                  </a:lnTo>
                  <a:lnTo>
                    <a:pt x="3295" y="936"/>
                  </a:lnTo>
                  <a:lnTo>
                    <a:pt x="3251" y="1004"/>
                  </a:lnTo>
                  <a:lnTo>
                    <a:pt x="3208" y="1080"/>
                  </a:lnTo>
                  <a:lnTo>
                    <a:pt x="3164" y="1165"/>
                  </a:lnTo>
                  <a:lnTo>
                    <a:pt x="3121" y="1256"/>
                  </a:lnTo>
                  <a:lnTo>
                    <a:pt x="3089" y="1337"/>
                  </a:lnTo>
                  <a:lnTo>
                    <a:pt x="3062" y="1420"/>
                  </a:lnTo>
                  <a:lnTo>
                    <a:pt x="3041" y="1503"/>
                  </a:lnTo>
                  <a:lnTo>
                    <a:pt x="3027" y="1588"/>
                  </a:lnTo>
                  <a:lnTo>
                    <a:pt x="3018" y="1676"/>
                  </a:lnTo>
                  <a:lnTo>
                    <a:pt x="3016" y="1765"/>
                  </a:lnTo>
                  <a:lnTo>
                    <a:pt x="3084" y="1731"/>
                  </a:lnTo>
                  <a:lnTo>
                    <a:pt x="3150" y="1704"/>
                  </a:lnTo>
                  <a:lnTo>
                    <a:pt x="3214" y="1684"/>
                  </a:lnTo>
                  <a:lnTo>
                    <a:pt x="3278" y="1669"/>
                  </a:lnTo>
                  <a:lnTo>
                    <a:pt x="3340" y="1662"/>
                  </a:lnTo>
                  <a:lnTo>
                    <a:pt x="3401" y="1660"/>
                  </a:lnTo>
                  <a:lnTo>
                    <a:pt x="3460" y="1666"/>
                  </a:lnTo>
                  <a:lnTo>
                    <a:pt x="3541" y="1681"/>
                  </a:lnTo>
                  <a:lnTo>
                    <a:pt x="3622" y="1704"/>
                  </a:lnTo>
                  <a:lnTo>
                    <a:pt x="3703" y="1735"/>
                  </a:lnTo>
                  <a:lnTo>
                    <a:pt x="3783" y="1775"/>
                  </a:lnTo>
                  <a:lnTo>
                    <a:pt x="3862" y="1821"/>
                  </a:lnTo>
                  <a:lnTo>
                    <a:pt x="3922" y="1869"/>
                  </a:lnTo>
                  <a:lnTo>
                    <a:pt x="3979" y="1924"/>
                  </a:lnTo>
                  <a:lnTo>
                    <a:pt x="4033" y="1985"/>
                  </a:lnTo>
                  <a:lnTo>
                    <a:pt x="4083" y="2050"/>
                  </a:lnTo>
                  <a:lnTo>
                    <a:pt x="4130" y="2124"/>
                  </a:lnTo>
                  <a:lnTo>
                    <a:pt x="4164" y="2189"/>
                  </a:lnTo>
                  <a:lnTo>
                    <a:pt x="4193" y="2258"/>
                  </a:lnTo>
                  <a:lnTo>
                    <a:pt x="4215" y="2331"/>
                  </a:lnTo>
                  <a:lnTo>
                    <a:pt x="4230" y="2406"/>
                  </a:lnTo>
                  <a:lnTo>
                    <a:pt x="4240" y="2486"/>
                  </a:lnTo>
                  <a:lnTo>
                    <a:pt x="4243" y="2568"/>
                  </a:lnTo>
                  <a:lnTo>
                    <a:pt x="4239" y="2648"/>
                  </a:lnTo>
                  <a:lnTo>
                    <a:pt x="4230" y="2725"/>
                  </a:lnTo>
                  <a:lnTo>
                    <a:pt x="4213" y="2800"/>
                  </a:lnTo>
                  <a:lnTo>
                    <a:pt x="4190" y="2870"/>
                  </a:lnTo>
                  <a:lnTo>
                    <a:pt x="4160" y="2937"/>
                  </a:lnTo>
                  <a:lnTo>
                    <a:pt x="4124" y="3002"/>
                  </a:lnTo>
                  <a:lnTo>
                    <a:pt x="4081" y="3062"/>
                  </a:lnTo>
                  <a:lnTo>
                    <a:pt x="4032" y="3120"/>
                  </a:lnTo>
                  <a:lnTo>
                    <a:pt x="3975" y="3176"/>
                  </a:lnTo>
                  <a:lnTo>
                    <a:pt x="3907" y="3232"/>
                  </a:lnTo>
                  <a:lnTo>
                    <a:pt x="3836" y="3280"/>
                  </a:lnTo>
                  <a:lnTo>
                    <a:pt x="3764" y="3321"/>
                  </a:lnTo>
                  <a:lnTo>
                    <a:pt x="3689" y="3356"/>
                  </a:lnTo>
                  <a:lnTo>
                    <a:pt x="3612" y="3382"/>
                  </a:lnTo>
                  <a:lnTo>
                    <a:pt x="3533" y="3400"/>
                  </a:lnTo>
                  <a:lnTo>
                    <a:pt x="3452" y="3411"/>
                  </a:lnTo>
                  <a:lnTo>
                    <a:pt x="3369" y="3415"/>
                  </a:lnTo>
                  <a:lnTo>
                    <a:pt x="3289" y="3412"/>
                  </a:lnTo>
                  <a:lnTo>
                    <a:pt x="3211" y="3405"/>
                  </a:lnTo>
                  <a:lnTo>
                    <a:pt x="3137" y="3392"/>
                  </a:lnTo>
                  <a:lnTo>
                    <a:pt x="3066" y="3373"/>
                  </a:lnTo>
                  <a:lnTo>
                    <a:pt x="2999" y="3349"/>
                  </a:lnTo>
                  <a:lnTo>
                    <a:pt x="2935" y="3321"/>
                  </a:lnTo>
                  <a:lnTo>
                    <a:pt x="2874" y="3288"/>
                  </a:lnTo>
                  <a:lnTo>
                    <a:pt x="2816" y="3248"/>
                  </a:lnTo>
                  <a:lnTo>
                    <a:pt x="2761" y="3204"/>
                  </a:lnTo>
                  <a:lnTo>
                    <a:pt x="2703" y="3149"/>
                  </a:lnTo>
                  <a:lnTo>
                    <a:pt x="2650" y="3087"/>
                  </a:lnTo>
                  <a:lnTo>
                    <a:pt x="2601" y="3021"/>
                  </a:lnTo>
                  <a:lnTo>
                    <a:pt x="2556" y="2950"/>
                  </a:lnTo>
                  <a:lnTo>
                    <a:pt x="2516" y="2873"/>
                  </a:lnTo>
                  <a:lnTo>
                    <a:pt x="2480" y="2791"/>
                  </a:lnTo>
                  <a:lnTo>
                    <a:pt x="2449" y="2703"/>
                  </a:lnTo>
                  <a:lnTo>
                    <a:pt x="2422" y="2610"/>
                  </a:lnTo>
                  <a:lnTo>
                    <a:pt x="2408" y="2545"/>
                  </a:lnTo>
                  <a:lnTo>
                    <a:pt x="2398" y="2473"/>
                  </a:lnTo>
                  <a:lnTo>
                    <a:pt x="2390" y="2395"/>
                  </a:lnTo>
                  <a:lnTo>
                    <a:pt x="2386" y="2313"/>
                  </a:lnTo>
                  <a:lnTo>
                    <a:pt x="2386" y="2223"/>
                  </a:lnTo>
                  <a:lnTo>
                    <a:pt x="2389" y="2128"/>
                  </a:lnTo>
                  <a:lnTo>
                    <a:pt x="2394" y="2027"/>
                  </a:lnTo>
                  <a:lnTo>
                    <a:pt x="2403" y="1920"/>
                  </a:lnTo>
                  <a:lnTo>
                    <a:pt x="2416" y="1807"/>
                  </a:lnTo>
                  <a:lnTo>
                    <a:pt x="2434" y="1678"/>
                  </a:lnTo>
                  <a:lnTo>
                    <a:pt x="2458" y="1554"/>
                  </a:lnTo>
                  <a:lnTo>
                    <a:pt x="2488" y="1433"/>
                  </a:lnTo>
                  <a:lnTo>
                    <a:pt x="2523" y="1317"/>
                  </a:lnTo>
                  <a:lnTo>
                    <a:pt x="2564" y="1203"/>
                  </a:lnTo>
                  <a:lnTo>
                    <a:pt x="2610" y="1095"/>
                  </a:lnTo>
                  <a:lnTo>
                    <a:pt x="2662" y="990"/>
                  </a:lnTo>
                  <a:lnTo>
                    <a:pt x="2718" y="889"/>
                  </a:lnTo>
                  <a:lnTo>
                    <a:pt x="2789" y="788"/>
                  </a:lnTo>
                  <a:lnTo>
                    <a:pt x="2861" y="692"/>
                  </a:lnTo>
                  <a:lnTo>
                    <a:pt x="2937" y="603"/>
                  </a:lnTo>
                  <a:lnTo>
                    <a:pt x="3016" y="521"/>
                  </a:lnTo>
                  <a:lnTo>
                    <a:pt x="3098" y="444"/>
                  </a:lnTo>
                  <a:lnTo>
                    <a:pt x="3182" y="374"/>
                  </a:lnTo>
                  <a:lnTo>
                    <a:pt x="3269" y="311"/>
                  </a:lnTo>
                  <a:lnTo>
                    <a:pt x="3371" y="244"/>
                  </a:lnTo>
                  <a:lnTo>
                    <a:pt x="3472" y="184"/>
                  </a:lnTo>
                  <a:lnTo>
                    <a:pt x="3568" y="131"/>
                  </a:lnTo>
                  <a:lnTo>
                    <a:pt x="3663" y="85"/>
                  </a:lnTo>
                  <a:lnTo>
                    <a:pt x="3757" y="46"/>
                  </a:lnTo>
                  <a:lnTo>
                    <a:pt x="3848" y="15"/>
                  </a:lnTo>
                  <a:lnTo>
                    <a:pt x="3885" y="4"/>
                  </a:lnTo>
                  <a:lnTo>
                    <a:pt x="3921" y="0"/>
                  </a:lnTo>
                  <a:close/>
                  <a:moveTo>
                    <a:pt x="1536" y="0"/>
                  </a:moveTo>
                  <a:lnTo>
                    <a:pt x="1571" y="4"/>
                  </a:lnTo>
                  <a:lnTo>
                    <a:pt x="1603" y="13"/>
                  </a:lnTo>
                  <a:lnTo>
                    <a:pt x="1634" y="29"/>
                  </a:lnTo>
                  <a:lnTo>
                    <a:pt x="1664" y="54"/>
                  </a:lnTo>
                  <a:lnTo>
                    <a:pt x="1691" y="83"/>
                  </a:lnTo>
                  <a:lnTo>
                    <a:pt x="1716" y="121"/>
                  </a:lnTo>
                  <a:lnTo>
                    <a:pt x="1734" y="156"/>
                  </a:lnTo>
                  <a:lnTo>
                    <a:pt x="1746" y="190"/>
                  </a:lnTo>
                  <a:lnTo>
                    <a:pt x="1751" y="222"/>
                  </a:lnTo>
                  <a:lnTo>
                    <a:pt x="1749" y="252"/>
                  </a:lnTo>
                  <a:lnTo>
                    <a:pt x="1738" y="282"/>
                  </a:lnTo>
                  <a:lnTo>
                    <a:pt x="1723" y="309"/>
                  </a:lnTo>
                  <a:lnTo>
                    <a:pt x="1700" y="334"/>
                  </a:lnTo>
                  <a:lnTo>
                    <a:pt x="1669" y="359"/>
                  </a:lnTo>
                  <a:lnTo>
                    <a:pt x="1631" y="382"/>
                  </a:lnTo>
                  <a:lnTo>
                    <a:pt x="1588" y="403"/>
                  </a:lnTo>
                  <a:lnTo>
                    <a:pt x="1540" y="427"/>
                  </a:lnTo>
                  <a:lnTo>
                    <a:pt x="1487" y="455"/>
                  </a:lnTo>
                  <a:lnTo>
                    <a:pt x="1432" y="488"/>
                  </a:lnTo>
                  <a:lnTo>
                    <a:pt x="1371" y="525"/>
                  </a:lnTo>
                  <a:lnTo>
                    <a:pt x="1307" y="565"/>
                  </a:lnTo>
                  <a:lnTo>
                    <a:pt x="1230" y="618"/>
                  </a:lnTo>
                  <a:lnTo>
                    <a:pt x="1156" y="676"/>
                  </a:lnTo>
                  <a:lnTo>
                    <a:pt x="1085" y="737"/>
                  </a:lnTo>
                  <a:lnTo>
                    <a:pt x="1019" y="804"/>
                  </a:lnTo>
                  <a:lnTo>
                    <a:pt x="954" y="875"/>
                  </a:lnTo>
                  <a:lnTo>
                    <a:pt x="909" y="936"/>
                  </a:lnTo>
                  <a:lnTo>
                    <a:pt x="865" y="1004"/>
                  </a:lnTo>
                  <a:lnTo>
                    <a:pt x="822" y="1080"/>
                  </a:lnTo>
                  <a:lnTo>
                    <a:pt x="778" y="1165"/>
                  </a:lnTo>
                  <a:lnTo>
                    <a:pt x="735" y="1256"/>
                  </a:lnTo>
                  <a:lnTo>
                    <a:pt x="703" y="1337"/>
                  </a:lnTo>
                  <a:lnTo>
                    <a:pt x="677" y="1420"/>
                  </a:lnTo>
                  <a:lnTo>
                    <a:pt x="657" y="1503"/>
                  </a:lnTo>
                  <a:lnTo>
                    <a:pt x="641" y="1588"/>
                  </a:lnTo>
                  <a:lnTo>
                    <a:pt x="632" y="1676"/>
                  </a:lnTo>
                  <a:lnTo>
                    <a:pt x="630" y="1765"/>
                  </a:lnTo>
                  <a:lnTo>
                    <a:pt x="698" y="1731"/>
                  </a:lnTo>
                  <a:lnTo>
                    <a:pt x="764" y="1704"/>
                  </a:lnTo>
                  <a:lnTo>
                    <a:pt x="828" y="1684"/>
                  </a:lnTo>
                  <a:lnTo>
                    <a:pt x="892" y="1669"/>
                  </a:lnTo>
                  <a:lnTo>
                    <a:pt x="954" y="1662"/>
                  </a:lnTo>
                  <a:lnTo>
                    <a:pt x="1015" y="1660"/>
                  </a:lnTo>
                  <a:lnTo>
                    <a:pt x="1074" y="1666"/>
                  </a:lnTo>
                  <a:lnTo>
                    <a:pt x="1155" y="1681"/>
                  </a:lnTo>
                  <a:lnTo>
                    <a:pt x="1236" y="1704"/>
                  </a:lnTo>
                  <a:lnTo>
                    <a:pt x="1317" y="1735"/>
                  </a:lnTo>
                  <a:lnTo>
                    <a:pt x="1397" y="1775"/>
                  </a:lnTo>
                  <a:lnTo>
                    <a:pt x="1477" y="1821"/>
                  </a:lnTo>
                  <a:lnTo>
                    <a:pt x="1537" y="1869"/>
                  </a:lnTo>
                  <a:lnTo>
                    <a:pt x="1594" y="1924"/>
                  </a:lnTo>
                  <a:lnTo>
                    <a:pt x="1648" y="1985"/>
                  </a:lnTo>
                  <a:lnTo>
                    <a:pt x="1698" y="2050"/>
                  </a:lnTo>
                  <a:lnTo>
                    <a:pt x="1745" y="2124"/>
                  </a:lnTo>
                  <a:lnTo>
                    <a:pt x="1780" y="2189"/>
                  </a:lnTo>
                  <a:lnTo>
                    <a:pt x="1808" y="2258"/>
                  </a:lnTo>
                  <a:lnTo>
                    <a:pt x="1830" y="2331"/>
                  </a:lnTo>
                  <a:lnTo>
                    <a:pt x="1845" y="2406"/>
                  </a:lnTo>
                  <a:lnTo>
                    <a:pt x="1856" y="2486"/>
                  </a:lnTo>
                  <a:lnTo>
                    <a:pt x="1858" y="2568"/>
                  </a:lnTo>
                  <a:lnTo>
                    <a:pt x="1854" y="2648"/>
                  </a:lnTo>
                  <a:lnTo>
                    <a:pt x="1845" y="2725"/>
                  </a:lnTo>
                  <a:lnTo>
                    <a:pt x="1828" y="2800"/>
                  </a:lnTo>
                  <a:lnTo>
                    <a:pt x="1805" y="2870"/>
                  </a:lnTo>
                  <a:lnTo>
                    <a:pt x="1776" y="2937"/>
                  </a:lnTo>
                  <a:lnTo>
                    <a:pt x="1738" y="3002"/>
                  </a:lnTo>
                  <a:lnTo>
                    <a:pt x="1696" y="3062"/>
                  </a:lnTo>
                  <a:lnTo>
                    <a:pt x="1646" y="3120"/>
                  </a:lnTo>
                  <a:lnTo>
                    <a:pt x="1590" y="3176"/>
                  </a:lnTo>
                  <a:lnTo>
                    <a:pt x="1522" y="3232"/>
                  </a:lnTo>
                  <a:lnTo>
                    <a:pt x="1451" y="3280"/>
                  </a:lnTo>
                  <a:lnTo>
                    <a:pt x="1379" y="3321"/>
                  </a:lnTo>
                  <a:lnTo>
                    <a:pt x="1304" y="3356"/>
                  </a:lnTo>
                  <a:lnTo>
                    <a:pt x="1227" y="3382"/>
                  </a:lnTo>
                  <a:lnTo>
                    <a:pt x="1147" y="3400"/>
                  </a:lnTo>
                  <a:lnTo>
                    <a:pt x="1066" y="3411"/>
                  </a:lnTo>
                  <a:lnTo>
                    <a:pt x="982" y="3415"/>
                  </a:lnTo>
                  <a:lnTo>
                    <a:pt x="903" y="3412"/>
                  </a:lnTo>
                  <a:lnTo>
                    <a:pt x="825" y="3405"/>
                  </a:lnTo>
                  <a:lnTo>
                    <a:pt x="752" y="3392"/>
                  </a:lnTo>
                  <a:lnTo>
                    <a:pt x="681" y="3373"/>
                  </a:lnTo>
                  <a:lnTo>
                    <a:pt x="614" y="3349"/>
                  </a:lnTo>
                  <a:lnTo>
                    <a:pt x="550" y="3321"/>
                  </a:lnTo>
                  <a:lnTo>
                    <a:pt x="489" y="3288"/>
                  </a:lnTo>
                  <a:lnTo>
                    <a:pt x="431" y="3248"/>
                  </a:lnTo>
                  <a:lnTo>
                    <a:pt x="376" y="3204"/>
                  </a:lnTo>
                  <a:lnTo>
                    <a:pt x="318" y="3149"/>
                  </a:lnTo>
                  <a:lnTo>
                    <a:pt x="265" y="3087"/>
                  </a:lnTo>
                  <a:lnTo>
                    <a:pt x="216" y="3021"/>
                  </a:lnTo>
                  <a:lnTo>
                    <a:pt x="171" y="2950"/>
                  </a:lnTo>
                  <a:lnTo>
                    <a:pt x="131" y="2873"/>
                  </a:lnTo>
                  <a:lnTo>
                    <a:pt x="95" y="2791"/>
                  </a:lnTo>
                  <a:lnTo>
                    <a:pt x="64" y="2703"/>
                  </a:lnTo>
                  <a:lnTo>
                    <a:pt x="37" y="2610"/>
                  </a:lnTo>
                  <a:lnTo>
                    <a:pt x="23" y="2545"/>
                  </a:lnTo>
                  <a:lnTo>
                    <a:pt x="13" y="2473"/>
                  </a:lnTo>
                  <a:lnTo>
                    <a:pt x="5" y="2395"/>
                  </a:lnTo>
                  <a:lnTo>
                    <a:pt x="1" y="2313"/>
                  </a:lnTo>
                  <a:lnTo>
                    <a:pt x="0" y="2223"/>
                  </a:lnTo>
                  <a:lnTo>
                    <a:pt x="3" y="2128"/>
                  </a:lnTo>
                  <a:lnTo>
                    <a:pt x="9" y="2027"/>
                  </a:lnTo>
                  <a:lnTo>
                    <a:pt x="18" y="1920"/>
                  </a:lnTo>
                  <a:lnTo>
                    <a:pt x="30" y="1807"/>
                  </a:lnTo>
                  <a:lnTo>
                    <a:pt x="49" y="1678"/>
                  </a:lnTo>
                  <a:lnTo>
                    <a:pt x="72" y="1554"/>
                  </a:lnTo>
                  <a:lnTo>
                    <a:pt x="102" y="1433"/>
                  </a:lnTo>
                  <a:lnTo>
                    <a:pt x="138" y="1317"/>
                  </a:lnTo>
                  <a:lnTo>
                    <a:pt x="179" y="1203"/>
                  </a:lnTo>
                  <a:lnTo>
                    <a:pt x="224" y="1095"/>
                  </a:lnTo>
                  <a:lnTo>
                    <a:pt x="277" y="990"/>
                  </a:lnTo>
                  <a:lnTo>
                    <a:pt x="334" y="889"/>
                  </a:lnTo>
                  <a:lnTo>
                    <a:pt x="403" y="788"/>
                  </a:lnTo>
                  <a:lnTo>
                    <a:pt x="476" y="692"/>
                  </a:lnTo>
                  <a:lnTo>
                    <a:pt x="552" y="603"/>
                  </a:lnTo>
                  <a:lnTo>
                    <a:pt x="631" y="521"/>
                  </a:lnTo>
                  <a:lnTo>
                    <a:pt x="712" y="444"/>
                  </a:lnTo>
                  <a:lnTo>
                    <a:pt x="797" y="374"/>
                  </a:lnTo>
                  <a:lnTo>
                    <a:pt x="885" y="311"/>
                  </a:lnTo>
                  <a:lnTo>
                    <a:pt x="986" y="244"/>
                  </a:lnTo>
                  <a:lnTo>
                    <a:pt x="1087" y="184"/>
                  </a:lnTo>
                  <a:lnTo>
                    <a:pt x="1183" y="131"/>
                  </a:lnTo>
                  <a:lnTo>
                    <a:pt x="1279" y="85"/>
                  </a:lnTo>
                  <a:lnTo>
                    <a:pt x="1373" y="46"/>
                  </a:lnTo>
                  <a:lnTo>
                    <a:pt x="1463" y="15"/>
                  </a:lnTo>
                  <a:lnTo>
                    <a:pt x="1500" y="4"/>
                  </a:lnTo>
                  <a:lnTo>
                    <a:pt x="1536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none" lIns="162000" rIns="0" anchor="ctr"/>
            <a:lstStyle/>
            <a:p>
              <a:pPr latinLnBrk="0"/>
              <a:endParaRPr lang="ko-KR" altLang="en-US" sz="900" dirty="0">
                <a:latin typeface="+mn-ea"/>
              </a:endParaRPr>
            </a:p>
          </p:txBody>
        </p:sp>
      </p:grpSp>
      <p:sp>
        <p:nvSpPr>
          <p:cNvPr id="43" name="AutoShape 19">
            <a:extLst>
              <a:ext uri="{FF2B5EF4-FFF2-40B4-BE49-F238E27FC236}">
                <a16:creationId xmlns:a16="http://schemas.microsoft.com/office/drawing/2014/main" id="{04B1CCF1-846F-4BF0-8409-6191188B90CE}"/>
              </a:ext>
            </a:extLst>
          </p:cNvPr>
          <p:cNvSpPr>
            <a:spLocks noChangeArrowheads="1"/>
          </p:cNvSpPr>
          <p:nvPr/>
        </p:nvSpPr>
        <p:spPr bwMode="gray">
          <a:xfrm>
            <a:off x="6442330" y="2459612"/>
            <a:ext cx="127938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/>
          <a:p>
            <a:pPr algn="ctr" defTabSz="995363" fontAlgn="ctr" latinLnBrk="0">
              <a:buClr>
                <a:schemeClr val="bg1">
                  <a:lumMod val="50000"/>
                </a:schemeClr>
              </a:buClr>
              <a:buSzPct val="100000"/>
            </a:pPr>
            <a:r>
              <a:rPr lang="ko-KR" altLang="en-US" sz="900" b="1" dirty="0">
                <a:latin typeface="+mn-ea"/>
              </a:rPr>
              <a:t>대한민국 최고의</a:t>
            </a:r>
            <a:endParaRPr lang="en-US" altLang="ko-KR" sz="900" b="1" dirty="0">
              <a:latin typeface="+mn-ea"/>
            </a:endParaRPr>
          </a:p>
          <a:p>
            <a:pPr algn="ctr" defTabSz="995363" fontAlgn="ctr" latinLnBrk="0">
              <a:buClr>
                <a:schemeClr val="bg1">
                  <a:lumMod val="50000"/>
                </a:schemeClr>
              </a:buClr>
              <a:buSzPct val="100000"/>
            </a:pPr>
            <a:r>
              <a:rPr lang="ko-KR" altLang="en-US" sz="900" b="1" dirty="0">
                <a:latin typeface="+mn-ea"/>
              </a:rPr>
              <a:t>시스템 인프라 전문업체</a:t>
            </a:r>
          </a:p>
        </p:txBody>
      </p:sp>
      <p:sp>
        <p:nvSpPr>
          <p:cNvPr id="44" name="AutoShape 19">
            <a:extLst>
              <a:ext uri="{FF2B5EF4-FFF2-40B4-BE49-F238E27FC236}">
                <a16:creationId xmlns:a16="http://schemas.microsoft.com/office/drawing/2014/main" id="{3180D465-09A0-4A2A-A1F5-8AD365DAF68F}"/>
              </a:ext>
            </a:extLst>
          </p:cNvPr>
          <p:cNvSpPr>
            <a:spLocks noChangeArrowheads="1"/>
          </p:cNvSpPr>
          <p:nvPr/>
        </p:nvSpPr>
        <p:spPr bwMode="gray">
          <a:xfrm>
            <a:off x="7988153" y="2453384"/>
            <a:ext cx="13898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 anchorCtr="0">
            <a:spAutoFit/>
          </a:bodyPr>
          <a:lstStyle/>
          <a:p>
            <a:pPr defTabSz="995363" fontAlgn="ctr" latinLnBrk="0">
              <a:buClr>
                <a:schemeClr val="bg1">
                  <a:lumMod val="50000"/>
                </a:schemeClr>
              </a:buClr>
              <a:buSzPct val="100000"/>
            </a:pPr>
            <a:r>
              <a:rPr lang="ko-KR" altLang="en-US" sz="900" b="1" dirty="0">
                <a:latin typeface="+mn-ea"/>
              </a:rPr>
              <a:t>차별화된 비즈니스 모델로 </a:t>
            </a:r>
            <a:br>
              <a:rPr lang="en-US" altLang="ko-KR" sz="900" b="1" dirty="0">
                <a:latin typeface="+mn-ea"/>
              </a:rPr>
            </a:br>
            <a:r>
              <a:rPr lang="ko-KR" altLang="en-US" sz="900" b="1" dirty="0">
                <a:latin typeface="+mn-ea"/>
              </a:rPr>
              <a:t>최적의 운영 서비스 제공</a:t>
            </a:r>
          </a:p>
        </p:txBody>
      </p:sp>
      <p:sp>
        <p:nvSpPr>
          <p:cNvPr id="45" name="Text Box 26">
            <a:extLst>
              <a:ext uri="{FF2B5EF4-FFF2-40B4-BE49-F238E27FC236}">
                <a16:creationId xmlns:a16="http://schemas.microsoft.com/office/drawing/2014/main" id="{8E3EFE85-C385-417E-9B20-6748B9AE7DE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352600" y="2778036"/>
            <a:ext cx="1552728" cy="55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88900" indent="-88900" defTabSz="974725" latinLnBrk="0">
              <a:lnSpc>
                <a:spcPct val="100000"/>
              </a:lnSpc>
              <a:spcAft>
                <a:spcPts val="500"/>
              </a:spcAft>
              <a:buClr>
                <a:schemeClr val="bg1">
                  <a:lumMod val="50000"/>
                </a:schemeClr>
              </a:buClr>
              <a:buSzPct val="100000"/>
              <a:buFont typeface="Wingdings" pitchFamily="2" charset="2"/>
              <a:buChar char="§"/>
              <a:defRPr sz="1000">
                <a:latin typeface="나눔고딕" pitchFamily="50" charset="-127"/>
                <a:ea typeface="나눔고딕" pitchFamily="50" charset="-127"/>
              </a:defRPr>
            </a:lvl1pPr>
            <a:lvl2pPr marL="185738" lvl="1" indent="-95250" defTabSz="974725" latinLnBrk="0">
              <a:spcAft>
                <a:spcPct val="20000"/>
              </a:spcAft>
              <a:buClr>
                <a:schemeClr val="bg1">
                  <a:lumMod val="50000"/>
                </a:schemeClr>
              </a:buClr>
              <a:buFont typeface="나눔고딕 ExtraBold" pitchFamily="50" charset="-127"/>
              <a:buChar char="-"/>
              <a:defRPr sz="1000">
                <a:latin typeface="나눔고딕" pitchFamily="50" charset="-127"/>
                <a:ea typeface="나눔고딕" pitchFamily="50" charset="-127"/>
              </a:defRPr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pPr algn="l"/>
            <a:r>
              <a:rPr lang="en-US" altLang="ko-KR" sz="800" dirty="0">
                <a:latin typeface="+mn-ea"/>
                <a:ea typeface="+mn-ea"/>
              </a:rPr>
              <a:t>Veeam, VMware, </a:t>
            </a:r>
            <a:r>
              <a:rPr lang="ko-KR" altLang="en-US" sz="800" dirty="0">
                <a:latin typeface="+mn-ea"/>
                <a:ea typeface="+mn-ea"/>
              </a:rPr>
              <a:t>공급</a:t>
            </a:r>
            <a:r>
              <a:rPr lang="en-US" altLang="ko-KR" sz="800" dirty="0">
                <a:latin typeface="+mn-ea"/>
                <a:ea typeface="+mn-ea"/>
              </a:rPr>
              <a:t>/</a:t>
            </a:r>
            <a:r>
              <a:rPr lang="ko-KR" altLang="en-US" sz="800" dirty="0">
                <a:latin typeface="+mn-ea"/>
                <a:ea typeface="+mn-ea"/>
              </a:rPr>
              <a:t>구축 분야</a:t>
            </a:r>
            <a:endParaRPr lang="en-US" altLang="ko-KR" sz="800" dirty="0">
              <a:latin typeface="+mn-ea"/>
              <a:ea typeface="+mn-ea"/>
            </a:endParaRPr>
          </a:p>
          <a:p>
            <a:pPr marL="0" indent="0" algn="l"/>
            <a:r>
              <a:rPr lang="ko-KR" altLang="en-US" sz="800" dirty="0">
                <a:latin typeface="+mn-ea"/>
                <a:ea typeface="+mn-ea"/>
              </a:rPr>
              <a:t> 공공</a:t>
            </a:r>
            <a:r>
              <a:rPr lang="en-US" altLang="ko-KR" sz="800" dirty="0">
                <a:latin typeface="+mn-ea"/>
                <a:ea typeface="+mn-ea"/>
              </a:rPr>
              <a:t>, </a:t>
            </a:r>
            <a:r>
              <a:rPr lang="ko-KR" altLang="en-US" sz="800" dirty="0">
                <a:latin typeface="+mn-ea"/>
                <a:ea typeface="+mn-ea"/>
              </a:rPr>
              <a:t>금융</a:t>
            </a:r>
            <a:r>
              <a:rPr lang="en-US" altLang="ko-KR" sz="800" dirty="0">
                <a:latin typeface="+mn-ea"/>
                <a:ea typeface="+mn-ea"/>
              </a:rPr>
              <a:t>, </a:t>
            </a:r>
            <a:r>
              <a:rPr lang="ko-KR" altLang="en-US" sz="800" dirty="0">
                <a:latin typeface="+mn-ea"/>
                <a:ea typeface="+mn-ea"/>
              </a:rPr>
              <a:t>제조</a:t>
            </a:r>
            <a:r>
              <a:rPr lang="en-US" altLang="ko-KR" sz="800" dirty="0">
                <a:latin typeface="+mn-ea"/>
                <a:ea typeface="+mn-ea"/>
              </a:rPr>
              <a:t>, </a:t>
            </a:r>
            <a:r>
              <a:rPr lang="ko-KR" altLang="en-US" sz="800" dirty="0">
                <a:latin typeface="+mn-ea"/>
                <a:ea typeface="+mn-ea"/>
              </a:rPr>
              <a:t>유통 등 다양한 분야의 고객에게 백업솔루션 제공</a:t>
            </a:r>
            <a:endParaRPr lang="en-US" altLang="ko-KR" sz="800" dirty="0">
              <a:latin typeface="+mn-ea"/>
              <a:ea typeface="+mn-ea"/>
            </a:endParaRPr>
          </a:p>
        </p:txBody>
      </p:sp>
      <p:sp>
        <p:nvSpPr>
          <p:cNvPr id="46" name="Text Box 26">
            <a:extLst>
              <a:ext uri="{FF2B5EF4-FFF2-40B4-BE49-F238E27FC236}">
                <a16:creationId xmlns:a16="http://schemas.microsoft.com/office/drawing/2014/main" id="{D8DF6D1D-3F94-4C2A-8E7D-DA16A2ADF3E8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7977336" y="2778036"/>
            <a:ext cx="1538458" cy="55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88900" indent="-88900" defTabSz="974725" latinLnBrk="0">
              <a:lnSpc>
                <a:spcPct val="100000"/>
              </a:lnSpc>
              <a:spcAft>
                <a:spcPts val="500"/>
              </a:spcAft>
              <a:buClr>
                <a:schemeClr val="bg1">
                  <a:lumMod val="50000"/>
                </a:schemeClr>
              </a:buClr>
              <a:buSzPct val="100000"/>
              <a:buFont typeface="Wingdings" pitchFamily="2" charset="2"/>
              <a:buChar char="§"/>
              <a:defRPr sz="1000">
                <a:latin typeface="나눔고딕" pitchFamily="50" charset="-127"/>
                <a:ea typeface="나눔고딕" pitchFamily="50" charset="-127"/>
              </a:defRPr>
            </a:lvl1pPr>
            <a:lvl2pPr marL="185738" lvl="1" indent="-95250" defTabSz="974725" latinLnBrk="0">
              <a:spcAft>
                <a:spcPct val="20000"/>
              </a:spcAft>
              <a:buClr>
                <a:schemeClr val="bg1">
                  <a:lumMod val="50000"/>
                </a:schemeClr>
              </a:buClr>
              <a:buFont typeface="나눔고딕 ExtraBold" pitchFamily="50" charset="-127"/>
              <a:buChar char="-"/>
              <a:defRPr sz="1000">
                <a:latin typeface="나눔고딕" pitchFamily="50" charset="-127"/>
                <a:ea typeface="나눔고딕" pitchFamily="50" charset="-127"/>
              </a:defRPr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pPr algn="l"/>
            <a:r>
              <a:rPr lang="ko-KR" altLang="en-US" sz="800" dirty="0">
                <a:latin typeface="+mn-ea"/>
                <a:ea typeface="+mn-ea"/>
              </a:rPr>
              <a:t>최적의 백업 및 </a:t>
            </a:r>
            <a:r>
              <a:rPr lang="en-US" altLang="ko-KR" sz="800" dirty="0">
                <a:latin typeface="+mn-ea"/>
                <a:ea typeface="+mn-ea"/>
              </a:rPr>
              <a:t>DR</a:t>
            </a:r>
            <a:r>
              <a:rPr lang="ko-KR" altLang="en-US" sz="800" dirty="0">
                <a:latin typeface="+mn-ea"/>
                <a:ea typeface="+mn-ea"/>
              </a:rPr>
              <a:t> 프로세스를 위한 서비스 제공</a:t>
            </a:r>
            <a:endParaRPr lang="en-US" altLang="ko-KR" sz="800" dirty="0">
              <a:latin typeface="+mn-ea"/>
              <a:ea typeface="+mn-ea"/>
            </a:endParaRPr>
          </a:p>
          <a:p>
            <a:pPr algn="l"/>
            <a:r>
              <a:rPr lang="en-US" altLang="ko-KR" sz="800" dirty="0">
                <a:latin typeface="+mn-ea"/>
                <a:ea typeface="+mn-ea"/>
              </a:rPr>
              <a:t>Veeam </a:t>
            </a:r>
            <a:r>
              <a:rPr lang="ko-KR" altLang="en-US" sz="800" dirty="0">
                <a:latin typeface="+mn-ea"/>
                <a:ea typeface="+mn-ea"/>
              </a:rPr>
              <a:t>을 통한 안정적 운영 관리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B3F003-EDB3-412B-A25D-3071DE487EDE}"/>
              </a:ext>
            </a:extLst>
          </p:cNvPr>
          <p:cNvCxnSpPr/>
          <p:nvPr/>
        </p:nvCxnSpPr>
        <p:spPr>
          <a:xfrm>
            <a:off x="7909887" y="2502367"/>
            <a:ext cx="0" cy="834181"/>
          </a:xfrm>
          <a:prstGeom prst="line">
            <a:avLst/>
          </a:prstGeom>
          <a:ln>
            <a:gradFill>
              <a:gsLst>
                <a:gs pos="4000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0"/>
            </a:gra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66A4D696-B233-44F1-95B0-C393C22C4EB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67582" y="3072899"/>
            <a:ext cx="1042153" cy="18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79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E7ABF-07B5-4921-9C0B-BE9F557BC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기대효과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B589C1-C2B1-48F4-BCF9-67A005809C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제안사는 </a:t>
            </a:r>
            <a:r>
              <a:rPr lang="en-US" altLang="ko-KR" dirty="0"/>
              <a:t>OOOO</a:t>
            </a:r>
            <a:r>
              <a:rPr lang="ko-KR" altLang="en-US" dirty="0"/>
              <a:t>의 </a:t>
            </a:r>
            <a:r>
              <a:rPr lang="en-US" altLang="ko-KR" dirty="0"/>
              <a:t>IT</a:t>
            </a:r>
            <a:r>
              <a:rPr lang="ko-KR" altLang="en-US" dirty="0"/>
              <a:t>인프라 운영환경에 대한 백업시스템 구축에 있어 다수의 유사 수행 경험을 기반으로 철저한 사전 준비와 검증을 수행합니다</a:t>
            </a:r>
            <a:r>
              <a:rPr lang="en-US" altLang="ko-KR" dirty="0"/>
              <a:t>. </a:t>
            </a:r>
            <a:r>
              <a:rPr lang="ko-KR" altLang="en-US" dirty="0"/>
              <a:t>효율적인 사업수행을 위한 조직구성을 통해  본 사업의 성공적 구축과 안정적 운영을 보장합니다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48C61F-844E-4060-BB0C-2D62015BC5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 anchor="ctr"/>
          <a:lstStyle/>
          <a:p>
            <a:pPr marL="0" indent="0" algn="r">
              <a:buNone/>
            </a:pPr>
            <a:r>
              <a:rPr lang="en-US" altLang="ko-KR" dirty="0">
                <a:latin typeface="+mn-ea"/>
              </a:rPr>
              <a:t>1.2 </a:t>
            </a:r>
            <a:r>
              <a:rPr lang="ko-KR" altLang="en-US" dirty="0">
                <a:latin typeface="+mn-ea"/>
              </a:rPr>
              <a:t>제안 특징 및 기대 효과</a:t>
            </a:r>
          </a:p>
        </p:txBody>
      </p:sp>
      <p:sp>
        <p:nvSpPr>
          <p:cNvPr id="22" name="양쪽 모서리가 둥근 사각형 134">
            <a:extLst>
              <a:ext uri="{FF2B5EF4-FFF2-40B4-BE49-F238E27FC236}">
                <a16:creationId xmlns:a16="http://schemas.microsoft.com/office/drawing/2014/main" id="{C4F98290-94B2-4E0C-9C61-F169D30F0BC2}"/>
              </a:ext>
            </a:extLst>
          </p:cNvPr>
          <p:cNvSpPr/>
          <p:nvPr/>
        </p:nvSpPr>
        <p:spPr bwMode="auto">
          <a:xfrm>
            <a:off x="389755" y="4990508"/>
            <a:ext cx="4105324" cy="1399695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8200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5400000" scaled="0"/>
          </a:gra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dist="12700" dir="5400000" algn="t" rotWithShape="0">
              <a:sysClr val="windowText" lastClr="000000">
                <a:lumMod val="75000"/>
                <a:lumOff val="25000"/>
                <a:alpha val="20000"/>
              </a:sysClr>
            </a:outerShdw>
          </a:effectLst>
        </p:spPr>
        <p:txBody>
          <a:bodyPr lIns="90000" tIns="0" rIns="90000" bIns="0" anchor="ctr" anchorCtr="0"/>
          <a:lstStyle/>
          <a:p>
            <a:pPr marL="95250" lvl="1" indent="-95250">
              <a:spcBef>
                <a:spcPts val="0"/>
              </a:spcBef>
              <a:spcAft>
                <a:spcPts val="24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  <a:defRPr/>
            </a:pPr>
            <a:r>
              <a:rPr lang="ko-KR" altLang="en-US" sz="1000" b="1" kern="0" dirty="0">
                <a:solidFill>
                  <a:srgbClr val="003738"/>
                </a:solidFill>
                <a:latin typeface="+mn-ea"/>
              </a:rPr>
              <a:t>유사 환경 구축한 전문 노하우를 통한 업무 영향을 최소화 및 프로젝트 기간 최소화</a:t>
            </a:r>
          </a:p>
          <a:p>
            <a:pPr marL="95250" lvl="1" indent="-95250">
              <a:spcBef>
                <a:spcPts val="0"/>
              </a:spcBef>
              <a:spcAft>
                <a:spcPts val="24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  <a:defRPr/>
            </a:pPr>
            <a:r>
              <a:rPr lang="ko-KR" altLang="en-US" sz="1000" b="1" kern="0" dirty="0">
                <a:solidFill>
                  <a:srgbClr val="003738"/>
                </a:solidFill>
                <a:latin typeface="+mn-ea"/>
              </a:rPr>
              <a:t>백업 전문 기술 인력을 통한 구축 리스크 최소화</a:t>
            </a:r>
          </a:p>
          <a:p>
            <a:pPr marL="95250" lvl="1" indent="-95250">
              <a:spcBef>
                <a:spcPts val="0"/>
              </a:spcBef>
              <a:spcAft>
                <a:spcPts val="24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  <a:defRPr/>
            </a:pPr>
            <a:r>
              <a:rPr lang="ko-KR" altLang="en-US" sz="1000" b="1" kern="0" dirty="0">
                <a:solidFill>
                  <a:srgbClr val="003738"/>
                </a:solidFill>
                <a:latin typeface="+mn-ea"/>
              </a:rPr>
              <a:t>고객 환경에 적합한 최적의 운영 방안 제시</a:t>
            </a:r>
          </a:p>
        </p:txBody>
      </p:sp>
      <p:sp>
        <p:nvSpPr>
          <p:cNvPr id="23" name="양쪽 모서리가 둥근 사각형 135">
            <a:extLst>
              <a:ext uri="{FF2B5EF4-FFF2-40B4-BE49-F238E27FC236}">
                <a16:creationId xmlns:a16="http://schemas.microsoft.com/office/drawing/2014/main" id="{489A2D20-ECBC-4374-870E-99DC83942A30}"/>
              </a:ext>
            </a:extLst>
          </p:cNvPr>
          <p:cNvSpPr/>
          <p:nvPr/>
        </p:nvSpPr>
        <p:spPr bwMode="auto">
          <a:xfrm>
            <a:off x="388938" y="4614404"/>
            <a:ext cx="4106403" cy="34124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5F4B"/>
          </a:solidFill>
          <a:ln w="6350" cap="flat" cmpd="sng" algn="ctr">
            <a:solidFill>
              <a:srgbClr val="005F4B"/>
            </a:solidFill>
            <a:prstDash val="solid"/>
          </a:ln>
          <a:effectLst/>
        </p:spPr>
        <p:txBody>
          <a:bodyPr lIns="0" tIns="0" rIns="0" bIns="0" anchor="ctr"/>
          <a:lstStyle/>
          <a:p>
            <a:pPr indent="-180975" algn="ctr" defTabSz="995690">
              <a:spcAft>
                <a:spcPts val="240"/>
              </a:spcAft>
              <a:defRPr/>
            </a:pPr>
            <a:r>
              <a:rPr lang="ko-KR" altLang="en-US" sz="12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최고 솔루션 및 전문가 지원</a:t>
            </a:r>
          </a:p>
        </p:txBody>
      </p:sp>
      <p:sp>
        <p:nvSpPr>
          <p:cNvPr id="20" name="양쪽 모서리가 둥근 사각형 134">
            <a:extLst>
              <a:ext uri="{FF2B5EF4-FFF2-40B4-BE49-F238E27FC236}">
                <a16:creationId xmlns:a16="http://schemas.microsoft.com/office/drawing/2014/main" id="{E50E7B59-3334-4D30-925E-09D1F199DE2C}"/>
              </a:ext>
            </a:extLst>
          </p:cNvPr>
          <p:cNvSpPr/>
          <p:nvPr/>
        </p:nvSpPr>
        <p:spPr bwMode="auto">
          <a:xfrm>
            <a:off x="5427344" y="4990499"/>
            <a:ext cx="4105324" cy="1399686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8200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5400000" scaled="0"/>
          </a:gra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dist="12700" dir="5400000" algn="t" rotWithShape="0">
              <a:sysClr val="windowText" lastClr="000000">
                <a:lumMod val="75000"/>
                <a:lumOff val="25000"/>
                <a:alpha val="20000"/>
              </a:sysClr>
            </a:outerShdw>
          </a:effectLst>
        </p:spPr>
        <p:txBody>
          <a:bodyPr lIns="90000" tIns="0" rIns="90000" bIns="0" anchor="ctr" anchorCtr="0"/>
          <a:lstStyle/>
          <a:p>
            <a:pPr marL="95250" lvl="1" indent="-95250">
              <a:spcBef>
                <a:spcPts val="0"/>
              </a:spcBef>
              <a:spcAft>
                <a:spcPts val="24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  <a:defRPr/>
            </a:pPr>
            <a:r>
              <a:rPr lang="ko-KR" altLang="en-US" sz="1000" b="1" kern="0" dirty="0">
                <a:solidFill>
                  <a:srgbClr val="003738"/>
                </a:solidFill>
                <a:latin typeface="+mn-ea"/>
              </a:rPr>
              <a:t>통합 백업 모니터링 및 리포팅 솔루션을 통한 효율적인 백업 통합 관리 구현</a:t>
            </a:r>
          </a:p>
          <a:p>
            <a:pPr marL="95250" lvl="1" indent="-95250">
              <a:spcBef>
                <a:spcPts val="0"/>
              </a:spcBef>
              <a:spcAft>
                <a:spcPts val="24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  <a:defRPr/>
            </a:pPr>
            <a:r>
              <a:rPr lang="ko-KR" altLang="en-US" sz="1000" b="1" kern="0" dirty="0">
                <a:solidFill>
                  <a:srgbClr val="003738"/>
                </a:solidFill>
                <a:latin typeface="+mn-ea"/>
              </a:rPr>
              <a:t>멀티테넌트 환경의 자동화된 리포팅 시스템 구축 </a:t>
            </a:r>
            <a:r>
              <a:rPr lang="en-US" altLang="ko-KR" sz="1000" b="1" kern="0" dirty="0">
                <a:solidFill>
                  <a:srgbClr val="003738"/>
                </a:solidFill>
                <a:latin typeface="+mn-ea"/>
              </a:rPr>
              <a:t>(</a:t>
            </a:r>
            <a:r>
              <a:rPr lang="ko-KR" altLang="en-US" sz="1000" b="1" kern="0" dirty="0">
                <a:solidFill>
                  <a:srgbClr val="003738"/>
                </a:solidFill>
                <a:latin typeface="+mn-ea"/>
              </a:rPr>
              <a:t>백업</a:t>
            </a:r>
            <a:r>
              <a:rPr lang="en-US" altLang="ko-KR" sz="1000" b="1" kern="0" dirty="0">
                <a:solidFill>
                  <a:srgbClr val="003738"/>
                </a:solidFill>
                <a:latin typeface="+mn-ea"/>
              </a:rPr>
              <a:t>, </a:t>
            </a:r>
            <a:r>
              <a:rPr lang="ko-KR" altLang="en-US" sz="1000" b="1" kern="0" dirty="0">
                <a:solidFill>
                  <a:srgbClr val="003738"/>
                </a:solidFill>
                <a:latin typeface="+mn-ea"/>
              </a:rPr>
              <a:t>통계</a:t>
            </a:r>
            <a:r>
              <a:rPr lang="en-US" altLang="ko-KR" sz="1000" b="1" kern="0" dirty="0">
                <a:solidFill>
                  <a:srgbClr val="003738"/>
                </a:solidFill>
                <a:latin typeface="+mn-ea"/>
              </a:rPr>
              <a:t>, </a:t>
            </a:r>
            <a:r>
              <a:rPr lang="ko-KR" altLang="en-US" sz="1000" b="1" kern="0" dirty="0">
                <a:solidFill>
                  <a:srgbClr val="003738"/>
                </a:solidFill>
                <a:latin typeface="+mn-ea"/>
              </a:rPr>
              <a:t>감사</a:t>
            </a:r>
            <a:r>
              <a:rPr lang="en-US" altLang="ko-KR" sz="1000" b="1" kern="0" dirty="0">
                <a:solidFill>
                  <a:srgbClr val="003738"/>
                </a:solidFill>
                <a:latin typeface="+mn-ea"/>
              </a:rPr>
              <a:t>, </a:t>
            </a:r>
            <a:r>
              <a:rPr lang="ko-KR" altLang="en-US" sz="1000" b="1" kern="0" dirty="0">
                <a:solidFill>
                  <a:srgbClr val="003738"/>
                </a:solidFill>
                <a:latin typeface="+mn-ea"/>
              </a:rPr>
              <a:t>보고분석</a:t>
            </a:r>
            <a:r>
              <a:rPr lang="en-US" altLang="ko-KR" sz="1000" b="1" kern="0" dirty="0">
                <a:solidFill>
                  <a:srgbClr val="003738"/>
                </a:solidFill>
                <a:latin typeface="+mn-ea"/>
              </a:rPr>
              <a:t>, </a:t>
            </a:r>
            <a:r>
              <a:rPr lang="ko-KR" altLang="en-US" sz="1000" b="1" kern="0" dirty="0">
                <a:solidFill>
                  <a:srgbClr val="003738"/>
                </a:solidFill>
                <a:latin typeface="+mn-ea"/>
              </a:rPr>
              <a:t>과금 체계 등</a:t>
            </a:r>
            <a:r>
              <a:rPr lang="en-US" altLang="ko-KR" sz="1000" b="1" kern="0" dirty="0">
                <a:solidFill>
                  <a:srgbClr val="003738"/>
                </a:solidFill>
                <a:latin typeface="+mn-ea"/>
              </a:rPr>
              <a:t>)</a:t>
            </a:r>
          </a:p>
          <a:p>
            <a:pPr marL="95250" lvl="1" indent="-95250">
              <a:spcBef>
                <a:spcPts val="0"/>
              </a:spcBef>
              <a:spcAft>
                <a:spcPts val="24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  <a:defRPr/>
            </a:pPr>
            <a:r>
              <a:rPr lang="ko-KR" altLang="en-US" sz="1000" b="1" kern="0" dirty="0">
                <a:solidFill>
                  <a:srgbClr val="003738"/>
                </a:solidFill>
                <a:latin typeface="+mn-ea"/>
              </a:rPr>
              <a:t>백업 운영 장애 감지 및 대응 환경 제공</a:t>
            </a:r>
            <a:r>
              <a:rPr lang="en-US" altLang="ko-KR" sz="1000" b="1" kern="0" dirty="0">
                <a:solidFill>
                  <a:srgbClr val="003738"/>
                </a:solidFill>
                <a:latin typeface="+mn-ea"/>
              </a:rPr>
              <a:t>, </a:t>
            </a:r>
            <a:r>
              <a:rPr lang="ko-KR" altLang="en-US" sz="1000" b="1" kern="0" dirty="0">
                <a:solidFill>
                  <a:srgbClr val="003738"/>
                </a:solidFill>
                <a:latin typeface="+mn-ea"/>
              </a:rPr>
              <a:t>백업 인프라 라이프사이클 사전예측 제공</a:t>
            </a:r>
          </a:p>
        </p:txBody>
      </p:sp>
      <p:sp>
        <p:nvSpPr>
          <p:cNvPr id="21" name="양쪽 모서리가 둥근 사각형 135">
            <a:extLst>
              <a:ext uri="{FF2B5EF4-FFF2-40B4-BE49-F238E27FC236}">
                <a16:creationId xmlns:a16="http://schemas.microsoft.com/office/drawing/2014/main" id="{9A76B8A6-53C4-40F3-8C05-18041954B92F}"/>
              </a:ext>
            </a:extLst>
          </p:cNvPr>
          <p:cNvSpPr/>
          <p:nvPr/>
        </p:nvSpPr>
        <p:spPr bwMode="auto">
          <a:xfrm>
            <a:off x="5426527" y="4614408"/>
            <a:ext cx="4106403" cy="341247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5F4B"/>
          </a:solidFill>
          <a:ln w="6350" cap="flat" cmpd="sng" algn="ctr">
            <a:solidFill>
              <a:srgbClr val="005F4B"/>
            </a:solidFill>
            <a:prstDash val="solid"/>
          </a:ln>
          <a:effectLst/>
        </p:spPr>
        <p:txBody>
          <a:bodyPr lIns="0" tIns="0" rIns="0" bIns="0" anchor="ctr"/>
          <a:lstStyle/>
          <a:p>
            <a:pPr indent="-180975" algn="ctr" defTabSz="995690">
              <a:spcAft>
                <a:spcPts val="240"/>
              </a:spcAft>
              <a:defRPr/>
            </a:pPr>
            <a:r>
              <a:rPr lang="ko-KR" altLang="en-US" sz="12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고품질의 백업 운영 환경 지원</a:t>
            </a:r>
          </a:p>
        </p:txBody>
      </p:sp>
      <p:sp>
        <p:nvSpPr>
          <p:cNvPr id="18" name="양쪽 모서리가 둥근 사각형 134">
            <a:extLst>
              <a:ext uri="{FF2B5EF4-FFF2-40B4-BE49-F238E27FC236}">
                <a16:creationId xmlns:a16="http://schemas.microsoft.com/office/drawing/2014/main" id="{CD235457-7674-49AA-A642-5F15BE2CCA55}"/>
              </a:ext>
            </a:extLst>
          </p:cNvPr>
          <p:cNvSpPr/>
          <p:nvPr/>
        </p:nvSpPr>
        <p:spPr bwMode="auto">
          <a:xfrm>
            <a:off x="389755" y="3037378"/>
            <a:ext cx="4105324" cy="1399702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8200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5400000" scaled="0"/>
          </a:gra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dist="12700" dir="5400000" algn="t" rotWithShape="0">
              <a:sysClr val="windowText" lastClr="000000">
                <a:lumMod val="75000"/>
                <a:lumOff val="25000"/>
                <a:alpha val="20000"/>
              </a:sysClr>
            </a:outerShdw>
          </a:effectLst>
        </p:spPr>
        <p:txBody>
          <a:bodyPr lIns="90000" tIns="0" rIns="90000" bIns="0" anchor="ctr" anchorCtr="0"/>
          <a:lstStyle/>
          <a:p>
            <a:pPr marL="95250" lvl="1" indent="-95250">
              <a:spcBef>
                <a:spcPts val="0"/>
              </a:spcBef>
              <a:spcAft>
                <a:spcPts val="24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  <a:defRPr/>
            </a:pPr>
            <a:r>
              <a:rPr lang="ko-KR" altLang="en-US" sz="1000" b="1" kern="0" dirty="0">
                <a:solidFill>
                  <a:srgbClr val="003738"/>
                </a:solidFill>
                <a:latin typeface="+mn-ea"/>
              </a:rPr>
              <a:t>백업 체계 강화를 위해 가상화 및 물리환경에 최적화된 업계 리더의 제품을 통한 </a:t>
            </a:r>
            <a:r>
              <a:rPr lang="en-US" altLang="ko-KR" sz="1000" b="1" kern="0" dirty="0">
                <a:solidFill>
                  <a:srgbClr val="003738"/>
                </a:solidFill>
                <a:latin typeface="+mn-ea"/>
              </a:rPr>
              <a:t>OS, FS, DB </a:t>
            </a:r>
            <a:r>
              <a:rPr lang="ko-KR" altLang="en-US" sz="1000" b="1" kern="0" dirty="0">
                <a:solidFill>
                  <a:srgbClr val="003738"/>
                </a:solidFill>
                <a:latin typeface="+mn-ea"/>
              </a:rPr>
              <a:t>단일 통합 백업 시스템</a:t>
            </a:r>
            <a:endParaRPr lang="en-US" altLang="ko-KR" sz="1000" b="1" kern="0" dirty="0">
              <a:solidFill>
                <a:srgbClr val="003738"/>
              </a:solidFill>
              <a:latin typeface="+mn-ea"/>
            </a:endParaRPr>
          </a:p>
          <a:p>
            <a:pPr marL="95250" lvl="1" indent="-95250">
              <a:spcBef>
                <a:spcPts val="0"/>
              </a:spcBef>
              <a:spcAft>
                <a:spcPts val="24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  <a:defRPr/>
            </a:pPr>
            <a:r>
              <a:rPr lang="en-US" altLang="ko-KR" sz="1000" b="1" kern="0" dirty="0">
                <a:solidFill>
                  <a:srgbClr val="003738"/>
                </a:solidFill>
                <a:latin typeface="+mn-ea"/>
              </a:rPr>
              <a:t>HW</a:t>
            </a:r>
            <a:r>
              <a:rPr lang="ko-KR" altLang="en-US" sz="1000" b="1" kern="0" dirty="0">
                <a:solidFill>
                  <a:srgbClr val="003738"/>
                </a:solidFill>
                <a:latin typeface="+mn-ea"/>
              </a:rPr>
              <a:t> 비 의존적인 완벽한 </a:t>
            </a:r>
            <a:r>
              <a:rPr lang="en-US" altLang="ko-KR" sz="1000" b="1" kern="0" dirty="0">
                <a:solidFill>
                  <a:srgbClr val="003738"/>
                </a:solidFill>
                <a:latin typeface="+mn-ea"/>
              </a:rPr>
              <a:t>SW</a:t>
            </a:r>
            <a:r>
              <a:rPr lang="ko-KR" altLang="en-US" sz="1000" b="1" kern="0" dirty="0">
                <a:solidFill>
                  <a:srgbClr val="003738"/>
                </a:solidFill>
                <a:latin typeface="+mn-ea"/>
              </a:rPr>
              <a:t> 및 디스크 기반의 유연한 수직</a:t>
            </a:r>
            <a:r>
              <a:rPr lang="en-US" altLang="ko-KR" sz="1000" b="1" kern="0" dirty="0">
                <a:solidFill>
                  <a:srgbClr val="003738"/>
                </a:solidFill>
                <a:latin typeface="+mn-ea"/>
              </a:rPr>
              <a:t>/</a:t>
            </a:r>
            <a:r>
              <a:rPr lang="ko-KR" altLang="en-US" sz="1000" b="1" kern="0" dirty="0">
                <a:solidFill>
                  <a:srgbClr val="003738"/>
                </a:solidFill>
                <a:latin typeface="+mn-ea"/>
              </a:rPr>
              <a:t>수평 확장 백업 아키텍처</a:t>
            </a:r>
            <a:endParaRPr lang="en-US" altLang="ko-KR" sz="1000" b="1" kern="0" dirty="0">
              <a:solidFill>
                <a:srgbClr val="003738"/>
              </a:solidFill>
              <a:latin typeface="+mn-ea"/>
            </a:endParaRPr>
          </a:p>
          <a:p>
            <a:pPr marL="95250" lvl="1" indent="-95250">
              <a:spcBef>
                <a:spcPts val="0"/>
              </a:spcBef>
              <a:spcAft>
                <a:spcPts val="24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  <a:defRPr/>
            </a:pPr>
            <a:r>
              <a:rPr lang="en-US" altLang="ko-KR" sz="1000" b="1" kern="0" dirty="0">
                <a:solidFill>
                  <a:srgbClr val="003738"/>
                </a:solidFill>
                <a:latin typeface="+mn-ea"/>
              </a:rPr>
              <a:t>SAN </a:t>
            </a:r>
            <a:r>
              <a:rPr lang="ko-KR" altLang="en-US" sz="1000" b="1" kern="0" dirty="0">
                <a:solidFill>
                  <a:srgbClr val="003738"/>
                </a:solidFill>
                <a:latin typeface="+mn-ea"/>
              </a:rPr>
              <a:t>구성 제거를 통한 관리 포인트 제거 및 비용 절감</a:t>
            </a:r>
          </a:p>
          <a:p>
            <a:pPr marL="95250" lvl="1" indent="-95250">
              <a:spcBef>
                <a:spcPts val="0"/>
              </a:spcBef>
              <a:spcAft>
                <a:spcPts val="24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  <a:defRPr/>
            </a:pPr>
            <a:r>
              <a:rPr lang="ko-KR" altLang="en-US" sz="1000" b="1" kern="0" dirty="0">
                <a:solidFill>
                  <a:srgbClr val="003738"/>
                </a:solidFill>
                <a:latin typeface="+mn-ea"/>
              </a:rPr>
              <a:t>가상화 및 클라우드의 손쉬운 전환</a:t>
            </a:r>
          </a:p>
        </p:txBody>
      </p:sp>
      <p:sp>
        <p:nvSpPr>
          <p:cNvPr id="19" name="양쪽 모서리가 둥근 사각형 135">
            <a:extLst>
              <a:ext uri="{FF2B5EF4-FFF2-40B4-BE49-F238E27FC236}">
                <a16:creationId xmlns:a16="http://schemas.microsoft.com/office/drawing/2014/main" id="{07F9EA63-D7A3-4007-83B9-C97A000F3290}"/>
              </a:ext>
            </a:extLst>
          </p:cNvPr>
          <p:cNvSpPr/>
          <p:nvPr/>
        </p:nvSpPr>
        <p:spPr bwMode="auto">
          <a:xfrm>
            <a:off x="388938" y="2661242"/>
            <a:ext cx="4106403" cy="34125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5F4B"/>
          </a:solidFill>
          <a:ln w="6350" cap="flat" cmpd="sng" algn="ctr">
            <a:solidFill>
              <a:srgbClr val="005F4B"/>
            </a:solidFill>
            <a:prstDash val="solid"/>
          </a:ln>
          <a:effectLst/>
        </p:spPr>
        <p:txBody>
          <a:bodyPr lIns="0" tIns="0" rIns="0" bIns="0" anchor="ctr"/>
          <a:lstStyle/>
          <a:p>
            <a:pPr indent="-180975" algn="ctr" defTabSz="995690">
              <a:spcAft>
                <a:spcPts val="240"/>
              </a:spcAft>
              <a:defRPr/>
            </a:pPr>
            <a:r>
              <a:rPr lang="ko-KR" altLang="en-US" sz="12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미래 지향적 백업 시스템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8865550-DF73-4212-90D1-D64F9C895BB1}"/>
              </a:ext>
            </a:extLst>
          </p:cNvPr>
          <p:cNvSpPr/>
          <p:nvPr/>
        </p:nvSpPr>
        <p:spPr bwMode="auto">
          <a:xfrm>
            <a:off x="5795373" y="5946007"/>
            <a:ext cx="2446908" cy="65615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1330325" eaLnBrk="0" latinLnBrk="1" hangingPunct="0">
              <a:lnSpc>
                <a:spcPct val="110000"/>
              </a:lnSpc>
              <a:defRPr/>
            </a:pPr>
            <a:endParaRPr lang="en-US" altLang="ko-KR" sz="1200" b="1" kern="0">
              <a:gradFill>
                <a:gsLst>
                  <a:gs pos="89167">
                    <a:srgbClr val="0E69AA">
                      <a:lumMod val="75000"/>
                    </a:srgbClr>
                  </a:gs>
                  <a:gs pos="74000">
                    <a:srgbClr val="0E69AA">
                      <a:lumMod val="75000"/>
                    </a:srgbClr>
                  </a:gs>
                </a:gsLst>
                <a:lin ang="5400000" scaled="1"/>
              </a:gradFill>
              <a:latin typeface="+mn-ea"/>
            </a:endParaRPr>
          </a:p>
        </p:txBody>
      </p:sp>
      <p:sp>
        <p:nvSpPr>
          <p:cNvPr id="10" name="화살표: 갈매기형 수장 31">
            <a:extLst>
              <a:ext uri="{FF2B5EF4-FFF2-40B4-BE49-F238E27FC236}">
                <a16:creationId xmlns:a16="http://schemas.microsoft.com/office/drawing/2014/main" id="{24D6D13F-5F8B-4B47-AD5B-C3B72664375A}"/>
              </a:ext>
            </a:extLst>
          </p:cNvPr>
          <p:cNvSpPr/>
          <p:nvPr/>
        </p:nvSpPr>
        <p:spPr>
          <a:xfrm rot="16200000">
            <a:off x="4777262" y="2574389"/>
            <a:ext cx="357109" cy="686360"/>
          </a:xfrm>
          <a:prstGeom prst="chevron">
            <a:avLst/>
          </a:prstGeom>
          <a:solidFill>
            <a:srgbClr val="005F4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" name="양쪽 모서리가 둥근 사각형 134">
            <a:extLst>
              <a:ext uri="{FF2B5EF4-FFF2-40B4-BE49-F238E27FC236}">
                <a16:creationId xmlns:a16="http://schemas.microsoft.com/office/drawing/2014/main" id="{30EC255A-8D25-43F3-963C-568690EA34D9}"/>
              </a:ext>
            </a:extLst>
          </p:cNvPr>
          <p:cNvSpPr/>
          <p:nvPr/>
        </p:nvSpPr>
        <p:spPr bwMode="auto">
          <a:xfrm>
            <a:off x="5427344" y="3037374"/>
            <a:ext cx="4105324" cy="1399700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8200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5400000" scaled="0"/>
          </a:gra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dist="12700" dir="5400000" algn="t" rotWithShape="0">
              <a:sysClr val="windowText" lastClr="000000">
                <a:lumMod val="75000"/>
                <a:lumOff val="25000"/>
                <a:alpha val="20000"/>
              </a:sysClr>
            </a:outerShdw>
          </a:effectLst>
        </p:spPr>
        <p:txBody>
          <a:bodyPr lIns="90000" tIns="0" rIns="90000" bIns="0" anchor="ctr" anchorCtr="0"/>
          <a:lstStyle/>
          <a:p>
            <a:pPr marL="95250" lvl="1" indent="-95250">
              <a:spcAft>
                <a:spcPts val="24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  <a:defRPr/>
            </a:pPr>
            <a:r>
              <a:rPr lang="ko-KR" altLang="en-US" sz="1000" b="1" kern="0" dirty="0">
                <a:solidFill>
                  <a:srgbClr val="003738"/>
                </a:solidFill>
                <a:latin typeface="+mn-ea"/>
              </a:rPr>
              <a:t>중복제거로 백업 시간 단축 및 백업 저장소 효율 극대화</a:t>
            </a:r>
            <a:endParaRPr lang="en-US" altLang="ko-KR" sz="1000" b="1" kern="0" dirty="0">
              <a:solidFill>
                <a:srgbClr val="003738"/>
              </a:solidFill>
              <a:latin typeface="+mn-ea"/>
            </a:endParaRPr>
          </a:p>
          <a:p>
            <a:pPr marL="95250" lvl="1" indent="-95250">
              <a:spcBef>
                <a:spcPts val="0"/>
              </a:spcBef>
              <a:spcAft>
                <a:spcPts val="24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  <a:defRPr/>
            </a:pPr>
            <a:r>
              <a:rPr lang="ko-KR" altLang="en-US" sz="1000" b="1" kern="0" dirty="0">
                <a:solidFill>
                  <a:srgbClr val="003738"/>
                </a:solidFill>
                <a:latin typeface="+mn-ea"/>
              </a:rPr>
              <a:t>신 기술 적용</a:t>
            </a:r>
            <a:r>
              <a:rPr lang="en-US" altLang="ko-KR" sz="1000" b="1" kern="0" dirty="0">
                <a:solidFill>
                  <a:srgbClr val="003738"/>
                </a:solidFill>
                <a:latin typeface="+mn-ea"/>
              </a:rPr>
              <a:t>(Agentless, Application-Aware, </a:t>
            </a:r>
            <a:r>
              <a:rPr lang="ko-KR" altLang="en-US" sz="1000" b="1" kern="0" dirty="0">
                <a:solidFill>
                  <a:srgbClr val="003738"/>
                </a:solidFill>
                <a:latin typeface="+mn-ea"/>
              </a:rPr>
              <a:t>자동 설치</a:t>
            </a:r>
            <a:r>
              <a:rPr lang="en-US" altLang="ko-KR" sz="1000" b="1" kern="0" dirty="0">
                <a:solidFill>
                  <a:srgbClr val="003738"/>
                </a:solidFill>
                <a:latin typeface="+mn-ea"/>
              </a:rPr>
              <a:t>, Instant Recovery </a:t>
            </a:r>
            <a:r>
              <a:rPr lang="ko-KR" altLang="en-US" sz="1000" b="1" kern="0" dirty="0">
                <a:solidFill>
                  <a:srgbClr val="003738"/>
                </a:solidFill>
                <a:latin typeface="+mn-ea"/>
              </a:rPr>
              <a:t>등</a:t>
            </a:r>
            <a:r>
              <a:rPr lang="en-US" altLang="ko-KR" sz="1000" b="1" kern="0" dirty="0">
                <a:solidFill>
                  <a:srgbClr val="003738"/>
                </a:solidFill>
                <a:latin typeface="+mn-ea"/>
              </a:rPr>
              <a:t>)</a:t>
            </a:r>
            <a:r>
              <a:rPr lang="ko-KR" altLang="en-US" sz="1000" b="1" kern="0" dirty="0">
                <a:solidFill>
                  <a:srgbClr val="003738"/>
                </a:solidFill>
                <a:latin typeface="+mn-ea"/>
              </a:rPr>
              <a:t>으로 신속하고 안정적인 백업 </a:t>
            </a:r>
            <a:r>
              <a:rPr lang="en-US" altLang="ko-KR" sz="1000" b="1" kern="0" dirty="0">
                <a:solidFill>
                  <a:srgbClr val="003738"/>
                </a:solidFill>
                <a:latin typeface="+mn-ea"/>
              </a:rPr>
              <a:t>/ </a:t>
            </a:r>
            <a:r>
              <a:rPr lang="ko-KR" altLang="en-US" sz="1000" b="1" kern="0" dirty="0">
                <a:solidFill>
                  <a:srgbClr val="003738"/>
                </a:solidFill>
                <a:latin typeface="+mn-ea"/>
              </a:rPr>
              <a:t>복구</a:t>
            </a:r>
          </a:p>
          <a:p>
            <a:pPr marL="95250" lvl="1" indent="-95250">
              <a:spcBef>
                <a:spcPts val="0"/>
              </a:spcBef>
              <a:spcAft>
                <a:spcPts val="24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  <a:defRPr/>
            </a:pPr>
            <a:r>
              <a:rPr lang="ko-KR" altLang="en-US" sz="1000" b="1" kern="0" dirty="0">
                <a:solidFill>
                  <a:srgbClr val="003738"/>
                </a:solidFill>
                <a:latin typeface="+mn-ea"/>
              </a:rPr>
              <a:t>데이터 증가 및 확장성을 고려한 여유 성능</a:t>
            </a:r>
            <a:r>
              <a:rPr lang="en-US" altLang="ko-KR" sz="1000" b="1" kern="0" dirty="0">
                <a:solidFill>
                  <a:srgbClr val="003738"/>
                </a:solidFill>
                <a:latin typeface="+mn-ea"/>
              </a:rPr>
              <a:t>/</a:t>
            </a:r>
            <a:r>
              <a:rPr lang="ko-KR" altLang="en-US" sz="1000" b="1" kern="0" dirty="0">
                <a:solidFill>
                  <a:srgbClr val="003738"/>
                </a:solidFill>
                <a:latin typeface="+mn-ea"/>
              </a:rPr>
              <a:t>용량 제안으로 성능 향상</a:t>
            </a:r>
            <a:r>
              <a:rPr lang="en-US" altLang="ko-KR" sz="1000" b="1" kern="0" dirty="0">
                <a:solidFill>
                  <a:srgbClr val="003738"/>
                </a:solidFill>
                <a:latin typeface="+mn-ea"/>
              </a:rPr>
              <a:t>, </a:t>
            </a:r>
            <a:r>
              <a:rPr lang="ko-KR" altLang="en-US" sz="1000" b="1" kern="0" dirty="0">
                <a:solidFill>
                  <a:srgbClr val="003738"/>
                </a:solidFill>
                <a:latin typeface="+mn-ea"/>
              </a:rPr>
              <a:t>백업 대상 확대</a:t>
            </a:r>
          </a:p>
          <a:p>
            <a:pPr marL="93663" lvl="1" indent="-93663">
              <a:spcBef>
                <a:spcPts val="0"/>
              </a:spcBef>
              <a:spcAft>
                <a:spcPts val="24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  <a:defRPr/>
            </a:pPr>
            <a:r>
              <a:rPr lang="ko-KR" altLang="en-US" sz="1000" b="1" kern="0" dirty="0">
                <a:solidFill>
                  <a:srgbClr val="003738"/>
                </a:solidFill>
                <a:latin typeface="+mn-ea"/>
              </a:rPr>
              <a:t>장애 및 사이버 </a:t>
            </a:r>
            <a:r>
              <a:rPr lang="ko-KR" altLang="en-US" sz="1000" b="1" kern="0" dirty="0" err="1">
                <a:solidFill>
                  <a:srgbClr val="003738"/>
                </a:solidFill>
                <a:latin typeface="+mn-ea"/>
              </a:rPr>
              <a:t>위협으로부터</a:t>
            </a:r>
            <a:r>
              <a:rPr lang="ko-KR" altLang="en-US" sz="1000" b="1" kern="0" dirty="0">
                <a:solidFill>
                  <a:srgbClr val="003738"/>
                </a:solidFill>
                <a:latin typeface="+mn-ea"/>
              </a:rPr>
              <a:t> 업무 연속성 확보</a:t>
            </a:r>
          </a:p>
          <a:p>
            <a:pPr marL="93663" lvl="1" indent="-93663">
              <a:spcBef>
                <a:spcPts val="0"/>
              </a:spcBef>
              <a:spcAft>
                <a:spcPts val="240"/>
              </a:spcAft>
              <a:buClr>
                <a:schemeClr val="tx1"/>
              </a:buClr>
              <a:buSzPct val="100000"/>
              <a:buFont typeface="Wingdings" pitchFamily="2" charset="2"/>
              <a:buChar char="§"/>
              <a:defRPr/>
            </a:pPr>
            <a:r>
              <a:rPr lang="ko-KR" altLang="en-US" sz="1000" b="1" kern="0" dirty="0">
                <a:solidFill>
                  <a:srgbClr val="003738"/>
                </a:solidFill>
                <a:latin typeface="+mn-ea"/>
              </a:rPr>
              <a:t>백업 인프라 가용성 확보</a:t>
            </a:r>
          </a:p>
        </p:txBody>
      </p:sp>
      <p:sp>
        <p:nvSpPr>
          <p:cNvPr id="17" name="양쪽 모서리가 둥근 사각형 135">
            <a:extLst>
              <a:ext uri="{FF2B5EF4-FFF2-40B4-BE49-F238E27FC236}">
                <a16:creationId xmlns:a16="http://schemas.microsoft.com/office/drawing/2014/main" id="{91353B1A-B716-43F5-80DB-481FEC14BE8A}"/>
              </a:ext>
            </a:extLst>
          </p:cNvPr>
          <p:cNvSpPr/>
          <p:nvPr/>
        </p:nvSpPr>
        <p:spPr bwMode="auto">
          <a:xfrm>
            <a:off x="5426527" y="2661246"/>
            <a:ext cx="4106403" cy="34125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5F4B"/>
          </a:solidFill>
          <a:ln w="6350" cap="flat" cmpd="sng" algn="ctr">
            <a:solidFill>
              <a:srgbClr val="005F4B"/>
            </a:solidFill>
            <a:prstDash val="solid"/>
          </a:ln>
          <a:effectLst/>
        </p:spPr>
        <p:txBody>
          <a:bodyPr lIns="0" tIns="0" rIns="0" bIns="0" anchor="ctr"/>
          <a:lstStyle/>
          <a:p>
            <a:pPr indent="-180975" algn="ctr" defTabSz="995690">
              <a:spcAft>
                <a:spcPts val="240"/>
              </a:spcAft>
              <a:defRPr/>
            </a:pPr>
            <a:r>
              <a:rPr lang="ko-KR" altLang="en-US" sz="12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신속하고 안정적인 백업 </a:t>
            </a:r>
            <a:r>
              <a:rPr lang="en-US" altLang="ko-KR" sz="12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/ </a:t>
            </a:r>
            <a:r>
              <a:rPr lang="ko-KR" altLang="en-US" sz="12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복구 및 업무 연속성 확보</a:t>
            </a:r>
          </a:p>
        </p:txBody>
      </p:sp>
      <p:pic>
        <p:nvPicPr>
          <p:cNvPr id="12" name="Picture 2" descr="C:\Users\a\Documents\네이트온 받은 파일\제안설명회본문_배경-및-목적1.png">
            <a:extLst>
              <a:ext uri="{FF2B5EF4-FFF2-40B4-BE49-F238E27FC236}">
                <a16:creationId xmlns:a16="http://schemas.microsoft.com/office/drawing/2014/main" id="{2CFF085A-8A84-45E9-8A7A-95766273C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rgbClr val="54B948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303" y="3822924"/>
            <a:ext cx="1802177" cy="146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Image result for veeam logo">
            <a:extLst>
              <a:ext uri="{FF2B5EF4-FFF2-40B4-BE49-F238E27FC236}">
                <a16:creationId xmlns:a16="http://schemas.microsoft.com/office/drawing/2014/main" id="{8BC33CF6-65C1-4E47-8225-F33A75DF1A34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11916"/>
          <a:stretch>
            <a:fillRect/>
          </a:stretch>
        </p:blipFill>
        <p:spPr bwMode="auto">
          <a:xfrm>
            <a:off x="4468456" y="4338427"/>
            <a:ext cx="936127" cy="23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화살표: 갈매기형 수장 31">
            <a:extLst>
              <a:ext uri="{FF2B5EF4-FFF2-40B4-BE49-F238E27FC236}">
                <a16:creationId xmlns:a16="http://schemas.microsoft.com/office/drawing/2014/main" id="{F5175F89-D3E5-4437-BAF3-457DB84CEDD1}"/>
              </a:ext>
            </a:extLst>
          </p:cNvPr>
          <p:cNvSpPr/>
          <p:nvPr/>
        </p:nvSpPr>
        <p:spPr>
          <a:xfrm rot="16200000">
            <a:off x="4777263" y="2845406"/>
            <a:ext cx="357109" cy="686360"/>
          </a:xfrm>
          <a:prstGeom prst="chevron">
            <a:avLst/>
          </a:prstGeom>
          <a:solidFill>
            <a:srgbClr val="005F4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" name="화살표: 갈매기형 수장 31">
            <a:extLst>
              <a:ext uri="{FF2B5EF4-FFF2-40B4-BE49-F238E27FC236}">
                <a16:creationId xmlns:a16="http://schemas.microsoft.com/office/drawing/2014/main" id="{3B046DDD-0461-40A5-8AD1-69B6FC6D0F40}"/>
              </a:ext>
            </a:extLst>
          </p:cNvPr>
          <p:cNvSpPr/>
          <p:nvPr/>
        </p:nvSpPr>
        <p:spPr>
          <a:xfrm rot="16200000">
            <a:off x="4777265" y="3105252"/>
            <a:ext cx="357109" cy="686360"/>
          </a:xfrm>
          <a:prstGeom prst="chevron">
            <a:avLst/>
          </a:prstGeom>
          <a:solidFill>
            <a:srgbClr val="005F4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4" name="직사각형 272">
            <a:extLst>
              <a:ext uri="{FF2B5EF4-FFF2-40B4-BE49-F238E27FC236}">
                <a16:creationId xmlns:a16="http://schemas.microsoft.com/office/drawing/2014/main" id="{D5A3ADA2-80A9-49B0-AE93-BDBA3014A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5306" y="2103588"/>
            <a:ext cx="6442426" cy="467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995690">
              <a:spcAft>
                <a:spcPts val="400"/>
              </a:spcAft>
              <a:defRPr/>
            </a:pPr>
            <a:r>
              <a:rPr lang="ko-KR" altLang="en-US" sz="1050" b="1" kern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latin typeface="+mn-ea"/>
              </a:rPr>
              <a:t>멀티테넌트 환경과 다양한 형태 조건의 과금 관리 제공으로</a:t>
            </a:r>
          </a:p>
          <a:p>
            <a:pPr algn="ctr" defTabSz="995690">
              <a:spcAft>
                <a:spcPts val="400"/>
              </a:spcAft>
              <a:defRPr/>
            </a:pPr>
            <a:r>
              <a:rPr lang="ko-KR" altLang="en-US" b="1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3738"/>
                </a:solidFill>
                <a:latin typeface="+mn-ea"/>
              </a:rPr>
              <a:t>그룹사의 효율적인 백업 통합 관리 서비스 완성</a:t>
            </a:r>
            <a:endParaRPr lang="ko-KR" altLang="en-US" b="1" kern="0" dirty="0">
              <a:ln>
                <a:solidFill>
                  <a:srgbClr val="C00000">
                    <a:alpha val="0"/>
                  </a:srgbClr>
                </a:solidFill>
              </a:ln>
              <a:solidFill>
                <a:srgbClr val="003738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24871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3B979E2-418E-44B7-A958-702C13DAC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 솔루션 특장점 </a:t>
            </a:r>
            <a:r>
              <a:rPr lang="en-US" altLang="ko-KR" dirty="0"/>
              <a:t>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7DFFE14-6204-4871-A58F-BE1FC9816F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초고속 대용량 백업 기능으로 타 솔루션 대비 </a:t>
            </a:r>
            <a:r>
              <a:rPr lang="en-US" altLang="ko-KR" dirty="0"/>
              <a:t>2-50</a:t>
            </a:r>
            <a:r>
              <a:rPr lang="ko-KR" altLang="en-US" dirty="0"/>
              <a:t>배 성능 향상 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64CA943-E91F-42F1-8ADF-D31E4CDA0A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 anchor="ctr"/>
          <a:lstStyle/>
          <a:p>
            <a:pPr marL="0" indent="0" algn="r">
              <a:buNone/>
            </a:pPr>
            <a:r>
              <a:rPr lang="en-US" altLang="ko-KR" dirty="0">
                <a:latin typeface="+mn-ea"/>
              </a:rPr>
              <a:t>1.2 </a:t>
            </a:r>
            <a:r>
              <a:rPr lang="ko-KR" altLang="en-US" dirty="0">
                <a:latin typeface="+mn-ea"/>
              </a:rPr>
              <a:t>제안 특징 및 기대 효과</a:t>
            </a:r>
          </a:p>
        </p:txBody>
      </p:sp>
      <p:graphicFrame>
        <p:nvGraphicFramePr>
          <p:cNvPr id="8" name="표 12">
            <a:extLst>
              <a:ext uri="{FF2B5EF4-FFF2-40B4-BE49-F238E27FC236}">
                <a16:creationId xmlns:a16="http://schemas.microsoft.com/office/drawing/2014/main" id="{4D0F04B7-B5DE-4D41-A1C4-5C36E882F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020711"/>
              </p:ext>
            </p:extLst>
          </p:nvPr>
        </p:nvGraphicFramePr>
        <p:xfrm>
          <a:off x="273000" y="1879285"/>
          <a:ext cx="9360000" cy="4570033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4504889">
                  <a:extLst>
                    <a:ext uri="{9D8B030D-6E8A-4147-A177-3AD203B41FA5}">
                      <a16:colId xmlns:a16="http://schemas.microsoft.com/office/drawing/2014/main" val="3397569639"/>
                    </a:ext>
                  </a:extLst>
                </a:gridCol>
                <a:gridCol w="361061">
                  <a:extLst>
                    <a:ext uri="{9D8B030D-6E8A-4147-A177-3AD203B41FA5}">
                      <a16:colId xmlns:a16="http://schemas.microsoft.com/office/drawing/2014/main" val="3085294347"/>
                    </a:ext>
                  </a:extLst>
                </a:gridCol>
                <a:gridCol w="4494050">
                  <a:extLst>
                    <a:ext uri="{9D8B030D-6E8A-4147-A177-3AD203B41FA5}">
                      <a16:colId xmlns:a16="http://schemas.microsoft.com/office/drawing/2014/main" val="153103264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b="1" dirty="0">
                          <a:solidFill>
                            <a:srgbClr val="003738"/>
                          </a:solidFill>
                        </a:rPr>
                        <a:t>초고속 </a:t>
                      </a:r>
                      <a:r>
                        <a:rPr lang="en-US" altLang="ko-KR" sz="1400" b="1" dirty="0">
                          <a:solidFill>
                            <a:srgbClr val="003738"/>
                          </a:solidFill>
                        </a:rPr>
                        <a:t>OS+DB </a:t>
                      </a:r>
                      <a:r>
                        <a:rPr lang="ko-KR" altLang="en-US" sz="1400" b="1" dirty="0">
                          <a:solidFill>
                            <a:srgbClr val="003738"/>
                          </a:solidFill>
                        </a:rPr>
                        <a:t>동시 백업</a:t>
                      </a:r>
                    </a:p>
                  </a:txBody>
                  <a:tcPr marL="540000" marR="91135" marT="45568" marB="4556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rgbClr val="00373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rgbClr val="003738"/>
                          </a:solidFill>
                        </a:rPr>
                        <a:t>초고속 </a:t>
                      </a:r>
                      <a:r>
                        <a:rPr lang="en-US" altLang="ko-KR" sz="1400" b="1" dirty="0">
                          <a:solidFill>
                            <a:srgbClr val="003738"/>
                          </a:solidFill>
                        </a:rPr>
                        <a:t>NAS </a:t>
                      </a:r>
                      <a:r>
                        <a:rPr lang="ko-KR" altLang="en-US" sz="1400" b="1" dirty="0">
                          <a:solidFill>
                            <a:srgbClr val="003738"/>
                          </a:solidFill>
                        </a:rPr>
                        <a:t>백업</a:t>
                      </a:r>
                    </a:p>
                  </a:txBody>
                  <a:tcPr marL="54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0357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2639453"/>
                  </a:ext>
                </a:extLst>
              </a:tr>
              <a:tr h="1258033">
                <a:tc>
                  <a:txBody>
                    <a:bodyPr/>
                    <a:lstStyle/>
                    <a:p>
                      <a:pPr marL="285750" indent="-285750" latinLnBrk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압축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중복제거 적용 </a:t>
                      </a:r>
                      <a:r>
                        <a:rPr lang="en-US" altLang="ko-KR" sz="1200" dirty="0"/>
                        <a:t>OS+DB </a:t>
                      </a:r>
                      <a:r>
                        <a:rPr lang="ko-KR" altLang="en-US" sz="1200" dirty="0"/>
                        <a:t>동시 고속 백업</a:t>
                      </a:r>
                    </a:p>
                    <a:p>
                      <a:pPr marL="285750" indent="-285750" latinLnBrk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복구는 </a:t>
                      </a:r>
                      <a:r>
                        <a:rPr lang="en-US" altLang="ko-KR" sz="1200" dirty="0"/>
                        <a:t>OS, </a:t>
                      </a:r>
                      <a:r>
                        <a:rPr lang="ko-KR" altLang="en-US" sz="1200" dirty="0"/>
                        <a:t>파일</a:t>
                      </a:r>
                      <a:r>
                        <a:rPr lang="en-US" altLang="ko-KR" sz="1200" dirty="0"/>
                        <a:t>, DB, DB </a:t>
                      </a:r>
                      <a:r>
                        <a:rPr lang="ko-KR" altLang="en-US" sz="1200" dirty="0"/>
                        <a:t>아이템 단위 유연한 옵션방식</a:t>
                      </a:r>
                    </a:p>
                    <a:p>
                      <a:pPr marL="285750" indent="-285750" latinLnBrk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폴더단위 검색 초고속 </a:t>
                      </a:r>
                      <a:r>
                        <a:rPr lang="en-US" altLang="ko-KR" sz="1200" dirty="0"/>
                        <a:t>NAS </a:t>
                      </a:r>
                      <a:r>
                        <a:rPr lang="ko-KR" altLang="en-US" sz="1200" dirty="0"/>
                        <a:t>백업</a:t>
                      </a:r>
                    </a:p>
                    <a:p>
                      <a:pPr marL="285750" indent="-285750" latinLnBrk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대용량 환경에서 최고의 성능 발휘</a:t>
                      </a: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45000">
                          <a:schemeClr val="bg1">
                            <a:lumMod val="95000"/>
                          </a:schemeClr>
                        </a:gs>
                        <a:gs pos="0">
                          <a:schemeClr val="bg1"/>
                        </a:gs>
                        <a:gs pos="99000">
                          <a:schemeClr val="bg1">
                            <a:lumMod val="85000"/>
                          </a:scheme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</a:tcPr>
                </a:tc>
                <a:tc>
                  <a:txBody>
                    <a:bodyPr/>
                    <a:lstStyle/>
                    <a:p>
                      <a:pPr marL="285750" indent="-285750" latinLnBrk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NAS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스토리지에 부하가 많은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NDMP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불필요</a:t>
                      </a:r>
                    </a:p>
                    <a:p>
                      <a:pPr marL="285750" indent="-285750" latinLnBrk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폴더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(checksum)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단위 검사로 백업 대상 고속 추출</a:t>
                      </a:r>
                    </a:p>
                    <a:p>
                      <a:pPr marL="285750" indent="-285750" latinLnBrk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파일단위 검색 대비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2-50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배 성능 향상</a:t>
                      </a: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45000">
                          <a:schemeClr val="bg1">
                            <a:lumMod val="95000"/>
                          </a:schemeClr>
                        </a:gs>
                        <a:gs pos="0">
                          <a:schemeClr val="bg1"/>
                        </a:gs>
                        <a:gs pos="99000">
                          <a:schemeClr val="bg1">
                            <a:lumMod val="85000"/>
                          </a:schemeClr>
                        </a:gs>
                      </a:gsLst>
                      <a:path path="circle">
                        <a:fillToRect r="100000" b="100000"/>
                      </a:path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045589859"/>
                  </a:ext>
                </a:extLst>
              </a:tr>
            </a:tbl>
          </a:graphicData>
        </a:graphic>
      </p:graphicFrame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FCA88A7D-2E8E-4F9A-85D2-765F694FCF9E}"/>
              </a:ext>
            </a:extLst>
          </p:cNvPr>
          <p:cNvSpPr>
            <a:spLocks noChangeAspect="1"/>
          </p:cNvSpPr>
          <p:nvPr/>
        </p:nvSpPr>
        <p:spPr>
          <a:xfrm>
            <a:off x="391528" y="1932842"/>
            <a:ext cx="288000" cy="316800"/>
          </a:xfrm>
          <a:custGeom>
            <a:avLst/>
            <a:gdLst>
              <a:gd name="connsiteX0" fmla="*/ 540000 w 1080000"/>
              <a:gd name="connsiteY0" fmla="*/ 173802 h 1188000"/>
              <a:gd name="connsiteX1" fmla="*/ 180000 w 1080000"/>
              <a:gd name="connsiteY1" fmla="*/ 533802 h 1188000"/>
              <a:gd name="connsiteX2" fmla="*/ 540000 w 1080000"/>
              <a:gd name="connsiteY2" fmla="*/ 893802 h 1188000"/>
              <a:gd name="connsiteX3" fmla="*/ 900000 w 1080000"/>
              <a:gd name="connsiteY3" fmla="*/ 533802 h 1188000"/>
              <a:gd name="connsiteX4" fmla="*/ 540000 w 1080000"/>
              <a:gd name="connsiteY4" fmla="*/ 173802 h 1188000"/>
              <a:gd name="connsiteX5" fmla="*/ 540000 w 1080000"/>
              <a:gd name="connsiteY5" fmla="*/ 0 h 1188000"/>
              <a:gd name="connsiteX6" fmla="*/ 1080000 w 1080000"/>
              <a:gd name="connsiteY6" fmla="*/ 540000 h 1188000"/>
              <a:gd name="connsiteX7" fmla="*/ 921838 w 1080000"/>
              <a:gd name="connsiteY7" fmla="*/ 921838 h 1188000"/>
              <a:gd name="connsiteX8" fmla="*/ 861041 w 1080000"/>
              <a:gd name="connsiteY8" fmla="*/ 972000 h 1188000"/>
              <a:gd name="connsiteX9" fmla="*/ 864000 w 1080000"/>
              <a:gd name="connsiteY9" fmla="*/ 972000 h 1188000"/>
              <a:gd name="connsiteX10" fmla="*/ 848586 w 1080000"/>
              <a:gd name="connsiteY10" fmla="*/ 982276 h 1188000"/>
              <a:gd name="connsiteX11" fmla="*/ 841919 w 1080000"/>
              <a:gd name="connsiteY11" fmla="*/ 987777 h 1188000"/>
              <a:gd name="connsiteX12" fmla="*/ 833395 w 1080000"/>
              <a:gd name="connsiteY12" fmla="*/ 992403 h 1188000"/>
              <a:gd name="connsiteX13" fmla="*/ 540000 w 1080000"/>
              <a:gd name="connsiteY13" fmla="*/ 1188000 h 1188000"/>
              <a:gd name="connsiteX14" fmla="*/ 246605 w 1080000"/>
              <a:gd name="connsiteY14" fmla="*/ 992403 h 1188000"/>
              <a:gd name="connsiteX15" fmla="*/ 238081 w 1080000"/>
              <a:gd name="connsiteY15" fmla="*/ 987777 h 1188000"/>
              <a:gd name="connsiteX16" fmla="*/ 231414 w 1080000"/>
              <a:gd name="connsiteY16" fmla="*/ 982276 h 1188000"/>
              <a:gd name="connsiteX17" fmla="*/ 216000 w 1080000"/>
              <a:gd name="connsiteY17" fmla="*/ 972000 h 1188000"/>
              <a:gd name="connsiteX18" fmla="*/ 218959 w 1080000"/>
              <a:gd name="connsiteY18" fmla="*/ 972000 h 1188000"/>
              <a:gd name="connsiteX19" fmla="*/ 158162 w 1080000"/>
              <a:gd name="connsiteY19" fmla="*/ 921838 h 1188000"/>
              <a:gd name="connsiteX20" fmla="*/ 0 w 1080000"/>
              <a:gd name="connsiteY20" fmla="*/ 540000 h 1188000"/>
              <a:gd name="connsiteX21" fmla="*/ 540000 w 1080000"/>
              <a:gd name="connsiteY21" fmla="*/ 0 h 11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80000" h="1188000">
                <a:moveTo>
                  <a:pt x="540000" y="173802"/>
                </a:moveTo>
                <a:cubicBezTo>
                  <a:pt x="341177" y="173802"/>
                  <a:pt x="180000" y="334979"/>
                  <a:pt x="180000" y="533802"/>
                </a:cubicBezTo>
                <a:cubicBezTo>
                  <a:pt x="180000" y="732625"/>
                  <a:pt x="341177" y="893802"/>
                  <a:pt x="540000" y="893802"/>
                </a:cubicBezTo>
                <a:cubicBezTo>
                  <a:pt x="738823" y="893802"/>
                  <a:pt x="900000" y="732625"/>
                  <a:pt x="900000" y="533802"/>
                </a:cubicBezTo>
                <a:cubicBezTo>
                  <a:pt x="900000" y="334979"/>
                  <a:pt x="738823" y="173802"/>
                  <a:pt x="540000" y="173802"/>
                </a:cubicBezTo>
                <a:close/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689117"/>
                  <a:pt x="1019559" y="824117"/>
                  <a:pt x="921838" y="921838"/>
                </a:cubicBezTo>
                <a:lnTo>
                  <a:pt x="861041" y="972000"/>
                </a:lnTo>
                <a:lnTo>
                  <a:pt x="864000" y="972000"/>
                </a:lnTo>
                <a:lnTo>
                  <a:pt x="848586" y="982276"/>
                </a:lnTo>
                <a:lnTo>
                  <a:pt x="841919" y="987777"/>
                </a:lnTo>
                <a:lnTo>
                  <a:pt x="833395" y="992403"/>
                </a:lnTo>
                <a:lnTo>
                  <a:pt x="540000" y="1188000"/>
                </a:lnTo>
                <a:lnTo>
                  <a:pt x="246605" y="992403"/>
                </a:lnTo>
                <a:lnTo>
                  <a:pt x="238081" y="987777"/>
                </a:lnTo>
                <a:lnTo>
                  <a:pt x="231414" y="982276"/>
                </a:lnTo>
                <a:lnTo>
                  <a:pt x="216000" y="972000"/>
                </a:lnTo>
                <a:lnTo>
                  <a:pt x="218959" y="972000"/>
                </a:lnTo>
                <a:lnTo>
                  <a:pt x="158162" y="921838"/>
                </a:lnTo>
                <a:cubicBezTo>
                  <a:pt x="60442" y="824117"/>
                  <a:pt x="0" y="689117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solidFill>
            <a:srgbClr val="005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06B923D8-58D4-480F-9921-7F08B73E2063}"/>
              </a:ext>
            </a:extLst>
          </p:cNvPr>
          <p:cNvSpPr>
            <a:spLocks noChangeAspect="1"/>
          </p:cNvSpPr>
          <p:nvPr/>
        </p:nvSpPr>
        <p:spPr>
          <a:xfrm>
            <a:off x="5261265" y="1931485"/>
            <a:ext cx="288000" cy="316800"/>
          </a:xfrm>
          <a:custGeom>
            <a:avLst/>
            <a:gdLst>
              <a:gd name="connsiteX0" fmla="*/ 540000 w 1080000"/>
              <a:gd name="connsiteY0" fmla="*/ 173802 h 1188000"/>
              <a:gd name="connsiteX1" fmla="*/ 180000 w 1080000"/>
              <a:gd name="connsiteY1" fmla="*/ 533802 h 1188000"/>
              <a:gd name="connsiteX2" fmla="*/ 540000 w 1080000"/>
              <a:gd name="connsiteY2" fmla="*/ 893802 h 1188000"/>
              <a:gd name="connsiteX3" fmla="*/ 900000 w 1080000"/>
              <a:gd name="connsiteY3" fmla="*/ 533802 h 1188000"/>
              <a:gd name="connsiteX4" fmla="*/ 540000 w 1080000"/>
              <a:gd name="connsiteY4" fmla="*/ 173802 h 1188000"/>
              <a:gd name="connsiteX5" fmla="*/ 540000 w 1080000"/>
              <a:gd name="connsiteY5" fmla="*/ 0 h 1188000"/>
              <a:gd name="connsiteX6" fmla="*/ 1080000 w 1080000"/>
              <a:gd name="connsiteY6" fmla="*/ 540000 h 1188000"/>
              <a:gd name="connsiteX7" fmla="*/ 921838 w 1080000"/>
              <a:gd name="connsiteY7" fmla="*/ 921838 h 1188000"/>
              <a:gd name="connsiteX8" fmla="*/ 861041 w 1080000"/>
              <a:gd name="connsiteY8" fmla="*/ 972000 h 1188000"/>
              <a:gd name="connsiteX9" fmla="*/ 864000 w 1080000"/>
              <a:gd name="connsiteY9" fmla="*/ 972000 h 1188000"/>
              <a:gd name="connsiteX10" fmla="*/ 848586 w 1080000"/>
              <a:gd name="connsiteY10" fmla="*/ 982276 h 1188000"/>
              <a:gd name="connsiteX11" fmla="*/ 841919 w 1080000"/>
              <a:gd name="connsiteY11" fmla="*/ 987777 h 1188000"/>
              <a:gd name="connsiteX12" fmla="*/ 833395 w 1080000"/>
              <a:gd name="connsiteY12" fmla="*/ 992403 h 1188000"/>
              <a:gd name="connsiteX13" fmla="*/ 540000 w 1080000"/>
              <a:gd name="connsiteY13" fmla="*/ 1188000 h 1188000"/>
              <a:gd name="connsiteX14" fmla="*/ 246605 w 1080000"/>
              <a:gd name="connsiteY14" fmla="*/ 992403 h 1188000"/>
              <a:gd name="connsiteX15" fmla="*/ 238081 w 1080000"/>
              <a:gd name="connsiteY15" fmla="*/ 987777 h 1188000"/>
              <a:gd name="connsiteX16" fmla="*/ 231414 w 1080000"/>
              <a:gd name="connsiteY16" fmla="*/ 982276 h 1188000"/>
              <a:gd name="connsiteX17" fmla="*/ 216000 w 1080000"/>
              <a:gd name="connsiteY17" fmla="*/ 972000 h 1188000"/>
              <a:gd name="connsiteX18" fmla="*/ 218959 w 1080000"/>
              <a:gd name="connsiteY18" fmla="*/ 972000 h 1188000"/>
              <a:gd name="connsiteX19" fmla="*/ 158162 w 1080000"/>
              <a:gd name="connsiteY19" fmla="*/ 921838 h 1188000"/>
              <a:gd name="connsiteX20" fmla="*/ 0 w 1080000"/>
              <a:gd name="connsiteY20" fmla="*/ 540000 h 1188000"/>
              <a:gd name="connsiteX21" fmla="*/ 540000 w 1080000"/>
              <a:gd name="connsiteY21" fmla="*/ 0 h 11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80000" h="1188000">
                <a:moveTo>
                  <a:pt x="540000" y="173802"/>
                </a:moveTo>
                <a:cubicBezTo>
                  <a:pt x="341177" y="173802"/>
                  <a:pt x="180000" y="334979"/>
                  <a:pt x="180000" y="533802"/>
                </a:cubicBezTo>
                <a:cubicBezTo>
                  <a:pt x="180000" y="732625"/>
                  <a:pt x="341177" y="893802"/>
                  <a:pt x="540000" y="893802"/>
                </a:cubicBezTo>
                <a:cubicBezTo>
                  <a:pt x="738823" y="893802"/>
                  <a:pt x="900000" y="732625"/>
                  <a:pt x="900000" y="533802"/>
                </a:cubicBezTo>
                <a:cubicBezTo>
                  <a:pt x="900000" y="334979"/>
                  <a:pt x="738823" y="173802"/>
                  <a:pt x="540000" y="173802"/>
                </a:cubicBezTo>
                <a:close/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689117"/>
                  <a:pt x="1019559" y="824117"/>
                  <a:pt x="921838" y="921838"/>
                </a:cubicBezTo>
                <a:lnTo>
                  <a:pt x="861041" y="972000"/>
                </a:lnTo>
                <a:lnTo>
                  <a:pt x="864000" y="972000"/>
                </a:lnTo>
                <a:lnTo>
                  <a:pt x="848586" y="982276"/>
                </a:lnTo>
                <a:lnTo>
                  <a:pt x="841919" y="987777"/>
                </a:lnTo>
                <a:lnTo>
                  <a:pt x="833395" y="992403"/>
                </a:lnTo>
                <a:lnTo>
                  <a:pt x="540000" y="1188000"/>
                </a:lnTo>
                <a:lnTo>
                  <a:pt x="246605" y="992403"/>
                </a:lnTo>
                <a:lnTo>
                  <a:pt x="238081" y="987777"/>
                </a:lnTo>
                <a:lnTo>
                  <a:pt x="231414" y="982276"/>
                </a:lnTo>
                <a:lnTo>
                  <a:pt x="216000" y="972000"/>
                </a:lnTo>
                <a:lnTo>
                  <a:pt x="218959" y="972000"/>
                </a:lnTo>
                <a:lnTo>
                  <a:pt x="158162" y="921838"/>
                </a:lnTo>
                <a:cubicBezTo>
                  <a:pt x="60442" y="824117"/>
                  <a:pt x="0" y="689117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solidFill>
            <a:srgbClr val="005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1" name="그래픽 10" descr="문서 윤곽선">
            <a:extLst>
              <a:ext uri="{FF2B5EF4-FFF2-40B4-BE49-F238E27FC236}">
                <a16:creationId xmlns:a16="http://schemas.microsoft.com/office/drawing/2014/main" id="{D59E1931-AEF0-45FB-A165-6B8616828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7482" y="3987782"/>
            <a:ext cx="360000" cy="360000"/>
          </a:xfrm>
          <a:prstGeom prst="rect">
            <a:avLst/>
          </a:prstGeom>
        </p:spPr>
      </p:pic>
      <p:pic>
        <p:nvPicPr>
          <p:cNvPr id="12" name="그래픽 11" descr="문서 윤곽선">
            <a:extLst>
              <a:ext uri="{FF2B5EF4-FFF2-40B4-BE49-F238E27FC236}">
                <a16:creationId xmlns:a16="http://schemas.microsoft.com/office/drawing/2014/main" id="{D8A99154-0B21-449E-BBA7-B59593D34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3045" y="3987782"/>
            <a:ext cx="360000" cy="360000"/>
          </a:xfrm>
          <a:prstGeom prst="rect">
            <a:avLst/>
          </a:prstGeom>
        </p:spPr>
      </p:pic>
      <p:pic>
        <p:nvPicPr>
          <p:cNvPr id="13" name="그래픽 12" descr="문서 윤곽선">
            <a:extLst>
              <a:ext uri="{FF2B5EF4-FFF2-40B4-BE49-F238E27FC236}">
                <a16:creationId xmlns:a16="http://schemas.microsoft.com/office/drawing/2014/main" id="{DAB2950A-CFE9-4E92-A9C4-E6FF60818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48608" y="3987782"/>
            <a:ext cx="360000" cy="360000"/>
          </a:xfrm>
          <a:prstGeom prst="rect">
            <a:avLst/>
          </a:prstGeom>
        </p:spPr>
      </p:pic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3E8DDB0B-9A6D-4BDB-84B8-8C87DB5A0EA5}"/>
              </a:ext>
            </a:extLst>
          </p:cNvPr>
          <p:cNvCxnSpPr>
            <a:cxnSpLocks/>
            <a:stCxn id="11" idx="0"/>
            <a:endCxn id="12" idx="0"/>
          </p:cNvCxnSpPr>
          <p:nvPr/>
        </p:nvCxnSpPr>
        <p:spPr>
          <a:xfrm rot="5400000" flipH="1" flipV="1">
            <a:off x="5695263" y="3810001"/>
            <a:ext cx="12700" cy="355563"/>
          </a:xfrm>
          <a:prstGeom prst="curvedConnector3">
            <a:avLst>
              <a:gd name="adj1" fmla="val 180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FF67A82A-5059-4B31-AC23-0028130AB78A}"/>
              </a:ext>
            </a:extLst>
          </p:cNvPr>
          <p:cNvCxnSpPr>
            <a:cxnSpLocks/>
            <a:stCxn id="12" idx="0"/>
            <a:endCxn id="13" idx="0"/>
          </p:cNvCxnSpPr>
          <p:nvPr/>
        </p:nvCxnSpPr>
        <p:spPr>
          <a:xfrm rot="5400000" flipH="1" flipV="1">
            <a:off x="6050826" y="3810001"/>
            <a:ext cx="12700" cy="355563"/>
          </a:xfrm>
          <a:prstGeom prst="curvedConnector3">
            <a:avLst>
              <a:gd name="adj1" fmla="val 180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래픽 15" descr="문서 윤곽선">
            <a:extLst>
              <a:ext uri="{FF2B5EF4-FFF2-40B4-BE49-F238E27FC236}">
                <a16:creationId xmlns:a16="http://schemas.microsoft.com/office/drawing/2014/main" id="{21E9002F-CB83-4C5B-96F0-2C22246F4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92276" y="3980332"/>
            <a:ext cx="360000" cy="360000"/>
          </a:xfrm>
          <a:prstGeom prst="rect">
            <a:avLst/>
          </a:prstGeom>
        </p:spPr>
      </p:pic>
      <p:pic>
        <p:nvPicPr>
          <p:cNvPr id="17" name="그래픽 16" descr="문서 윤곽선">
            <a:extLst>
              <a:ext uri="{FF2B5EF4-FFF2-40B4-BE49-F238E27FC236}">
                <a16:creationId xmlns:a16="http://schemas.microsoft.com/office/drawing/2014/main" id="{3DE83447-7BC4-4CE4-ABBF-AD8F19798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6605" y="3980332"/>
            <a:ext cx="360000" cy="360000"/>
          </a:xfrm>
          <a:prstGeom prst="rect">
            <a:avLst/>
          </a:prstGeom>
        </p:spPr>
      </p:pic>
      <p:pic>
        <p:nvPicPr>
          <p:cNvPr id="18" name="그래픽 17" descr="문서 윤곽선">
            <a:extLst>
              <a:ext uri="{FF2B5EF4-FFF2-40B4-BE49-F238E27FC236}">
                <a16:creationId xmlns:a16="http://schemas.microsoft.com/office/drawing/2014/main" id="{803514E5-2235-4A14-B9E4-81B803CE7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92276" y="4371150"/>
            <a:ext cx="360000" cy="360000"/>
          </a:xfrm>
          <a:prstGeom prst="rect">
            <a:avLst/>
          </a:prstGeom>
        </p:spPr>
      </p:pic>
      <p:pic>
        <p:nvPicPr>
          <p:cNvPr id="19" name="그래픽 18" descr="문서 윤곽선">
            <a:extLst>
              <a:ext uri="{FF2B5EF4-FFF2-40B4-BE49-F238E27FC236}">
                <a16:creationId xmlns:a16="http://schemas.microsoft.com/office/drawing/2014/main" id="{2C3B5E4C-97B3-402A-AF4E-52FD61B53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6605" y="4371150"/>
            <a:ext cx="360000" cy="360000"/>
          </a:xfrm>
          <a:prstGeom prst="rect">
            <a:avLst/>
          </a:prstGeom>
        </p:spPr>
      </p:pic>
      <p:pic>
        <p:nvPicPr>
          <p:cNvPr id="20" name="그래픽 19" descr="문서 윤곽선">
            <a:extLst>
              <a:ext uri="{FF2B5EF4-FFF2-40B4-BE49-F238E27FC236}">
                <a16:creationId xmlns:a16="http://schemas.microsoft.com/office/drawing/2014/main" id="{61C05946-17DF-4313-BB4D-2572C6824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4172" y="3987782"/>
            <a:ext cx="360000" cy="360000"/>
          </a:xfrm>
          <a:prstGeom prst="rect">
            <a:avLst/>
          </a:prstGeom>
        </p:spPr>
      </p:pic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0CFBEE0D-D0AE-456B-8812-A110E96607C9}"/>
              </a:ext>
            </a:extLst>
          </p:cNvPr>
          <p:cNvCxnSpPr>
            <a:cxnSpLocks/>
            <a:stCxn id="13" idx="0"/>
            <a:endCxn id="20" idx="0"/>
          </p:cNvCxnSpPr>
          <p:nvPr/>
        </p:nvCxnSpPr>
        <p:spPr>
          <a:xfrm rot="5400000" flipH="1" flipV="1">
            <a:off x="6406390" y="3810000"/>
            <a:ext cx="12700" cy="355564"/>
          </a:xfrm>
          <a:prstGeom prst="curvedConnector3">
            <a:avLst>
              <a:gd name="adj1" fmla="val 180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래픽 21" descr="문서 윤곽선">
            <a:extLst>
              <a:ext uri="{FF2B5EF4-FFF2-40B4-BE49-F238E27FC236}">
                <a16:creationId xmlns:a16="http://schemas.microsoft.com/office/drawing/2014/main" id="{D94BCEF5-8DB5-4B3C-9E07-818700B63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40914" y="3980332"/>
            <a:ext cx="360000" cy="360000"/>
          </a:xfrm>
          <a:prstGeom prst="rect">
            <a:avLst/>
          </a:prstGeom>
        </p:spPr>
      </p:pic>
      <p:pic>
        <p:nvPicPr>
          <p:cNvPr id="23" name="그래픽 22" descr="문서 윤곽선">
            <a:extLst>
              <a:ext uri="{FF2B5EF4-FFF2-40B4-BE49-F238E27FC236}">
                <a16:creationId xmlns:a16="http://schemas.microsoft.com/office/drawing/2014/main" id="{D8318F8D-5A06-46F7-A27F-50F8BC2C9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5243" y="3980332"/>
            <a:ext cx="360000" cy="360000"/>
          </a:xfrm>
          <a:prstGeom prst="rect">
            <a:avLst/>
          </a:prstGeom>
        </p:spPr>
      </p:pic>
      <p:pic>
        <p:nvPicPr>
          <p:cNvPr id="24" name="그래픽 23" descr="문서 윤곽선">
            <a:extLst>
              <a:ext uri="{FF2B5EF4-FFF2-40B4-BE49-F238E27FC236}">
                <a16:creationId xmlns:a16="http://schemas.microsoft.com/office/drawing/2014/main" id="{CAEE729D-4C6E-46F6-B638-79CD9193EB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40914" y="4371150"/>
            <a:ext cx="360000" cy="360000"/>
          </a:xfrm>
          <a:prstGeom prst="rect">
            <a:avLst/>
          </a:prstGeom>
        </p:spPr>
      </p:pic>
      <p:pic>
        <p:nvPicPr>
          <p:cNvPr id="25" name="그래픽 24" descr="문서 윤곽선">
            <a:extLst>
              <a:ext uri="{FF2B5EF4-FFF2-40B4-BE49-F238E27FC236}">
                <a16:creationId xmlns:a16="http://schemas.microsoft.com/office/drawing/2014/main" id="{74AA6B52-D7B9-46F3-93AD-BE0C8947D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5243" y="4371150"/>
            <a:ext cx="360000" cy="360000"/>
          </a:xfrm>
          <a:prstGeom prst="rect">
            <a:avLst/>
          </a:prstGeom>
        </p:spPr>
      </p:pic>
      <p:pic>
        <p:nvPicPr>
          <p:cNvPr id="26" name="그래픽 25" descr="문서 윤곽선">
            <a:extLst>
              <a:ext uri="{FF2B5EF4-FFF2-40B4-BE49-F238E27FC236}">
                <a16:creationId xmlns:a16="http://schemas.microsoft.com/office/drawing/2014/main" id="{2F2A6CBB-D51D-4567-864E-C3831FE3F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16595" y="3980332"/>
            <a:ext cx="360000" cy="360000"/>
          </a:xfrm>
          <a:prstGeom prst="rect">
            <a:avLst/>
          </a:prstGeom>
        </p:spPr>
      </p:pic>
      <p:pic>
        <p:nvPicPr>
          <p:cNvPr id="27" name="그래픽 26" descr="문서 윤곽선">
            <a:extLst>
              <a:ext uri="{FF2B5EF4-FFF2-40B4-BE49-F238E27FC236}">
                <a16:creationId xmlns:a16="http://schemas.microsoft.com/office/drawing/2014/main" id="{7B262295-6F6F-4A63-9AFF-C20E4B2F0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20924" y="3980332"/>
            <a:ext cx="360000" cy="360000"/>
          </a:xfrm>
          <a:prstGeom prst="rect">
            <a:avLst/>
          </a:prstGeom>
        </p:spPr>
      </p:pic>
      <p:pic>
        <p:nvPicPr>
          <p:cNvPr id="28" name="그래픽 27" descr="문서 윤곽선">
            <a:extLst>
              <a:ext uri="{FF2B5EF4-FFF2-40B4-BE49-F238E27FC236}">
                <a16:creationId xmlns:a16="http://schemas.microsoft.com/office/drawing/2014/main" id="{C3847BA5-3CE3-440B-919E-4B8FDD13D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16595" y="4371150"/>
            <a:ext cx="360000" cy="360000"/>
          </a:xfrm>
          <a:prstGeom prst="rect">
            <a:avLst/>
          </a:prstGeom>
        </p:spPr>
      </p:pic>
      <p:pic>
        <p:nvPicPr>
          <p:cNvPr id="29" name="그래픽 28" descr="문서 윤곽선">
            <a:extLst>
              <a:ext uri="{FF2B5EF4-FFF2-40B4-BE49-F238E27FC236}">
                <a16:creationId xmlns:a16="http://schemas.microsoft.com/office/drawing/2014/main" id="{13B2C6AD-011F-492C-BDA9-EC5ECEEA8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20924" y="4371150"/>
            <a:ext cx="360000" cy="360000"/>
          </a:xfrm>
          <a:prstGeom prst="rect">
            <a:avLst/>
          </a:prstGeom>
        </p:spPr>
      </p:pic>
      <p:grpSp>
        <p:nvGrpSpPr>
          <p:cNvPr id="30" name="Group 73">
            <a:extLst>
              <a:ext uri="{FF2B5EF4-FFF2-40B4-BE49-F238E27FC236}">
                <a16:creationId xmlns:a16="http://schemas.microsoft.com/office/drawing/2014/main" id="{126EFACF-C04C-45A7-A0A0-F214EC513950}"/>
              </a:ext>
            </a:extLst>
          </p:cNvPr>
          <p:cNvGrpSpPr>
            <a:grpSpLocks noChangeAspect="1"/>
          </p:cNvGrpSpPr>
          <p:nvPr/>
        </p:nvGrpSpPr>
        <p:grpSpPr>
          <a:xfrm>
            <a:off x="7826595" y="2756350"/>
            <a:ext cx="720000" cy="269565"/>
            <a:chOff x="613605" y="1931893"/>
            <a:chExt cx="2953702" cy="1105852"/>
          </a:xfrm>
        </p:grpSpPr>
        <p:sp>
          <p:nvSpPr>
            <p:cNvPr id="31" name="10">
              <a:extLst>
                <a:ext uri="{FF2B5EF4-FFF2-40B4-BE49-F238E27FC236}">
                  <a16:creationId xmlns:a16="http://schemas.microsoft.com/office/drawing/2014/main" id="{B979542C-0D3C-42AA-BBD2-F05A78D1587A}"/>
                </a:ext>
              </a:extLst>
            </p:cNvPr>
            <p:cNvSpPr/>
            <p:nvPr/>
          </p:nvSpPr>
          <p:spPr>
            <a:xfrm>
              <a:off x="613605" y="1931893"/>
              <a:ext cx="2953702" cy="1105852"/>
            </a:xfrm>
            <a:custGeom>
              <a:avLst/>
              <a:gdLst>
                <a:gd name="connsiteX0" fmla="*/ 2833688 w 2953702"/>
                <a:gd name="connsiteY0" fmla="*/ 1105853 h 1105852"/>
                <a:gd name="connsiteX1" fmla="*/ 119063 w 2953702"/>
                <a:gd name="connsiteY1" fmla="*/ 1105853 h 1105852"/>
                <a:gd name="connsiteX2" fmla="*/ 0 w 2953702"/>
                <a:gd name="connsiteY2" fmla="*/ 986790 h 1105852"/>
                <a:gd name="connsiteX3" fmla="*/ 0 w 2953702"/>
                <a:gd name="connsiteY3" fmla="*/ 119063 h 1105852"/>
                <a:gd name="connsiteX4" fmla="*/ 119063 w 2953702"/>
                <a:gd name="connsiteY4" fmla="*/ 0 h 1105852"/>
                <a:gd name="connsiteX5" fmla="*/ 2834640 w 2953702"/>
                <a:gd name="connsiteY5" fmla="*/ 0 h 1105852"/>
                <a:gd name="connsiteX6" fmla="*/ 2953703 w 2953702"/>
                <a:gd name="connsiteY6" fmla="*/ 119063 h 1105852"/>
                <a:gd name="connsiteX7" fmla="*/ 2953703 w 2953702"/>
                <a:gd name="connsiteY7" fmla="*/ 987743 h 1105852"/>
                <a:gd name="connsiteX8" fmla="*/ 2833688 w 2953702"/>
                <a:gd name="connsiteY8" fmla="*/ 1105853 h 1105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3702" h="1105852">
                  <a:moveTo>
                    <a:pt x="2833688" y="1105853"/>
                  </a:moveTo>
                  <a:lnTo>
                    <a:pt x="119063" y="1105853"/>
                  </a:lnTo>
                  <a:cubicBezTo>
                    <a:pt x="53340" y="1105853"/>
                    <a:pt x="0" y="1052513"/>
                    <a:pt x="0" y="986790"/>
                  </a:cubicBezTo>
                  <a:lnTo>
                    <a:pt x="0" y="119063"/>
                  </a:lnTo>
                  <a:cubicBezTo>
                    <a:pt x="0" y="53340"/>
                    <a:pt x="53340" y="0"/>
                    <a:pt x="119063" y="0"/>
                  </a:cubicBezTo>
                  <a:lnTo>
                    <a:pt x="2834640" y="0"/>
                  </a:lnTo>
                  <a:cubicBezTo>
                    <a:pt x="2900363" y="0"/>
                    <a:pt x="2953703" y="53340"/>
                    <a:pt x="2953703" y="119063"/>
                  </a:cubicBezTo>
                  <a:lnTo>
                    <a:pt x="2953703" y="987743"/>
                  </a:lnTo>
                  <a:cubicBezTo>
                    <a:pt x="2952750" y="1052513"/>
                    <a:pt x="2899410" y="1105853"/>
                    <a:pt x="2833688" y="1105853"/>
                  </a:cubicBezTo>
                </a:path>
              </a:pathLst>
            </a:custGeom>
            <a:solidFill>
              <a:srgbClr val="00B3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10">
              <a:extLst>
                <a:ext uri="{FF2B5EF4-FFF2-40B4-BE49-F238E27FC236}">
                  <a16:creationId xmlns:a16="http://schemas.microsoft.com/office/drawing/2014/main" id="{93546E29-C5B1-423C-B909-4A3508F437BF}"/>
                </a:ext>
              </a:extLst>
            </p:cNvPr>
            <p:cNvSpPr/>
            <p:nvPr/>
          </p:nvSpPr>
          <p:spPr>
            <a:xfrm>
              <a:off x="840032" y="2263653"/>
              <a:ext cx="479951" cy="438811"/>
            </a:xfrm>
            <a:custGeom>
              <a:avLst/>
              <a:gdLst>
                <a:gd name="connsiteX0" fmla="*/ 458420 w 479951"/>
                <a:gd name="connsiteY0" fmla="*/ 5424 h 438811"/>
                <a:gd name="connsiteX1" fmla="*/ 403175 w 479951"/>
                <a:gd name="connsiteY1" fmla="*/ 24474 h 438811"/>
                <a:gd name="connsiteX2" fmla="*/ 254585 w 479951"/>
                <a:gd name="connsiteY2" fmla="*/ 343562 h 438811"/>
                <a:gd name="connsiteX3" fmla="*/ 240297 w 479951"/>
                <a:gd name="connsiteY3" fmla="*/ 354992 h 438811"/>
                <a:gd name="connsiteX4" fmla="*/ 226010 w 479951"/>
                <a:gd name="connsiteY4" fmla="*/ 343562 h 438811"/>
                <a:gd name="connsiteX5" fmla="*/ 77420 w 479951"/>
                <a:gd name="connsiteY5" fmla="*/ 23522 h 438811"/>
                <a:gd name="connsiteX6" fmla="*/ 22175 w 479951"/>
                <a:gd name="connsiteY6" fmla="*/ 4472 h 438811"/>
                <a:gd name="connsiteX7" fmla="*/ 4077 w 479951"/>
                <a:gd name="connsiteY7" fmla="*/ 62574 h 438811"/>
                <a:gd name="connsiteX8" fmla="*/ 148857 w 479951"/>
                <a:gd name="connsiteY8" fmla="*/ 357849 h 438811"/>
                <a:gd name="connsiteX9" fmla="*/ 165050 w 479951"/>
                <a:gd name="connsiteY9" fmla="*/ 391187 h 438811"/>
                <a:gd name="connsiteX10" fmla="*/ 239345 w 479951"/>
                <a:gd name="connsiteY10" fmla="*/ 438812 h 438811"/>
                <a:gd name="connsiteX11" fmla="*/ 313640 w 479951"/>
                <a:gd name="connsiteY11" fmla="*/ 391187 h 438811"/>
                <a:gd name="connsiteX12" fmla="*/ 329832 w 479951"/>
                <a:gd name="connsiteY12" fmla="*/ 357849 h 438811"/>
                <a:gd name="connsiteX13" fmla="*/ 474612 w 479951"/>
                <a:gd name="connsiteY13" fmla="*/ 62574 h 438811"/>
                <a:gd name="connsiteX14" fmla="*/ 458420 w 479951"/>
                <a:gd name="connsiteY14" fmla="*/ 5424 h 43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9951" h="438811">
                  <a:moveTo>
                    <a:pt x="458420" y="5424"/>
                  </a:moveTo>
                  <a:cubicBezTo>
                    <a:pt x="438417" y="-6006"/>
                    <a:pt x="413652" y="2567"/>
                    <a:pt x="403175" y="24474"/>
                  </a:cubicBezTo>
                  <a:lnTo>
                    <a:pt x="254585" y="343562"/>
                  </a:lnTo>
                  <a:cubicBezTo>
                    <a:pt x="250775" y="350229"/>
                    <a:pt x="247917" y="354992"/>
                    <a:pt x="240297" y="354992"/>
                  </a:cubicBezTo>
                  <a:cubicBezTo>
                    <a:pt x="232677" y="354992"/>
                    <a:pt x="229820" y="350229"/>
                    <a:pt x="226010" y="343562"/>
                  </a:cubicBezTo>
                  <a:lnTo>
                    <a:pt x="77420" y="23522"/>
                  </a:lnTo>
                  <a:cubicBezTo>
                    <a:pt x="66942" y="2567"/>
                    <a:pt x="42177" y="-6006"/>
                    <a:pt x="22175" y="4472"/>
                  </a:cubicBezTo>
                  <a:cubicBezTo>
                    <a:pt x="2172" y="15902"/>
                    <a:pt x="-5448" y="41619"/>
                    <a:pt x="4077" y="62574"/>
                  </a:cubicBezTo>
                  <a:lnTo>
                    <a:pt x="148857" y="357849"/>
                  </a:lnTo>
                  <a:lnTo>
                    <a:pt x="165050" y="391187"/>
                  </a:lnTo>
                  <a:cubicBezTo>
                    <a:pt x="179337" y="420714"/>
                    <a:pt x="207912" y="438812"/>
                    <a:pt x="239345" y="438812"/>
                  </a:cubicBezTo>
                  <a:cubicBezTo>
                    <a:pt x="270777" y="438812"/>
                    <a:pt x="299352" y="420714"/>
                    <a:pt x="313640" y="391187"/>
                  </a:cubicBezTo>
                  <a:lnTo>
                    <a:pt x="329832" y="357849"/>
                  </a:lnTo>
                  <a:lnTo>
                    <a:pt x="474612" y="62574"/>
                  </a:lnTo>
                  <a:cubicBezTo>
                    <a:pt x="486042" y="42572"/>
                    <a:pt x="478422" y="15902"/>
                    <a:pt x="458420" y="5424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10">
              <a:extLst>
                <a:ext uri="{FF2B5EF4-FFF2-40B4-BE49-F238E27FC236}">
                  <a16:creationId xmlns:a16="http://schemas.microsoft.com/office/drawing/2014/main" id="{6CBD3B70-BEE5-45DC-B91E-70FAB79E9F5B}"/>
                </a:ext>
              </a:extLst>
            </p:cNvPr>
            <p:cNvSpPr/>
            <p:nvPr/>
          </p:nvSpPr>
          <p:spPr>
            <a:xfrm>
              <a:off x="2750062" y="2264315"/>
              <a:ext cx="590549" cy="439136"/>
            </a:xfrm>
            <a:custGeom>
              <a:avLst/>
              <a:gdLst>
                <a:gd name="connsiteX0" fmla="*/ 515302 w 590549"/>
                <a:gd name="connsiteY0" fmla="*/ 0 h 439136"/>
                <a:gd name="connsiteX1" fmla="*/ 451485 w 590549"/>
                <a:gd name="connsiteY1" fmla="*/ 40957 h 439136"/>
                <a:gd name="connsiteX2" fmla="*/ 302895 w 590549"/>
                <a:gd name="connsiteY2" fmla="*/ 347663 h 439136"/>
                <a:gd name="connsiteX3" fmla="*/ 295275 w 590549"/>
                <a:gd name="connsiteY3" fmla="*/ 354330 h 439136"/>
                <a:gd name="connsiteX4" fmla="*/ 287655 w 590549"/>
                <a:gd name="connsiteY4" fmla="*/ 347663 h 439136"/>
                <a:gd name="connsiteX5" fmla="*/ 140017 w 590549"/>
                <a:gd name="connsiteY5" fmla="*/ 43815 h 439136"/>
                <a:gd name="connsiteX6" fmla="*/ 74295 w 590549"/>
                <a:gd name="connsiteY6" fmla="*/ 0 h 439136"/>
                <a:gd name="connsiteX7" fmla="*/ 74295 w 590549"/>
                <a:gd name="connsiteY7" fmla="*/ 0 h 439136"/>
                <a:gd name="connsiteX8" fmla="*/ 0 w 590549"/>
                <a:gd name="connsiteY8" fmla="*/ 80963 h 439136"/>
                <a:gd name="connsiteX9" fmla="*/ 0 w 590549"/>
                <a:gd name="connsiteY9" fmla="*/ 395288 h 439136"/>
                <a:gd name="connsiteX10" fmla="*/ 27622 w 590549"/>
                <a:gd name="connsiteY10" fmla="*/ 437198 h 439136"/>
                <a:gd name="connsiteX11" fmla="*/ 78105 w 590549"/>
                <a:gd name="connsiteY11" fmla="*/ 394335 h 439136"/>
                <a:gd name="connsiteX12" fmla="*/ 73342 w 590549"/>
                <a:gd name="connsiteY12" fmla="*/ 88582 h 439136"/>
                <a:gd name="connsiteX13" fmla="*/ 78105 w 590549"/>
                <a:gd name="connsiteY13" fmla="*/ 86677 h 439136"/>
                <a:gd name="connsiteX14" fmla="*/ 229552 w 590549"/>
                <a:gd name="connsiteY14" fmla="*/ 392430 h 439136"/>
                <a:gd name="connsiteX15" fmla="*/ 295275 w 590549"/>
                <a:gd name="connsiteY15" fmla="*/ 439103 h 439136"/>
                <a:gd name="connsiteX16" fmla="*/ 360998 w 590549"/>
                <a:gd name="connsiteY16" fmla="*/ 392430 h 439136"/>
                <a:gd name="connsiteX17" fmla="*/ 511492 w 590549"/>
                <a:gd name="connsiteY17" fmla="*/ 86677 h 439136"/>
                <a:gd name="connsiteX18" fmla="*/ 517208 w 590549"/>
                <a:gd name="connsiteY18" fmla="*/ 88582 h 439136"/>
                <a:gd name="connsiteX19" fmla="*/ 511492 w 590549"/>
                <a:gd name="connsiteY19" fmla="*/ 396240 h 439136"/>
                <a:gd name="connsiteX20" fmla="*/ 552450 w 590549"/>
                <a:gd name="connsiteY20" fmla="*/ 439103 h 439136"/>
                <a:gd name="connsiteX21" fmla="*/ 590550 w 590549"/>
                <a:gd name="connsiteY21" fmla="*/ 394335 h 439136"/>
                <a:gd name="connsiteX22" fmla="*/ 590550 w 590549"/>
                <a:gd name="connsiteY22" fmla="*/ 80963 h 439136"/>
                <a:gd name="connsiteX23" fmla="*/ 515302 w 590549"/>
                <a:gd name="connsiteY23" fmla="*/ 0 h 43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0549" h="439136">
                  <a:moveTo>
                    <a:pt x="515302" y="0"/>
                  </a:moveTo>
                  <a:cubicBezTo>
                    <a:pt x="487680" y="0"/>
                    <a:pt x="462915" y="17145"/>
                    <a:pt x="451485" y="40957"/>
                  </a:cubicBezTo>
                  <a:cubicBezTo>
                    <a:pt x="413385" y="118110"/>
                    <a:pt x="302895" y="346710"/>
                    <a:pt x="302895" y="347663"/>
                  </a:cubicBezTo>
                  <a:cubicBezTo>
                    <a:pt x="301942" y="348615"/>
                    <a:pt x="300038" y="354330"/>
                    <a:pt x="295275" y="354330"/>
                  </a:cubicBezTo>
                  <a:cubicBezTo>
                    <a:pt x="290513" y="354330"/>
                    <a:pt x="288608" y="349567"/>
                    <a:pt x="287655" y="347663"/>
                  </a:cubicBezTo>
                  <a:cubicBezTo>
                    <a:pt x="250508" y="271463"/>
                    <a:pt x="178117" y="121920"/>
                    <a:pt x="140017" y="43815"/>
                  </a:cubicBezTo>
                  <a:cubicBezTo>
                    <a:pt x="125730" y="14288"/>
                    <a:pt x="100965" y="0"/>
                    <a:pt x="74295" y="0"/>
                  </a:cubicBezTo>
                  <a:lnTo>
                    <a:pt x="74295" y="0"/>
                  </a:lnTo>
                  <a:cubicBezTo>
                    <a:pt x="33338" y="0"/>
                    <a:pt x="0" y="34290"/>
                    <a:pt x="0" y="80963"/>
                  </a:cubicBezTo>
                  <a:lnTo>
                    <a:pt x="0" y="395288"/>
                  </a:lnTo>
                  <a:cubicBezTo>
                    <a:pt x="0" y="414338"/>
                    <a:pt x="10477" y="432435"/>
                    <a:pt x="27622" y="437198"/>
                  </a:cubicBezTo>
                  <a:cubicBezTo>
                    <a:pt x="55245" y="445770"/>
                    <a:pt x="78105" y="421957"/>
                    <a:pt x="78105" y="394335"/>
                  </a:cubicBezTo>
                  <a:lnTo>
                    <a:pt x="73342" y="88582"/>
                  </a:lnTo>
                  <a:cubicBezTo>
                    <a:pt x="73342" y="85725"/>
                    <a:pt x="77152" y="84772"/>
                    <a:pt x="78105" y="86677"/>
                  </a:cubicBezTo>
                  <a:lnTo>
                    <a:pt x="229552" y="392430"/>
                  </a:lnTo>
                  <a:cubicBezTo>
                    <a:pt x="243840" y="421957"/>
                    <a:pt x="267652" y="439103"/>
                    <a:pt x="295275" y="439103"/>
                  </a:cubicBezTo>
                  <a:cubicBezTo>
                    <a:pt x="321945" y="439103"/>
                    <a:pt x="346710" y="421957"/>
                    <a:pt x="360998" y="392430"/>
                  </a:cubicBezTo>
                  <a:lnTo>
                    <a:pt x="511492" y="86677"/>
                  </a:lnTo>
                  <a:cubicBezTo>
                    <a:pt x="513398" y="83820"/>
                    <a:pt x="517208" y="84772"/>
                    <a:pt x="517208" y="88582"/>
                  </a:cubicBezTo>
                  <a:lnTo>
                    <a:pt x="511492" y="396240"/>
                  </a:lnTo>
                  <a:cubicBezTo>
                    <a:pt x="511492" y="421005"/>
                    <a:pt x="529590" y="440055"/>
                    <a:pt x="552450" y="439103"/>
                  </a:cubicBezTo>
                  <a:cubicBezTo>
                    <a:pt x="574358" y="438150"/>
                    <a:pt x="590550" y="418148"/>
                    <a:pt x="590550" y="394335"/>
                  </a:cubicBezTo>
                  <a:lnTo>
                    <a:pt x="590550" y="80963"/>
                  </a:lnTo>
                  <a:cubicBezTo>
                    <a:pt x="589598" y="33338"/>
                    <a:pt x="556260" y="0"/>
                    <a:pt x="515302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" name="10">
              <a:extLst>
                <a:ext uri="{FF2B5EF4-FFF2-40B4-BE49-F238E27FC236}">
                  <a16:creationId xmlns:a16="http://schemas.microsoft.com/office/drawing/2014/main" id="{9E312A5E-814C-4C17-A04B-A4D06BC8E098}"/>
                </a:ext>
              </a:extLst>
            </p:cNvPr>
            <p:cNvSpPr/>
            <p:nvPr/>
          </p:nvSpPr>
          <p:spPr>
            <a:xfrm>
              <a:off x="2213793" y="2263362"/>
              <a:ext cx="491077" cy="439263"/>
            </a:xfrm>
            <a:custGeom>
              <a:avLst/>
              <a:gdLst>
                <a:gd name="connsiteX0" fmla="*/ 485786 w 491077"/>
                <a:gd name="connsiteY0" fmla="*/ 376238 h 439263"/>
                <a:gd name="connsiteX1" fmla="*/ 319099 w 491077"/>
                <a:gd name="connsiteY1" fmla="*/ 47625 h 439263"/>
                <a:gd name="connsiteX2" fmla="*/ 244804 w 491077"/>
                <a:gd name="connsiteY2" fmla="*/ 0 h 439263"/>
                <a:gd name="connsiteX3" fmla="*/ 192416 w 491077"/>
                <a:gd name="connsiteY3" fmla="*/ 20003 h 439263"/>
                <a:gd name="connsiteX4" fmla="*/ 170509 w 491077"/>
                <a:gd name="connsiteY4" fmla="*/ 47625 h 439263"/>
                <a:gd name="connsiteX5" fmla="*/ 4774 w 491077"/>
                <a:gd name="connsiteY5" fmla="*/ 375285 h 439263"/>
                <a:gd name="connsiteX6" fmla="*/ 4774 w 491077"/>
                <a:gd name="connsiteY6" fmla="*/ 376238 h 439263"/>
                <a:gd name="connsiteX7" fmla="*/ 4774 w 491077"/>
                <a:gd name="connsiteY7" fmla="*/ 376238 h 439263"/>
                <a:gd name="connsiteX8" fmla="*/ 7631 w 491077"/>
                <a:gd name="connsiteY8" fmla="*/ 421958 h 439263"/>
                <a:gd name="connsiteX9" fmla="*/ 8584 w 491077"/>
                <a:gd name="connsiteY9" fmla="*/ 422910 h 439263"/>
                <a:gd name="connsiteX10" fmla="*/ 9536 w 491077"/>
                <a:gd name="connsiteY10" fmla="*/ 423863 h 439263"/>
                <a:gd name="connsiteX11" fmla="*/ 20014 w 491077"/>
                <a:gd name="connsiteY11" fmla="*/ 433388 h 439263"/>
                <a:gd name="connsiteX12" fmla="*/ 62876 w 491077"/>
                <a:gd name="connsiteY12" fmla="*/ 431483 h 439263"/>
                <a:gd name="connsiteX13" fmla="*/ 63829 w 491077"/>
                <a:gd name="connsiteY13" fmla="*/ 431483 h 439263"/>
                <a:gd name="connsiteX14" fmla="*/ 66686 w 491077"/>
                <a:gd name="connsiteY14" fmla="*/ 429578 h 439263"/>
                <a:gd name="connsiteX15" fmla="*/ 68591 w 491077"/>
                <a:gd name="connsiteY15" fmla="*/ 427672 h 439263"/>
                <a:gd name="connsiteX16" fmla="*/ 69544 w 491077"/>
                <a:gd name="connsiteY16" fmla="*/ 426720 h 439263"/>
                <a:gd name="connsiteX17" fmla="*/ 77164 w 491077"/>
                <a:gd name="connsiteY17" fmla="*/ 416243 h 439263"/>
                <a:gd name="connsiteX18" fmla="*/ 82879 w 491077"/>
                <a:gd name="connsiteY18" fmla="*/ 402908 h 439263"/>
                <a:gd name="connsiteX19" fmla="*/ 117169 w 491077"/>
                <a:gd name="connsiteY19" fmla="*/ 330518 h 439263"/>
                <a:gd name="connsiteX20" fmla="*/ 121931 w 491077"/>
                <a:gd name="connsiteY20" fmla="*/ 327660 h 439263"/>
                <a:gd name="connsiteX21" fmla="*/ 121931 w 491077"/>
                <a:gd name="connsiteY21" fmla="*/ 327660 h 439263"/>
                <a:gd name="connsiteX22" fmla="*/ 275284 w 491077"/>
                <a:gd name="connsiteY22" fmla="*/ 327660 h 439263"/>
                <a:gd name="connsiteX23" fmla="*/ 275284 w 491077"/>
                <a:gd name="connsiteY23" fmla="*/ 327660 h 439263"/>
                <a:gd name="connsiteX24" fmla="*/ 312431 w 491077"/>
                <a:gd name="connsiteY24" fmla="*/ 288608 h 439263"/>
                <a:gd name="connsiteX25" fmla="*/ 275284 w 491077"/>
                <a:gd name="connsiteY25" fmla="*/ 249555 h 439263"/>
                <a:gd name="connsiteX26" fmla="*/ 183844 w 491077"/>
                <a:gd name="connsiteY26" fmla="*/ 249555 h 439263"/>
                <a:gd name="connsiteX27" fmla="*/ 160984 w 491077"/>
                <a:gd name="connsiteY27" fmla="*/ 249555 h 439263"/>
                <a:gd name="connsiteX28" fmla="*/ 158126 w 491077"/>
                <a:gd name="connsiteY28" fmla="*/ 244793 h 439263"/>
                <a:gd name="connsiteX29" fmla="*/ 166699 w 491077"/>
                <a:gd name="connsiteY29" fmla="*/ 226695 h 439263"/>
                <a:gd name="connsiteX30" fmla="*/ 229564 w 491077"/>
                <a:gd name="connsiteY30" fmla="*/ 100013 h 439263"/>
                <a:gd name="connsiteX31" fmla="*/ 229564 w 491077"/>
                <a:gd name="connsiteY31" fmla="*/ 99060 h 439263"/>
                <a:gd name="connsiteX32" fmla="*/ 229564 w 491077"/>
                <a:gd name="connsiteY32" fmla="*/ 98107 h 439263"/>
                <a:gd name="connsiteX33" fmla="*/ 229564 w 491077"/>
                <a:gd name="connsiteY33" fmla="*/ 98107 h 439263"/>
                <a:gd name="connsiteX34" fmla="*/ 240041 w 491077"/>
                <a:gd name="connsiteY34" fmla="*/ 84773 h 439263"/>
                <a:gd name="connsiteX35" fmla="*/ 249566 w 491077"/>
                <a:gd name="connsiteY35" fmla="*/ 84773 h 439263"/>
                <a:gd name="connsiteX36" fmla="*/ 261949 w 491077"/>
                <a:gd name="connsiteY36" fmla="*/ 100013 h 439263"/>
                <a:gd name="connsiteX37" fmla="*/ 261949 w 491077"/>
                <a:gd name="connsiteY37" fmla="*/ 100013 h 439263"/>
                <a:gd name="connsiteX38" fmla="*/ 414349 w 491077"/>
                <a:gd name="connsiteY38" fmla="*/ 415290 h 439263"/>
                <a:gd name="connsiteX39" fmla="*/ 450544 w 491077"/>
                <a:gd name="connsiteY39" fmla="*/ 438150 h 439263"/>
                <a:gd name="connsiteX40" fmla="*/ 464831 w 491077"/>
                <a:gd name="connsiteY40" fmla="*/ 435293 h 439263"/>
                <a:gd name="connsiteX41" fmla="*/ 465784 w 491077"/>
                <a:gd name="connsiteY41" fmla="*/ 435293 h 439263"/>
                <a:gd name="connsiteX42" fmla="*/ 468641 w 491077"/>
                <a:gd name="connsiteY42" fmla="*/ 433388 h 439263"/>
                <a:gd name="connsiteX43" fmla="*/ 469594 w 491077"/>
                <a:gd name="connsiteY43" fmla="*/ 432435 h 439263"/>
                <a:gd name="connsiteX44" fmla="*/ 470546 w 491077"/>
                <a:gd name="connsiteY44" fmla="*/ 432435 h 439263"/>
                <a:gd name="connsiteX45" fmla="*/ 471499 w 491077"/>
                <a:gd name="connsiteY45" fmla="*/ 431483 h 439263"/>
                <a:gd name="connsiteX46" fmla="*/ 472451 w 491077"/>
                <a:gd name="connsiteY46" fmla="*/ 430530 h 439263"/>
                <a:gd name="connsiteX47" fmla="*/ 473404 w 491077"/>
                <a:gd name="connsiteY47" fmla="*/ 429578 h 439263"/>
                <a:gd name="connsiteX48" fmla="*/ 475309 w 491077"/>
                <a:gd name="connsiteY48" fmla="*/ 428625 h 439263"/>
                <a:gd name="connsiteX49" fmla="*/ 477214 w 491077"/>
                <a:gd name="connsiteY49" fmla="*/ 426720 h 439263"/>
                <a:gd name="connsiteX50" fmla="*/ 478166 w 491077"/>
                <a:gd name="connsiteY50" fmla="*/ 425768 h 439263"/>
                <a:gd name="connsiteX51" fmla="*/ 485786 w 491077"/>
                <a:gd name="connsiteY51" fmla="*/ 376238 h 439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491077" h="439263">
                  <a:moveTo>
                    <a:pt x="485786" y="376238"/>
                  </a:moveTo>
                  <a:lnTo>
                    <a:pt x="319099" y="47625"/>
                  </a:lnTo>
                  <a:cubicBezTo>
                    <a:pt x="304811" y="18098"/>
                    <a:pt x="276236" y="0"/>
                    <a:pt x="244804" y="0"/>
                  </a:cubicBezTo>
                  <a:cubicBezTo>
                    <a:pt x="224801" y="0"/>
                    <a:pt x="206704" y="6668"/>
                    <a:pt x="192416" y="20003"/>
                  </a:cubicBezTo>
                  <a:cubicBezTo>
                    <a:pt x="183844" y="27623"/>
                    <a:pt x="176224" y="37148"/>
                    <a:pt x="170509" y="47625"/>
                  </a:cubicBezTo>
                  <a:lnTo>
                    <a:pt x="4774" y="375285"/>
                  </a:lnTo>
                  <a:cubicBezTo>
                    <a:pt x="4774" y="375285"/>
                    <a:pt x="4774" y="376238"/>
                    <a:pt x="4774" y="376238"/>
                  </a:cubicBezTo>
                  <a:lnTo>
                    <a:pt x="4774" y="376238"/>
                  </a:lnTo>
                  <a:cubicBezTo>
                    <a:pt x="-2846" y="391478"/>
                    <a:pt x="-941" y="409575"/>
                    <a:pt x="7631" y="421958"/>
                  </a:cubicBezTo>
                  <a:cubicBezTo>
                    <a:pt x="7631" y="421958"/>
                    <a:pt x="7631" y="422910"/>
                    <a:pt x="8584" y="422910"/>
                  </a:cubicBezTo>
                  <a:cubicBezTo>
                    <a:pt x="8584" y="422910"/>
                    <a:pt x="9536" y="423863"/>
                    <a:pt x="9536" y="423863"/>
                  </a:cubicBezTo>
                  <a:cubicBezTo>
                    <a:pt x="12394" y="427672"/>
                    <a:pt x="16204" y="431483"/>
                    <a:pt x="20014" y="433388"/>
                  </a:cubicBezTo>
                  <a:cubicBezTo>
                    <a:pt x="34301" y="441960"/>
                    <a:pt x="50494" y="441008"/>
                    <a:pt x="62876" y="431483"/>
                  </a:cubicBezTo>
                  <a:cubicBezTo>
                    <a:pt x="62876" y="431483"/>
                    <a:pt x="62876" y="431483"/>
                    <a:pt x="63829" y="431483"/>
                  </a:cubicBezTo>
                  <a:cubicBezTo>
                    <a:pt x="64781" y="430530"/>
                    <a:pt x="65734" y="430530"/>
                    <a:pt x="66686" y="429578"/>
                  </a:cubicBezTo>
                  <a:cubicBezTo>
                    <a:pt x="67639" y="428625"/>
                    <a:pt x="67639" y="428625"/>
                    <a:pt x="68591" y="427672"/>
                  </a:cubicBezTo>
                  <a:cubicBezTo>
                    <a:pt x="68591" y="427672"/>
                    <a:pt x="69544" y="426720"/>
                    <a:pt x="69544" y="426720"/>
                  </a:cubicBezTo>
                  <a:cubicBezTo>
                    <a:pt x="72401" y="423863"/>
                    <a:pt x="75259" y="420053"/>
                    <a:pt x="77164" y="416243"/>
                  </a:cubicBezTo>
                  <a:lnTo>
                    <a:pt x="82879" y="402908"/>
                  </a:lnTo>
                  <a:lnTo>
                    <a:pt x="117169" y="330518"/>
                  </a:lnTo>
                  <a:cubicBezTo>
                    <a:pt x="118121" y="328613"/>
                    <a:pt x="120026" y="327660"/>
                    <a:pt x="121931" y="327660"/>
                  </a:cubicBezTo>
                  <a:lnTo>
                    <a:pt x="121931" y="327660"/>
                  </a:lnTo>
                  <a:lnTo>
                    <a:pt x="275284" y="327660"/>
                  </a:lnTo>
                  <a:lnTo>
                    <a:pt x="275284" y="327660"/>
                  </a:lnTo>
                  <a:cubicBezTo>
                    <a:pt x="296239" y="327660"/>
                    <a:pt x="312431" y="310515"/>
                    <a:pt x="312431" y="288608"/>
                  </a:cubicBezTo>
                  <a:cubicBezTo>
                    <a:pt x="312431" y="266700"/>
                    <a:pt x="296239" y="249555"/>
                    <a:pt x="275284" y="249555"/>
                  </a:cubicBezTo>
                  <a:lnTo>
                    <a:pt x="183844" y="249555"/>
                  </a:lnTo>
                  <a:lnTo>
                    <a:pt x="160984" y="249555"/>
                  </a:lnTo>
                  <a:cubicBezTo>
                    <a:pt x="158126" y="249555"/>
                    <a:pt x="157174" y="246698"/>
                    <a:pt x="158126" y="244793"/>
                  </a:cubicBezTo>
                  <a:lnTo>
                    <a:pt x="166699" y="226695"/>
                  </a:lnTo>
                  <a:lnTo>
                    <a:pt x="229564" y="100013"/>
                  </a:lnTo>
                  <a:lnTo>
                    <a:pt x="229564" y="99060"/>
                  </a:lnTo>
                  <a:cubicBezTo>
                    <a:pt x="229564" y="99060"/>
                    <a:pt x="229564" y="98107"/>
                    <a:pt x="229564" y="98107"/>
                  </a:cubicBezTo>
                  <a:cubicBezTo>
                    <a:pt x="229564" y="98107"/>
                    <a:pt x="229564" y="98107"/>
                    <a:pt x="229564" y="98107"/>
                  </a:cubicBezTo>
                  <a:cubicBezTo>
                    <a:pt x="230516" y="96203"/>
                    <a:pt x="234326" y="86678"/>
                    <a:pt x="240041" y="84773"/>
                  </a:cubicBezTo>
                  <a:cubicBezTo>
                    <a:pt x="242899" y="83820"/>
                    <a:pt x="246709" y="83820"/>
                    <a:pt x="249566" y="84773"/>
                  </a:cubicBezTo>
                  <a:cubicBezTo>
                    <a:pt x="256234" y="86678"/>
                    <a:pt x="259091" y="94298"/>
                    <a:pt x="261949" y="100013"/>
                  </a:cubicBezTo>
                  <a:cubicBezTo>
                    <a:pt x="261949" y="100013"/>
                    <a:pt x="261949" y="100013"/>
                    <a:pt x="261949" y="100013"/>
                  </a:cubicBezTo>
                  <a:lnTo>
                    <a:pt x="414349" y="415290"/>
                  </a:lnTo>
                  <a:cubicBezTo>
                    <a:pt x="421969" y="429578"/>
                    <a:pt x="436256" y="438150"/>
                    <a:pt x="450544" y="438150"/>
                  </a:cubicBezTo>
                  <a:cubicBezTo>
                    <a:pt x="455306" y="438150"/>
                    <a:pt x="460069" y="437197"/>
                    <a:pt x="464831" y="435293"/>
                  </a:cubicBezTo>
                  <a:cubicBezTo>
                    <a:pt x="464831" y="435293"/>
                    <a:pt x="465784" y="435293"/>
                    <a:pt x="465784" y="435293"/>
                  </a:cubicBezTo>
                  <a:cubicBezTo>
                    <a:pt x="466736" y="435293"/>
                    <a:pt x="467689" y="434340"/>
                    <a:pt x="468641" y="433388"/>
                  </a:cubicBezTo>
                  <a:cubicBezTo>
                    <a:pt x="468641" y="433388"/>
                    <a:pt x="469594" y="433388"/>
                    <a:pt x="469594" y="432435"/>
                  </a:cubicBezTo>
                  <a:cubicBezTo>
                    <a:pt x="469594" y="432435"/>
                    <a:pt x="469594" y="432435"/>
                    <a:pt x="470546" y="432435"/>
                  </a:cubicBezTo>
                  <a:cubicBezTo>
                    <a:pt x="470546" y="432435"/>
                    <a:pt x="471499" y="432435"/>
                    <a:pt x="471499" y="431483"/>
                  </a:cubicBezTo>
                  <a:cubicBezTo>
                    <a:pt x="471499" y="431483"/>
                    <a:pt x="472451" y="430530"/>
                    <a:pt x="472451" y="430530"/>
                  </a:cubicBezTo>
                  <a:cubicBezTo>
                    <a:pt x="472451" y="430530"/>
                    <a:pt x="473404" y="429578"/>
                    <a:pt x="473404" y="429578"/>
                  </a:cubicBezTo>
                  <a:cubicBezTo>
                    <a:pt x="474356" y="429578"/>
                    <a:pt x="474356" y="428625"/>
                    <a:pt x="475309" y="428625"/>
                  </a:cubicBezTo>
                  <a:cubicBezTo>
                    <a:pt x="476261" y="427672"/>
                    <a:pt x="476261" y="427672"/>
                    <a:pt x="477214" y="426720"/>
                  </a:cubicBezTo>
                  <a:cubicBezTo>
                    <a:pt x="477214" y="426720"/>
                    <a:pt x="477214" y="426720"/>
                    <a:pt x="478166" y="425768"/>
                  </a:cubicBezTo>
                  <a:cubicBezTo>
                    <a:pt x="491501" y="416243"/>
                    <a:pt x="495311" y="394335"/>
                    <a:pt x="485786" y="3762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10">
              <a:extLst>
                <a:ext uri="{FF2B5EF4-FFF2-40B4-BE49-F238E27FC236}">
                  <a16:creationId xmlns:a16="http://schemas.microsoft.com/office/drawing/2014/main" id="{90806F6D-2E87-420A-8019-8F6C361AF316}"/>
                </a:ext>
              </a:extLst>
            </p:cNvPr>
            <p:cNvSpPr/>
            <p:nvPr/>
          </p:nvSpPr>
          <p:spPr>
            <a:xfrm>
              <a:off x="1321312" y="2260505"/>
              <a:ext cx="417194" cy="450532"/>
            </a:xfrm>
            <a:custGeom>
              <a:avLst/>
              <a:gdLst>
                <a:gd name="connsiteX0" fmla="*/ 85725 w 417194"/>
                <a:gd name="connsiteY0" fmla="*/ 190500 h 450532"/>
                <a:gd name="connsiteX1" fmla="*/ 209550 w 417194"/>
                <a:gd name="connsiteY1" fmla="*/ 71438 h 450532"/>
                <a:gd name="connsiteX2" fmla="*/ 335280 w 417194"/>
                <a:gd name="connsiteY2" fmla="*/ 190500 h 450532"/>
                <a:gd name="connsiteX3" fmla="*/ 331470 w 417194"/>
                <a:gd name="connsiteY3" fmla="*/ 195263 h 450532"/>
                <a:gd name="connsiteX4" fmla="*/ 89535 w 417194"/>
                <a:gd name="connsiteY4" fmla="*/ 195263 h 450532"/>
                <a:gd name="connsiteX5" fmla="*/ 85725 w 417194"/>
                <a:gd name="connsiteY5" fmla="*/ 190500 h 450532"/>
                <a:gd name="connsiteX6" fmla="*/ 88582 w 417194"/>
                <a:gd name="connsiteY6" fmla="*/ 271463 h 450532"/>
                <a:gd name="connsiteX7" fmla="*/ 368617 w 417194"/>
                <a:gd name="connsiteY7" fmla="*/ 271463 h 450532"/>
                <a:gd name="connsiteX8" fmla="*/ 417195 w 417194"/>
                <a:gd name="connsiteY8" fmla="*/ 219075 h 450532"/>
                <a:gd name="connsiteX9" fmla="*/ 208597 w 417194"/>
                <a:gd name="connsiteY9" fmla="*/ 0 h 450532"/>
                <a:gd name="connsiteX10" fmla="*/ 0 w 417194"/>
                <a:gd name="connsiteY10" fmla="*/ 219075 h 450532"/>
                <a:gd name="connsiteX11" fmla="*/ 0 w 417194"/>
                <a:gd name="connsiteY11" fmla="*/ 230505 h 450532"/>
                <a:gd name="connsiteX12" fmla="*/ 205740 w 417194"/>
                <a:gd name="connsiteY12" fmla="*/ 449580 h 450532"/>
                <a:gd name="connsiteX13" fmla="*/ 221932 w 417194"/>
                <a:gd name="connsiteY13" fmla="*/ 450533 h 450532"/>
                <a:gd name="connsiteX14" fmla="*/ 346710 w 417194"/>
                <a:gd name="connsiteY14" fmla="*/ 412433 h 450532"/>
                <a:gd name="connsiteX15" fmla="*/ 384810 w 417194"/>
                <a:gd name="connsiteY15" fmla="*/ 377190 h 450532"/>
                <a:gd name="connsiteX16" fmla="*/ 384810 w 417194"/>
                <a:gd name="connsiteY16" fmla="*/ 320040 h 450532"/>
                <a:gd name="connsiteX17" fmla="*/ 322897 w 417194"/>
                <a:gd name="connsiteY17" fmla="*/ 327660 h 450532"/>
                <a:gd name="connsiteX18" fmla="*/ 208597 w 417194"/>
                <a:gd name="connsiteY18" fmla="*/ 373380 h 450532"/>
                <a:gd name="connsiteX19" fmla="*/ 84772 w 417194"/>
                <a:gd name="connsiteY19" fmla="*/ 275273 h 450532"/>
                <a:gd name="connsiteX20" fmla="*/ 88582 w 417194"/>
                <a:gd name="connsiteY20" fmla="*/ 271463 h 450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17194" h="450532">
                  <a:moveTo>
                    <a:pt x="85725" y="190500"/>
                  </a:moveTo>
                  <a:cubicBezTo>
                    <a:pt x="93345" y="127635"/>
                    <a:pt x="137160" y="71438"/>
                    <a:pt x="209550" y="71438"/>
                  </a:cubicBezTo>
                  <a:cubicBezTo>
                    <a:pt x="281940" y="71438"/>
                    <a:pt x="328613" y="126682"/>
                    <a:pt x="335280" y="190500"/>
                  </a:cubicBezTo>
                  <a:cubicBezTo>
                    <a:pt x="335280" y="192405"/>
                    <a:pt x="334328" y="195263"/>
                    <a:pt x="331470" y="195263"/>
                  </a:cubicBezTo>
                  <a:lnTo>
                    <a:pt x="89535" y="195263"/>
                  </a:lnTo>
                  <a:cubicBezTo>
                    <a:pt x="86677" y="194310"/>
                    <a:pt x="85725" y="192405"/>
                    <a:pt x="85725" y="190500"/>
                  </a:cubicBezTo>
                  <a:moveTo>
                    <a:pt x="88582" y="271463"/>
                  </a:moveTo>
                  <a:lnTo>
                    <a:pt x="368617" y="271463"/>
                  </a:lnTo>
                  <a:cubicBezTo>
                    <a:pt x="374332" y="271463"/>
                    <a:pt x="417195" y="267653"/>
                    <a:pt x="417195" y="219075"/>
                  </a:cubicBezTo>
                  <a:cubicBezTo>
                    <a:pt x="417195" y="98107"/>
                    <a:pt x="323850" y="0"/>
                    <a:pt x="208597" y="0"/>
                  </a:cubicBezTo>
                  <a:cubicBezTo>
                    <a:pt x="93345" y="0"/>
                    <a:pt x="0" y="98107"/>
                    <a:pt x="0" y="219075"/>
                  </a:cubicBezTo>
                  <a:cubicBezTo>
                    <a:pt x="0" y="221933"/>
                    <a:pt x="0" y="229552"/>
                    <a:pt x="0" y="230505"/>
                  </a:cubicBezTo>
                  <a:cubicBezTo>
                    <a:pt x="0" y="368617"/>
                    <a:pt x="88582" y="442913"/>
                    <a:pt x="205740" y="449580"/>
                  </a:cubicBezTo>
                  <a:cubicBezTo>
                    <a:pt x="211455" y="449580"/>
                    <a:pt x="217170" y="450533"/>
                    <a:pt x="221932" y="450533"/>
                  </a:cubicBezTo>
                  <a:cubicBezTo>
                    <a:pt x="266700" y="450533"/>
                    <a:pt x="304800" y="439103"/>
                    <a:pt x="346710" y="412433"/>
                  </a:cubicBezTo>
                  <a:cubicBezTo>
                    <a:pt x="350520" y="409575"/>
                    <a:pt x="367665" y="399098"/>
                    <a:pt x="384810" y="377190"/>
                  </a:cubicBezTo>
                  <a:cubicBezTo>
                    <a:pt x="398145" y="360045"/>
                    <a:pt x="399097" y="334328"/>
                    <a:pt x="384810" y="320040"/>
                  </a:cubicBezTo>
                  <a:cubicBezTo>
                    <a:pt x="363855" y="300990"/>
                    <a:pt x="341947" y="311467"/>
                    <a:pt x="322897" y="327660"/>
                  </a:cubicBezTo>
                  <a:cubicBezTo>
                    <a:pt x="292417" y="353378"/>
                    <a:pt x="268605" y="373380"/>
                    <a:pt x="208597" y="373380"/>
                  </a:cubicBezTo>
                  <a:cubicBezTo>
                    <a:pt x="151447" y="373380"/>
                    <a:pt x="97155" y="340995"/>
                    <a:pt x="84772" y="275273"/>
                  </a:cubicBezTo>
                  <a:cubicBezTo>
                    <a:pt x="85725" y="273368"/>
                    <a:pt x="86677" y="271463"/>
                    <a:pt x="88582" y="27146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10">
              <a:extLst>
                <a:ext uri="{FF2B5EF4-FFF2-40B4-BE49-F238E27FC236}">
                  <a16:creationId xmlns:a16="http://schemas.microsoft.com/office/drawing/2014/main" id="{117BD779-E9E1-4A1F-9F30-4B05BF63D70E}"/>
                </a:ext>
              </a:extLst>
            </p:cNvPr>
            <p:cNvSpPr/>
            <p:nvPr/>
          </p:nvSpPr>
          <p:spPr>
            <a:xfrm>
              <a:off x="1783275" y="2260505"/>
              <a:ext cx="417195" cy="450532"/>
            </a:xfrm>
            <a:custGeom>
              <a:avLst/>
              <a:gdLst>
                <a:gd name="connsiteX0" fmla="*/ 84772 w 417195"/>
                <a:gd name="connsiteY0" fmla="*/ 190500 h 450532"/>
                <a:gd name="connsiteX1" fmla="*/ 208597 w 417195"/>
                <a:gd name="connsiteY1" fmla="*/ 71438 h 450532"/>
                <a:gd name="connsiteX2" fmla="*/ 334327 w 417195"/>
                <a:gd name="connsiteY2" fmla="*/ 190500 h 450532"/>
                <a:gd name="connsiteX3" fmla="*/ 330517 w 417195"/>
                <a:gd name="connsiteY3" fmla="*/ 195263 h 450532"/>
                <a:gd name="connsiteX4" fmla="*/ 87630 w 417195"/>
                <a:gd name="connsiteY4" fmla="*/ 195263 h 450532"/>
                <a:gd name="connsiteX5" fmla="*/ 84772 w 417195"/>
                <a:gd name="connsiteY5" fmla="*/ 190500 h 450532"/>
                <a:gd name="connsiteX6" fmla="*/ 88583 w 417195"/>
                <a:gd name="connsiteY6" fmla="*/ 271463 h 450532"/>
                <a:gd name="connsiteX7" fmla="*/ 368617 w 417195"/>
                <a:gd name="connsiteY7" fmla="*/ 271463 h 450532"/>
                <a:gd name="connsiteX8" fmla="*/ 417195 w 417195"/>
                <a:gd name="connsiteY8" fmla="*/ 219075 h 450532"/>
                <a:gd name="connsiteX9" fmla="*/ 208597 w 417195"/>
                <a:gd name="connsiteY9" fmla="*/ 0 h 450532"/>
                <a:gd name="connsiteX10" fmla="*/ 0 w 417195"/>
                <a:gd name="connsiteY10" fmla="*/ 219075 h 450532"/>
                <a:gd name="connsiteX11" fmla="*/ 0 w 417195"/>
                <a:gd name="connsiteY11" fmla="*/ 230505 h 450532"/>
                <a:gd name="connsiteX12" fmla="*/ 205740 w 417195"/>
                <a:gd name="connsiteY12" fmla="*/ 449580 h 450532"/>
                <a:gd name="connsiteX13" fmla="*/ 221933 w 417195"/>
                <a:gd name="connsiteY13" fmla="*/ 450533 h 450532"/>
                <a:gd name="connsiteX14" fmla="*/ 346710 w 417195"/>
                <a:gd name="connsiteY14" fmla="*/ 412433 h 450532"/>
                <a:gd name="connsiteX15" fmla="*/ 384810 w 417195"/>
                <a:gd name="connsiteY15" fmla="*/ 377190 h 450532"/>
                <a:gd name="connsiteX16" fmla="*/ 384810 w 417195"/>
                <a:gd name="connsiteY16" fmla="*/ 320040 h 450532"/>
                <a:gd name="connsiteX17" fmla="*/ 322897 w 417195"/>
                <a:gd name="connsiteY17" fmla="*/ 327660 h 450532"/>
                <a:gd name="connsiteX18" fmla="*/ 208597 w 417195"/>
                <a:gd name="connsiteY18" fmla="*/ 373380 h 450532"/>
                <a:gd name="connsiteX19" fmla="*/ 84772 w 417195"/>
                <a:gd name="connsiteY19" fmla="*/ 275273 h 450532"/>
                <a:gd name="connsiteX20" fmla="*/ 88583 w 417195"/>
                <a:gd name="connsiteY20" fmla="*/ 271463 h 450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17195" h="450532">
                  <a:moveTo>
                    <a:pt x="84772" y="190500"/>
                  </a:moveTo>
                  <a:cubicBezTo>
                    <a:pt x="92392" y="127635"/>
                    <a:pt x="136208" y="71438"/>
                    <a:pt x="208597" y="71438"/>
                  </a:cubicBezTo>
                  <a:cubicBezTo>
                    <a:pt x="280988" y="71438"/>
                    <a:pt x="327660" y="126682"/>
                    <a:pt x="334327" y="190500"/>
                  </a:cubicBezTo>
                  <a:cubicBezTo>
                    <a:pt x="334327" y="192405"/>
                    <a:pt x="333375" y="195263"/>
                    <a:pt x="330517" y="195263"/>
                  </a:cubicBezTo>
                  <a:lnTo>
                    <a:pt x="87630" y="195263"/>
                  </a:lnTo>
                  <a:cubicBezTo>
                    <a:pt x="86677" y="194310"/>
                    <a:pt x="84772" y="192405"/>
                    <a:pt x="84772" y="190500"/>
                  </a:cubicBezTo>
                  <a:moveTo>
                    <a:pt x="88583" y="271463"/>
                  </a:moveTo>
                  <a:lnTo>
                    <a:pt x="368617" y="271463"/>
                  </a:lnTo>
                  <a:cubicBezTo>
                    <a:pt x="374333" y="271463"/>
                    <a:pt x="417195" y="267653"/>
                    <a:pt x="417195" y="219075"/>
                  </a:cubicBezTo>
                  <a:cubicBezTo>
                    <a:pt x="417195" y="98107"/>
                    <a:pt x="323850" y="0"/>
                    <a:pt x="208597" y="0"/>
                  </a:cubicBezTo>
                  <a:cubicBezTo>
                    <a:pt x="93345" y="0"/>
                    <a:pt x="0" y="98107"/>
                    <a:pt x="0" y="219075"/>
                  </a:cubicBezTo>
                  <a:cubicBezTo>
                    <a:pt x="0" y="221933"/>
                    <a:pt x="0" y="229552"/>
                    <a:pt x="0" y="230505"/>
                  </a:cubicBezTo>
                  <a:cubicBezTo>
                    <a:pt x="0" y="368617"/>
                    <a:pt x="88583" y="442913"/>
                    <a:pt x="205740" y="449580"/>
                  </a:cubicBezTo>
                  <a:cubicBezTo>
                    <a:pt x="211455" y="449580"/>
                    <a:pt x="217170" y="450533"/>
                    <a:pt x="221933" y="450533"/>
                  </a:cubicBezTo>
                  <a:cubicBezTo>
                    <a:pt x="266700" y="450533"/>
                    <a:pt x="304800" y="439103"/>
                    <a:pt x="346710" y="412433"/>
                  </a:cubicBezTo>
                  <a:cubicBezTo>
                    <a:pt x="350520" y="409575"/>
                    <a:pt x="367665" y="399098"/>
                    <a:pt x="384810" y="377190"/>
                  </a:cubicBezTo>
                  <a:cubicBezTo>
                    <a:pt x="398145" y="360045"/>
                    <a:pt x="399097" y="334328"/>
                    <a:pt x="384810" y="320040"/>
                  </a:cubicBezTo>
                  <a:cubicBezTo>
                    <a:pt x="363855" y="300990"/>
                    <a:pt x="341947" y="311467"/>
                    <a:pt x="322897" y="327660"/>
                  </a:cubicBezTo>
                  <a:cubicBezTo>
                    <a:pt x="292417" y="353378"/>
                    <a:pt x="268605" y="373380"/>
                    <a:pt x="208597" y="373380"/>
                  </a:cubicBezTo>
                  <a:cubicBezTo>
                    <a:pt x="151447" y="373380"/>
                    <a:pt x="97155" y="340995"/>
                    <a:pt x="84772" y="275273"/>
                  </a:cubicBezTo>
                  <a:cubicBezTo>
                    <a:pt x="84772" y="273368"/>
                    <a:pt x="86677" y="271463"/>
                    <a:pt x="88583" y="27146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35041B2-5B67-46E4-928D-38A8EE46FDE8}"/>
              </a:ext>
            </a:extLst>
          </p:cNvPr>
          <p:cNvSpPr txBox="1"/>
          <p:nvPr/>
        </p:nvSpPr>
        <p:spPr>
          <a:xfrm>
            <a:off x="5337482" y="3366461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003738"/>
                </a:solidFill>
              </a:rPr>
              <a:t>타사 백업 솔루션</a:t>
            </a:r>
          </a:p>
        </p:txBody>
      </p:sp>
      <p:pic>
        <p:nvPicPr>
          <p:cNvPr id="38" name="그래픽 37" descr="고릴라 윤곽선">
            <a:extLst>
              <a:ext uri="{FF2B5EF4-FFF2-40B4-BE49-F238E27FC236}">
                <a16:creationId xmlns:a16="http://schemas.microsoft.com/office/drawing/2014/main" id="{5C090E6C-9341-4613-9566-A02FF242E5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78608" y="2858337"/>
            <a:ext cx="540000" cy="540000"/>
          </a:xfrm>
          <a:prstGeom prst="rect">
            <a:avLst/>
          </a:prstGeom>
        </p:spPr>
      </p:pic>
      <p:cxnSp>
        <p:nvCxnSpPr>
          <p:cNvPr id="39" name="연결선: 구부러짐 38">
            <a:extLst>
              <a:ext uri="{FF2B5EF4-FFF2-40B4-BE49-F238E27FC236}">
                <a16:creationId xmlns:a16="http://schemas.microsoft.com/office/drawing/2014/main" id="{649D6A1B-F150-44A6-B123-B80AD35A8436}"/>
              </a:ext>
            </a:extLst>
          </p:cNvPr>
          <p:cNvCxnSpPr>
            <a:cxnSpLocks/>
            <a:stCxn id="43" idx="0"/>
            <a:endCxn id="44" idx="0"/>
          </p:cNvCxnSpPr>
          <p:nvPr/>
        </p:nvCxnSpPr>
        <p:spPr>
          <a:xfrm rot="5400000" flipH="1" flipV="1">
            <a:off x="7854386" y="3108169"/>
            <a:ext cx="12700" cy="715492"/>
          </a:xfrm>
          <a:prstGeom prst="curvedConnector3">
            <a:avLst>
              <a:gd name="adj1" fmla="val 180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구부러짐 39">
            <a:extLst>
              <a:ext uri="{FF2B5EF4-FFF2-40B4-BE49-F238E27FC236}">
                <a16:creationId xmlns:a16="http://schemas.microsoft.com/office/drawing/2014/main" id="{3A17979A-2E29-4117-991D-AEEA990E63B5}"/>
              </a:ext>
            </a:extLst>
          </p:cNvPr>
          <p:cNvCxnSpPr>
            <a:cxnSpLocks/>
            <a:stCxn id="44" idx="0"/>
            <a:endCxn id="45" idx="0"/>
          </p:cNvCxnSpPr>
          <p:nvPr/>
        </p:nvCxnSpPr>
        <p:spPr>
          <a:xfrm rot="5400000" flipH="1" flipV="1">
            <a:off x="8569877" y="3108170"/>
            <a:ext cx="12700" cy="715491"/>
          </a:xfrm>
          <a:prstGeom prst="curvedConnector3">
            <a:avLst>
              <a:gd name="adj1" fmla="val 180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9E6D277-809E-4689-8D7F-9C736D64EB17}"/>
              </a:ext>
            </a:extLst>
          </p:cNvPr>
          <p:cNvSpPr txBox="1"/>
          <p:nvPr/>
        </p:nvSpPr>
        <p:spPr>
          <a:xfrm>
            <a:off x="5379142" y="4343411"/>
            <a:ext cx="1315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003738"/>
                </a:solidFill>
              </a:rPr>
              <a:t>파일단위 검색</a:t>
            </a:r>
            <a:r>
              <a:rPr lang="en-US" altLang="ko-KR" sz="1000" dirty="0">
                <a:solidFill>
                  <a:srgbClr val="003738"/>
                </a:solidFill>
              </a:rPr>
              <a:t>. </a:t>
            </a:r>
            <a:r>
              <a:rPr lang="ko-KR" altLang="en-US" sz="1000" dirty="0">
                <a:solidFill>
                  <a:srgbClr val="003738"/>
                </a:solidFill>
              </a:rPr>
              <a:t>부하 과중</a:t>
            </a:r>
            <a:r>
              <a:rPr lang="en-US" altLang="ko-KR" sz="1000" dirty="0">
                <a:solidFill>
                  <a:srgbClr val="003738"/>
                </a:solidFill>
              </a:rPr>
              <a:t>, </a:t>
            </a:r>
            <a:r>
              <a:rPr lang="ko-KR" altLang="en-US" sz="1000" dirty="0">
                <a:solidFill>
                  <a:srgbClr val="003738"/>
                </a:solidFill>
              </a:rPr>
              <a:t>백업시간 증가</a:t>
            </a:r>
          </a:p>
        </p:txBody>
      </p:sp>
      <p:pic>
        <p:nvPicPr>
          <p:cNvPr id="43" name="그래픽 42" descr="폴더 검색 단색으로 채워진">
            <a:extLst>
              <a:ext uri="{FF2B5EF4-FFF2-40B4-BE49-F238E27FC236}">
                <a16:creationId xmlns:a16="http://schemas.microsoft.com/office/drawing/2014/main" id="{DDD631C7-400A-4C81-B733-F25A8FA9BC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26640" y="3465915"/>
            <a:ext cx="540000" cy="540000"/>
          </a:xfrm>
          <a:prstGeom prst="rect">
            <a:avLst/>
          </a:prstGeom>
        </p:spPr>
      </p:pic>
      <p:pic>
        <p:nvPicPr>
          <p:cNvPr id="44" name="그래픽 43" descr="폴더 검색 단색으로 채워진">
            <a:extLst>
              <a:ext uri="{FF2B5EF4-FFF2-40B4-BE49-F238E27FC236}">
                <a16:creationId xmlns:a16="http://schemas.microsoft.com/office/drawing/2014/main" id="{495C37EF-37FF-405B-A132-9968AA29EB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42132" y="3465915"/>
            <a:ext cx="540000" cy="540000"/>
          </a:xfrm>
          <a:prstGeom prst="rect">
            <a:avLst/>
          </a:prstGeom>
        </p:spPr>
      </p:pic>
      <p:pic>
        <p:nvPicPr>
          <p:cNvPr id="45" name="그래픽 44" descr="폴더 검색 단색으로 채워진">
            <a:extLst>
              <a:ext uri="{FF2B5EF4-FFF2-40B4-BE49-F238E27FC236}">
                <a16:creationId xmlns:a16="http://schemas.microsoft.com/office/drawing/2014/main" id="{EB0947F8-195D-42BC-8916-D7032F2B48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57623" y="3465915"/>
            <a:ext cx="540000" cy="54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CCE326B0-9EBA-471D-9393-8822A2CC5D82}"/>
              </a:ext>
            </a:extLst>
          </p:cNvPr>
          <p:cNvSpPr txBox="1"/>
          <p:nvPr/>
        </p:nvSpPr>
        <p:spPr>
          <a:xfrm>
            <a:off x="3110703" y="4331360"/>
            <a:ext cx="1457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백업 마스터 서버</a:t>
            </a:r>
            <a:endParaRPr lang="en-US" altLang="ko-KR" sz="1200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6173AD1D-00D5-4D78-8C24-9E7DFE9265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9226" y="3508464"/>
            <a:ext cx="360000" cy="492152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F976CD1B-333E-451D-8F80-EC5D84EF7B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448" y="3021448"/>
            <a:ext cx="359695" cy="53649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613FF265-C54D-4FBF-9D8A-D646958D1CB3}"/>
              </a:ext>
            </a:extLst>
          </p:cNvPr>
          <p:cNvSpPr txBox="1"/>
          <p:nvPr/>
        </p:nvSpPr>
        <p:spPr>
          <a:xfrm>
            <a:off x="643295" y="3596853"/>
            <a:ext cx="540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/>
              <a:t>서버</a:t>
            </a:r>
          </a:p>
        </p:txBody>
      </p:sp>
      <p:pic>
        <p:nvPicPr>
          <p:cNvPr id="50" name="그래픽 49" descr="서버">
            <a:extLst>
              <a:ext uri="{FF2B5EF4-FFF2-40B4-BE49-F238E27FC236}">
                <a16:creationId xmlns:a16="http://schemas.microsoft.com/office/drawing/2014/main" id="{F3E7D6DA-0891-431C-A5F1-157A045F42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5295" y="3842105"/>
            <a:ext cx="576000" cy="5760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7BFAB9C-EF4C-46C1-A795-AC283D750914}"/>
              </a:ext>
            </a:extLst>
          </p:cNvPr>
          <p:cNvSpPr txBox="1"/>
          <p:nvPr/>
        </p:nvSpPr>
        <p:spPr>
          <a:xfrm>
            <a:off x="643295" y="4381192"/>
            <a:ext cx="540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/>
              <a:t>NAS</a:t>
            </a:r>
            <a:endParaRPr lang="ko-KR" altLang="en-US" sz="1000" dirty="0"/>
          </a:p>
        </p:txBody>
      </p:sp>
      <p:sp>
        <p:nvSpPr>
          <p:cNvPr id="52" name="오른쪽 대괄호 51">
            <a:extLst>
              <a:ext uri="{FF2B5EF4-FFF2-40B4-BE49-F238E27FC236}">
                <a16:creationId xmlns:a16="http://schemas.microsoft.com/office/drawing/2014/main" id="{A125E6D3-6400-44FB-A961-FC2F18F91FF2}"/>
              </a:ext>
            </a:extLst>
          </p:cNvPr>
          <p:cNvSpPr/>
          <p:nvPr/>
        </p:nvSpPr>
        <p:spPr>
          <a:xfrm>
            <a:off x="1013783" y="2840698"/>
            <a:ext cx="355491" cy="1827685"/>
          </a:xfrm>
          <a:prstGeom prst="rightBracket">
            <a:avLst/>
          </a:prstGeom>
          <a:ln w="38100">
            <a:solidFill>
              <a:srgbClr val="005F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27250C9-16B1-40C7-9AF9-71CB5DBA57E5}"/>
              </a:ext>
            </a:extLst>
          </p:cNvPr>
          <p:cNvCxnSpPr>
            <a:cxnSpLocks/>
            <a:stCxn id="52" idx="2"/>
            <a:endCxn id="47" idx="1"/>
          </p:cNvCxnSpPr>
          <p:nvPr/>
        </p:nvCxnSpPr>
        <p:spPr>
          <a:xfrm flipV="1">
            <a:off x="1369274" y="3754540"/>
            <a:ext cx="2289952" cy="1"/>
          </a:xfrm>
          <a:prstGeom prst="straightConnector1">
            <a:avLst/>
          </a:prstGeom>
          <a:ln w="38100">
            <a:solidFill>
              <a:srgbClr val="005F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래픽 53" descr="로켓 단색으로 채워진">
            <a:extLst>
              <a:ext uri="{FF2B5EF4-FFF2-40B4-BE49-F238E27FC236}">
                <a16:creationId xmlns:a16="http://schemas.microsoft.com/office/drawing/2014/main" id="{0104D0B8-79DA-4155-8261-69DD2AC0C0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569983">
            <a:off x="2163044" y="2917935"/>
            <a:ext cx="720000" cy="7200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C009D1B6-0154-47D9-BD35-18BF77BB8C87}"/>
              </a:ext>
            </a:extLst>
          </p:cNvPr>
          <p:cNvSpPr txBox="1"/>
          <p:nvPr/>
        </p:nvSpPr>
        <p:spPr>
          <a:xfrm>
            <a:off x="1369274" y="3842105"/>
            <a:ext cx="230754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latinLnBrk="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03738"/>
                </a:solidFill>
                <a:highlight>
                  <a:srgbClr val="FFFF00"/>
                </a:highlight>
              </a:rPr>
              <a:t>OS+DB </a:t>
            </a:r>
            <a:r>
              <a:rPr lang="ko-KR" altLang="en-US" sz="1200" dirty="0">
                <a:solidFill>
                  <a:srgbClr val="003738"/>
                </a:solidFill>
                <a:highlight>
                  <a:srgbClr val="FFFF00"/>
                </a:highlight>
              </a:rPr>
              <a:t>동시 백업</a:t>
            </a:r>
            <a:endParaRPr lang="en-US" altLang="ko-KR" sz="1200" dirty="0">
              <a:solidFill>
                <a:srgbClr val="003738"/>
              </a:solidFill>
              <a:highlight>
                <a:srgbClr val="FFFF00"/>
              </a:highlight>
            </a:endParaRPr>
          </a:p>
          <a:p>
            <a:pPr marL="285750" indent="-285750" algn="l" latinLnBrk="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3738"/>
                </a:solidFill>
                <a:highlight>
                  <a:srgbClr val="FFFF00"/>
                </a:highlight>
              </a:rPr>
              <a:t>이미지 변경블록 백업</a:t>
            </a:r>
            <a:endParaRPr lang="en-US" altLang="ko-KR" sz="1200" dirty="0">
              <a:solidFill>
                <a:srgbClr val="003738"/>
              </a:solidFill>
              <a:highlight>
                <a:srgbClr val="FFFF00"/>
              </a:highlight>
            </a:endParaRPr>
          </a:p>
          <a:p>
            <a:pPr marL="285750" indent="-285750" algn="l" latinLnBrk="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3738"/>
                </a:solidFill>
                <a:highlight>
                  <a:srgbClr val="FFFF00"/>
                </a:highlight>
              </a:rPr>
              <a:t>압축</a:t>
            </a:r>
            <a:endParaRPr lang="en-US" altLang="ko-KR" sz="1200" dirty="0">
              <a:solidFill>
                <a:srgbClr val="003738"/>
              </a:solidFill>
              <a:highlight>
                <a:srgbClr val="FFFF00"/>
              </a:highlight>
            </a:endParaRPr>
          </a:p>
          <a:p>
            <a:pPr marL="285750" indent="-285750" algn="l" latinLnBrk="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3738"/>
                </a:solidFill>
                <a:highlight>
                  <a:srgbClr val="FFFF00"/>
                </a:highlight>
              </a:rPr>
              <a:t>중복제거</a:t>
            </a:r>
          </a:p>
        </p:txBody>
      </p:sp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6C23B1A7-689A-4061-93AF-10E9786345D6}"/>
              </a:ext>
            </a:extLst>
          </p:cNvPr>
          <p:cNvSpPr/>
          <p:nvPr/>
        </p:nvSpPr>
        <p:spPr>
          <a:xfrm>
            <a:off x="3299226" y="4021055"/>
            <a:ext cx="1080000" cy="252000"/>
          </a:xfrm>
          <a:custGeom>
            <a:avLst/>
            <a:gdLst>
              <a:gd name="connsiteX0" fmla="*/ 1517741 w 1800000"/>
              <a:gd name="connsiteY0" fmla="*/ 164703 h 378527"/>
              <a:gd name="connsiteX1" fmla="*/ 1517741 w 1800000"/>
              <a:gd name="connsiteY1" fmla="*/ 236703 h 378527"/>
              <a:gd name="connsiteX2" fmla="*/ 1697741 w 1800000"/>
              <a:gd name="connsiteY2" fmla="*/ 236703 h 378527"/>
              <a:gd name="connsiteX3" fmla="*/ 1697741 w 1800000"/>
              <a:gd name="connsiteY3" fmla="*/ 164703 h 378527"/>
              <a:gd name="connsiteX4" fmla="*/ 845986 w 1800000"/>
              <a:gd name="connsiteY4" fmla="*/ 146703 h 378527"/>
              <a:gd name="connsiteX5" fmla="*/ 791986 w 1800000"/>
              <a:gd name="connsiteY5" fmla="*/ 200703 h 378527"/>
              <a:gd name="connsiteX6" fmla="*/ 845986 w 1800000"/>
              <a:gd name="connsiteY6" fmla="*/ 254703 h 378527"/>
              <a:gd name="connsiteX7" fmla="*/ 899986 w 1800000"/>
              <a:gd name="connsiteY7" fmla="*/ 200703 h 378527"/>
              <a:gd name="connsiteX8" fmla="*/ 845986 w 1800000"/>
              <a:gd name="connsiteY8" fmla="*/ 146703 h 378527"/>
              <a:gd name="connsiteX9" fmla="*/ 120231 w 1800000"/>
              <a:gd name="connsiteY9" fmla="*/ 146703 h 378527"/>
              <a:gd name="connsiteX10" fmla="*/ 66231 w 1800000"/>
              <a:gd name="connsiteY10" fmla="*/ 200703 h 378527"/>
              <a:gd name="connsiteX11" fmla="*/ 120231 w 1800000"/>
              <a:gd name="connsiteY11" fmla="*/ 254703 h 378527"/>
              <a:gd name="connsiteX12" fmla="*/ 174231 w 1800000"/>
              <a:gd name="connsiteY12" fmla="*/ 200703 h 378527"/>
              <a:gd name="connsiteX13" fmla="*/ 120231 w 1800000"/>
              <a:gd name="connsiteY13" fmla="*/ 146703 h 378527"/>
              <a:gd name="connsiteX14" fmla="*/ 992864 w 1800000"/>
              <a:gd name="connsiteY14" fmla="*/ 99103 h 378527"/>
              <a:gd name="connsiteX15" fmla="*/ 992864 w 1800000"/>
              <a:gd name="connsiteY15" fmla="*/ 302303 h 378527"/>
              <a:gd name="connsiteX16" fmla="*/ 1424864 w 1800000"/>
              <a:gd name="connsiteY16" fmla="*/ 302303 h 378527"/>
              <a:gd name="connsiteX17" fmla="*/ 1424864 w 1800000"/>
              <a:gd name="connsiteY17" fmla="*/ 99103 h 378527"/>
              <a:gd name="connsiteX18" fmla="*/ 267108 w 1800000"/>
              <a:gd name="connsiteY18" fmla="*/ 99103 h 378527"/>
              <a:gd name="connsiteX19" fmla="*/ 267108 w 1800000"/>
              <a:gd name="connsiteY19" fmla="*/ 302303 h 378527"/>
              <a:gd name="connsiteX20" fmla="*/ 699108 w 1800000"/>
              <a:gd name="connsiteY20" fmla="*/ 302303 h 378527"/>
              <a:gd name="connsiteX21" fmla="*/ 699108 w 1800000"/>
              <a:gd name="connsiteY21" fmla="*/ 99103 h 378527"/>
              <a:gd name="connsiteX22" fmla="*/ 0 w 1800000"/>
              <a:gd name="connsiteY22" fmla="*/ 0 h 378527"/>
              <a:gd name="connsiteX23" fmla="*/ 1800000 w 1800000"/>
              <a:gd name="connsiteY23" fmla="*/ 0 h 378527"/>
              <a:gd name="connsiteX24" fmla="*/ 1800000 w 1800000"/>
              <a:gd name="connsiteY24" fmla="*/ 378527 h 378527"/>
              <a:gd name="connsiteX25" fmla="*/ 0 w 1800000"/>
              <a:gd name="connsiteY25" fmla="*/ 378527 h 378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800000" h="378527">
                <a:moveTo>
                  <a:pt x="1517741" y="164703"/>
                </a:moveTo>
                <a:lnTo>
                  <a:pt x="1517741" y="236703"/>
                </a:lnTo>
                <a:lnTo>
                  <a:pt x="1697741" y="236703"/>
                </a:lnTo>
                <a:lnTo>
                  <a:pt x="1697741" y="164703"/>
                </a:lnTo>
                <a:close/>
                <a:moveTo>
                  <a:pt x="845986" y="146703"/>
                </a:moveTo>
                <a:cubicBezTo>
                  <a:pt x="816163" y="146703"/>
                  <a:pt x="791986" y="170880"/>
                  <a:pt x="791986" y="200703"/>
                </a:cubicBezTo>
                <a:cubicBezTo>
                  <a:pt x="791986" y="230526"/>
                  <a:pt x="816163" y="254703"/>
                  <a:pt x="845986" y="254703"/>
                </a:cubicBezTo>
                <a:cubicBezTo>
                  <a:pt x="875809" y="254703"/>
                  <a:pt x="899986" y="230526"/>
                  <a:pt x="899986" y="200703"/>
                </a:cubicBezTo>
                <a:cubicBezTo>
                  <a:pt x="899986" y="170880"/>
                  <a:pt x="875809" y="146703"/>
                  <a:pt x="845986" y="146703"/>
                </a:cubicBezTo>
                <a:close/>
                <a:moveTo>
                  <a:pt x="120231" y="146703"/>
                </a:moveTo>
                <a:cubicBezTo>
                  <a:pt x="90408" y="146703"/>
                  <a:pt x="66231" y="170880"/>
                  <a:pt x="66231" y="200703"/>
                </a:cubicBezTo>
                <a:cubicBezTo>
                  <a:pt x="66231" y="230526"/>
                  <a:pt x="90408" y="254703"/>
                  <a:pt x="120231" y="254703"/>
                </a:cubicBezTo>
                <a:cubicBezTo>
                  <a:pt x="150054" y="254703"/>
                  <a:pt x="174231" y="230526"/>
                  <a:pt x="174231" y="200703"/>
                </a:cubicBezTo>
                <a:cubicBezTo>
                  <a:pt x="174231" y="170880"/>
                  <a:pt x="150054" y="146703"/>
                  <a:pt x="120231" y="146703"/>
                </a:cubicBezTo>
                <a:close/>
                <a:moveTo>
                  <a:pt x="992864" y="99103"/>
                </a:moveTo>
                <a:lnTo>
                  <a:pt x="992864" y="302303"/>
                </a:lnTo>
                <a:lnTo>
                  <a:pt x="1424864" y="302303"/>
                </a:lnTo>
                <a:lnTo>
                  <a:pt x="1424864" y="99103"/>
                </a:lnTo>
                <a:close/>
                <a:moveTo>
                  <a:pt x="267108" y="99103"/>
                </a:moveTo>
                <a:lnTo>
                  <a:pt x="267108" y="302303"/>
                </a:lnTo>
                <a:lnTo>
                  <a:pt x="699108" y="302303"/>
                </a:lnTo>
                <a:lnTo>
                  <a:pt x="699108" y="99103"/>
                </a:lnTo>
                <a:close/>
                <a:moveTo>
                  <a:pt x="0" y="0"/>
                </a:moveTo>
                <a:lnTo>
                  <a:pt x="1800000" y="0"/>
                </a:lnTo>
                <a:lnTo>
                  <a:pt x="1800000" y="378527"/>
                </a:lnTo>
                <a:lnTo>
                  <a:pt x="0" y="378527"/>
                </a:lnTo>
                <a:close/>
              </a:path>
            </a:pathLst>
          </a:custGeom>
          <a:solidFill>
            <a:srgbClr val="005F4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795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3B979E2-418E-44B7-A958-702C13DAC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 솔루션 특장점 </a:t>
            </a:r>
            <a:r>
              <a:rPr lang="en-US" altLang="ko-KR" dirty="0"/>
              <a:t>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7DFFE14-6204-4871-A58F-BE1FC9816F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서버</a:t>
            </a:r>
            <a:r>
              <a:rPr lang="en-US" altLang="ko-KR" dirty="0"/>
              <a:t>, VM </a:t>
            </a:r>
            <a:r>
              <a:rPr lang="ko-KR" altLang="en-US" dirty="0" err="1"/>
              <a:t>장애시</a:t>
            </a:r>
            <a:r>
              <a:rPr lang="ko-KR" altLang="en-US" dirty="0"/>
              <a:t> 백업본을 </a:t>
            </a:r>
            <a:r>
              <a:rPr lang="ko-KR" altLang="en-US" dirty="0" err="1"/>
              <a:t>가상화하여</a:t>
            </a:r>
            <a:r>
              <a:rPr lang="ko-KR" altLang="en-US" dirty="0"/>
              <a:t> 즉시 서비스를 </a:t>
            </a:r>
            <a:r>
              <a:rPr lang="ko-KR" altLang="en-US" dirty="0" err="1"/>
              <a:t>재가동할수</a:t>
            </a:r>
            <a:r>
              <a:rPr lang="ko-KR" altLang="en-US" dirty="0"/>
              <a:t> 있으며 어플리케이션과 데이터베이스의 세부항목 복구를 통해 신속하게 서비스 복구 </a:t>
            </a:r>
            <a:r>
              <a:rPr lang="ko-KR" altLang="en-US" dirty="0" err="1"/>
              <a:t>할수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EC58F9-792C-44E1-AC55-4B699A4A8A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1.2 </a:t>
            </a:r>
            <a:r>
              <a:rPr lang="ko-KR" altLang="en-US" dirty="0">
                <a:latin typeface="+mn-ea"/>
              </a:rPr>
              <a:t>제안 특징 및 기대 효과</a:t>
            </a:r>
          </a:p>
        </p:txBody>
      </p:sp>
      <p:graphicFrame>
        <p:nvGraphicFramePr>
          <p:cNvPr id="8" name="표 12">
            <a:extLst>
              <a:ext uri="{FF2B5EF4-FFF2-40B4-BE49-F238E27FC236}">
                <a16:creationId xmlns:a16="http://schemas.microsoft.com/office/drawing/2014/main" id="{4D0F04B7-B5DE-4D41-A1C4-5C36E882F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926815"/>
              </p:ext>
            </p:extLst>
          </p:nvPr>
        </p:nvGraphicFramePr>
        <p:xfrm>
          <a:off x="273000" y="1879285"/>
          <a:ext cx="9360000" cy="4570033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4504889">
                  <a:extLst>
                    <a:ext uri="{9D8B030D-6E8A-4147-A177-3AD203B41FA5}">
                      <a16:colId xmlns:a16="http://schemas.microsoft.com/office/drawing/2014/main" val="3397569639"/>
                    </a:ext>
                  </a:extLst>
                </a:gridCol>
                <a:gridCol w="361061">
                  <a:extLst>
                    <a:ext uri="{9D8B030D-6E8A-4147-A177-3AD203B41FA5}">
                      <a16:colId xmlns:a16="http://schemas.microsoft.com/office/drawing/2014/main" val="3085294347"/>
                    </a:ext>
                  </a:extLst>
                </a:gridCol>
                <a:gridCol w="4494050">
                  <a:extLst>
                    <a:ext uri="{9D8B030D-6E8A-4147-A177-3AD203B41FA5}">
                      <a16:colId xmlns:a16="http://schemas.microsoft.com/office/drawing/2014/main" val="153103264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b="1" dirty="0">
                          <a:solidFill>
                            <a:srgbClr val="003738"/>
                          </a:solidFill>
                        </a:rPr>
                        <a:t>서버 </a:t>
                      </a:r>
                      <a:r>
                        <a:rPr lang="ko-KR" altLang="en-US" sz="1400" b="1" dirty="0" err="1">
                          <a:solidFill>
                            <a:srgbClr val="003738"/>
                          </a:solidFill>
                        </a:rPr>
                        <a:t>장애시</a:t>
                      </a:r>
                      <a:r>
                        <a:rPr lang="ko-KR" altLang="en-US" sz="1400" b="1" dirty="0">
                          <a:solidFill>
                            <a:srgbClr val="003738"/>
                          </a:solidFill>
                        </a:rPr>
                        <a:t> 즉시 서비스 복구</a:t>
                      </a:r>
                      <a:r>
                        <a:rPr lang="en-US" altLang="ko-KR" sz="1400" b="1" dirty="0">
                          <a:solidFill>
                            <a:srgbClr val="003738"/>
                          </a:solidFill>
                        </a:rPr>
                        <a:t>, Instant Recovery</a:t>
                      </a:r>
                    </a:p>
                  </a:txBody>
                  <a:tcPr marL="540000" marR="91135" marT="45568" marB="4556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rgbClr val="00373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rgbClr val="003738"/>
                          </a:solidFill>
                        </a:rPr>
                        <a:t>세부 아이템 정밀 복구</a:t>
                      </a:r>
                      <a:r>
                        <a:rPr lang="en-US" altLang="ko-KR" sz="1400" b="1" dirty="0">
                          <a:solidFill>
                            <a:srgbClr val="003738"/>
                          </a:solidFill>
                        </a:rPr>
                        <a:t>, Veeam Explorer</a:t>
                      </a:r>
                    </a:p>
                  </a:txBody>
                  <a:tcPr marL="54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0357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2639453"/>
                  </a:ext>
                </a:extLst>
              </a:tr>
              <a:tr h="1258033">
                <a:tc>
                  <a:txBody>
                    <a:bodyPr/>
                    <a:lstStyle/>
                    <a:p>
                      <a:pPr marL="285750" indent="-285750" latinLnBrk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서버</a:t>
                      </a:r>
                      <a:r>
                        <a:rPr lang="en-US" altLang="ko-KR" sz="1200" dirty="0"/>
                        <a:t>, VM, NAS </a:t>
                      </a:r>
                      <a:r>
                        <a:rPr lang="ko-KR" altLang="en-US" sz="1200" dirty="0" err="1"/>
                        <a:t>장애시</a:t>
                      </a:r>
                      <a:r>
                        <a:rPr lang="ko-KR" altLang="en-US" sz="1200" dirty="0"/>
                        <a:t> 백업본으로 즉시 서비스</a:t>
                      </a:r>
                    </a:p>
                    <a:p>
                      <a:pPr marL="285750" indent="-285750" latinLnBrk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의존 서비스와 함께 그룹단위 실행 가능</a:t>
                      </a:r>
                    </a:p>
                    <a:p>
                      <a:pPr marL="285750" indent="-285750" latinLnBrk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압축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암호화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중복제거 적용상태에서 지원</a:t>
                      </a:r>
                    </a:p>
                    <a:p>
                      <a:pPr marL="285750" indent="-285750" latinLnBrk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VMware / Nutanix AHV / Hyper-V</a:t>
                      </a:r>
                      <a:r>
                        <a:rPr lang="ko-KR" altLang="en-US" sz="1200" dirty="0"/>
                        <a:t>와 연동</a:t>
                      </a: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45000">
                          <a:schemeClr val="bg1">
                            <a:lumMod val="95000"/>
                          </a:schemeClr>
                        </a:gs>
                        <a:gs pos="0">
                          <a:schemeClr val="bg1"/>
                        </a:gs>
                        <a:gs pos="99000">
                          <a:schemeClr val="bg1">
                            <a:lumMod val="85000"/>
                          </a:scheme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</a:tcPr>
                </a:tc>
                <a:tc>
                  <a:txBody>
                    <a:bodyPr/>
                    <a:lstStyle/>
                    <a:p>
                      <a:pPr marL="285750" indent="-285750" latinLnBrk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파일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OS, DB, DB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테이블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DB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시점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DB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거래단위 복구</a:t>
                      </a:r>
                    </a:p>
                    <a:p>
                      <a:pPr marL="285750" indent="-285750" latinLnBrk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오브젝트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메일박스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리스트 라이브러리 단위 복구</a:t>
                      </a:r>
                    </a:p>
                    <a:p>
                      <a:pPr marL="285750" indent="-285750" latinLnBrk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장시간 작업인 전체 데이터 복구가 아닌 세부 아이템 복구로 최단시간내 서비스 복구</a:t>
                      </a: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45000">
                          <a:schemeClr val="bg1">
                            <a:lumMod val="95000"/>
                          </a:schemeClr>
                        </a:gs>
                        <a:gs pos="0">
                          <a:schemeClr val="bg1"/>
                        </a:gs>
                        <a:gs pos="99000">
                          <a:schemeClr val="bg1">
                            <a:lumMod val="85000"/>
                          </a:schemeClr>
                        </a:gs>
                      </a:gsLst>
                      <a:path path="circle">
                        <a:fillToRect r="100000" b="100000"/>
                      </a:path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045589859"/>
                  </a:ext>
                </a:extLst>
              </a:tr>
            </a:tbl>
          </a:graphicData>
        </a:graphic>
      </p:graphicFrame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FCA88A7D-2E8E-4F9A-85D2-765F694FCF9E}"/>
              </a:ext>
            </a:extLst>
          </p:cNvPr>
          <p:cNvSpPr>
            <a:spLocks noChangeAspect="1"/>
          </p:cNvSpPr>
          <p:nvPr/>
        </p:nvSpPr>
        <p:spPr>
          <a:xfrm>
            <a:off x="391528" y="1931485"/>
            <a:ext cx="288000" cy="316800"/>
          </a:xfrm>
          <a:custGeom>
            <a:avLst/>
            <a:gdLst>
              <a:gd name="connsiteX0" fmla="*/ 540000 w 1080000"/>
              <a:gd name="connsiteY0" fmla="*/ 173802 h 1188000"/>
              <a:gd name="connsiteX1" fmla="*/ 180000 w 1080000"/>
              <a:gd name="connsiteY1" fmla="*/ 533802 h 1188000"/>
              <a:gd name="connsiteX2" fmla="*/ 540000 w 1080000"/>
              <a:gd name="connsiteY2" fmla="*/ 893802 h 1188000"/>
              <a:gd name="connsiteX3" fmla="*/ 900000 w 1080000"/>
              <a:gd name="connsiteY3" fmla="*/ 533802 h 1188000"/>
              <a:gd name="connsiteX4" fmla="*/ 540000 w 1080000"/>
              <a:gd name="connsiteY4" fmla="*/ 173802 h 1188000"/>
              <a:gd name="connsiteX5" fmla="*/ 540000 w 1080000"/>
              <a:gd name="connsiteY5" fmla="*/ 0 h 1188000"/>
              <a:gd name="connsiteX6" fmla="*/ 1080000 w 1080000"/>
              <a:gd name="connsiteY6" fmla="*/ 540000 h 1188000"/>
              <a:gd name="connsiteX7" fmla="*/ 921838 w 1080000"/>
              <a:gd name="connsiteY7" fmla="*/ 921838 h 1188000"/>
              <a:gd name="connsiteX8" fmla="*/ 861041 w 1080000"/>
              <a:gd name="connsiteY8" fmla="*/ 972000 h 1188000"/>
              <a:gd name="connsiteX9" fmla="*/ 864000 w 1080000"/>
              <a:gd name="connsiteY9" fmla="*/ 972000 h 1188000"/>
              <a:gd name="connsiteX10" fmla="*/ 848586 w 1080000"/>
              <a:gd name="connsiteY10" fmla="*/ 982276 h 1188000"/>
              <a:gd name="connsiteX11" fmla="*/ 841919 w 1080000"/>
              <a:gd name="connsiteY11" fmla="*/ 987777 h 1188000"/>
              <a:gd name="connsiteX12" fmla="*/ 833395 w 1080000"/>
              <a:gd name="connsiteY12" fmla="*/ 992403 h 1188000"/>
              <a:gd name="connsiteX13" fmla="*/ 540000 w 1080000"/>
              <a:gd name="connsiteY13" fmla="*/ 1188000 h 1188000"/>
              <a:gd name="connsiteX14" fmla="*/ 246605 w 1080000"/>
              <a:gd name="connsiteY14" fmla="*/ 992403 h 1188000"/>
              <a:gd name="connsiteX15" fmla="*/ 238081 w 1080000"/>
              <a:gd name="connsiteY15" fmla="*/ 987777 h 1188000"/>
              <a:gd name="connsiteX16" fmla="*/ 231414 w 1080000"/>
              <a:gd name="connsiteY16" fmla="*/ 982276 h 1188000"/>
              <a:gd name="connsiteX17" fmla="*/ 216000 w 1080000"/>
              <a:gd name="connsiteY17" fmla="*/ 972000 h 1188000"/>
              <a:gd name="connsiteX18" fmla="*/ 218959 w 1080000"/>
              <a:gd name="connsiteY18" fmla="*/ 972000 h 1188000"/>
              <a:gd name="connsiteX19" fmla="*/ 158162 w 1080000"/>
              <a:gd name="connsiteY19" fmla="*/ 921838 h 1188000"/>
              <a:gd name="connsiteX20" fmla="*/ 0 w 1080000"/>
              <a:gd name="connsiteY20" fmla="*/ 540000 h 1188000"/>
              <a:gd name="connsiteX21" fmla="*/ 540000 w 1080000"/>
              <a:gd name="connsiteY21" fmla="*/ 0 h 11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80000" h="1188000">
                <a:moveTo>
                  <a:pt x="540000" y="173802"/>
                </a:moveTo>
                <a:cubicBezTo>
                  <a:pt x="341177" y="173802"/>
                  <a:pt x="180000" y="334979"/>
                  <a:pt x="180000" y="533802"/>
                </a:cubicBezTo>
                <a:cubicBezTo>
                  <a:pt x="180000" y="732625"/>
                  <a:pt x="341177" y="893802"/>
                  <a:pt x="540000" y="893802"/>
                </a:cubicBezTo>
                <a:cubicBezTo>
                  <a:pt x="738823" y="893802"/>
                  <a:pt x="900000" y="732625"/>
                  <a:pt x="900000" y="533802"/>
                </a:cubicBezTo>
                <a:cubicBezTo>
                  <a:pt x="900000" y="334979"/>
                  <a:pt x="738823" y="173802"/>
                  <a:pt x="540000" y="173802"/>
                </a:cubicBezTo>
                <a:close/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689117"/>
                  <a:pt x="1019559" y="824117"/>
                  <a:pt x="921838" y="921838"/>
                </a:cubicBezTo>
                <a:lnTo>
                  <a:pt x="861041" y="972000"/>
                </a:lnTo>
                <a:lnTo>
                  <a:pt x="864000" y="972000"/>
                </a:lnTo>
                <a:lnTo>
                  <a:pt x="848586" y="982276"/>
                </a:lnTo>
                <a:lnTo>
                  <a:pt x="841919" y="987777"/>
                </a:lnTo>
                <a:lnTo>
                  <a:pt x="833395" y="992403"/>
                </a:lnTo>
                <a:lnTo>
                  <a:pt x="540000" y="1188000"/>
                </a:lnTo>
                <a:lnTo>
                  <a:pt x="246605" y="992403"/>
                </a:lnTo>
                <a:lnTo>
                  <a:pt x="238081" y="987777"/>
                </a:lnTo>
                <a:lnTo>
                  <a:pt x="231414" y="982276"/>
                </a:lnTo>
                <a:lnTo>
                  <a:pt x="216000" y="972000"/>
                </a:lnTo>
                <a:lnTo>
                  <a:pt x="218959" y="972000"/>
                </a:lnTo>
                <a:lnTo>
                  <a:pt x="158162" y="921838"/>
                </a:lnTo>
                <a:cubicBezTo>
                  <a:pt x="60442" y="824117"/>
                  <a:pt x="0" y="689117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solidFill>
            <a:srgbClr val="005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06B923D8-58D4-480F-9921-7F08B73E2063}"/>
              </a:ext>
            </a:extLst>
          </p:cNvPr>
          <p:cNvSpPr>
            <a:spLocks noChangeAspect="1"/>
          </p:cNvSpPr>
          <p:nvPr/>
        </p:nvSpPr>
        <p:spPr>
          <a:xfrm>
            <a:off x="5261265" y="1931485"/>
            <a:ext cx="288000" cy="316800"/>
          </a:xfrm>
          <a:custGeom>
            <a:avLst/>
            <a:gdLst>
              <a:gd name="connsiteX0" fmla="*/ 540000 w 1080000"/>
              <a:gd name="connsiteY0" fmla="*/ 173802 h 1188000"/>
              <a:gd name="connsiteX1" fmla="*/ 180000 w 1080000"/>
              <a:gd name="connsiteY1" fmla="*/ 533802 h 1188000"/>
              <a:gd name="connsiteX2" fmla="*/ 540000 w 1080000"/>
              <a:gd name="connsiteY2" fmla="*/ 893802 h 1188000"/>
              <a:gd name="connsiteX3" fmla="*/ 900000 w 1080000"/>
              <a:gd name="connsiteY3" fmla="*/ 533802 h 1188000"/>
              <a:gd name="connsiteX4" fmla="*/ 540000 w 1080000"/>
              <a:gd name="connsiteY4" fmla="*/ 173802 h 1188000"/>
              <a:gd name="connsiteX5" fmla="*/ 540000 w 1080000"/>
              <a:gd name="connsiteY5" fmla="*/ 0 h 1188000"/>
              <a:gd name="connsiteX6" fmla="*/ 1080000 w 1080000"/>
              <a:gd name="connsiteY6" fmla="*/ 540000 h 1188000"/>
              <a:gd name="connsiteX7" fmla="*/ 921838 w 1080000"/>
              <a:gd name="connsiteY7" fmla="*/ 921838 h 1188000"/>
              <a:gd name="connsiteX8" fmla="*/ 861041 w 1080000"/>
              <a:gd name="connsiteY8" fmla="*/ 972000 h 1188000"/>
              <a:gd name="connsiteX9" fmla="*/ 864000 w 1080000"/>
              <a:gd name="connsiteY9" fmla="*/ 972000 h 1188000"/>
              <a:gd name="connsiteX10" fmla="*/ 848586 w 1080000"/>
              <a:gd name="connsiteY10" fmla="*/ 982276 h 1188000"/>
              <a:gd name="connsiteX11" fmla="*/ 841919 w 1080000"/>
              <a:gd name="connsiteY11" fmla="*/ 987777 h 1188000"/>
              <a:gd name="connsiteX12" fmla="*/ 833395 w 1080000"/>
              <a:gd name="connsiteY12" fmla="*/ 992403 h 1188000"/>
              <a:gd name="connsiteX13" fmla="*/ 540000 w 1080000"/>
              <a:gd name="connsiteY13" fmla="*/ 1188000 h 1188000"/>
              <a:gd name="connsiteX14" fmla="*/ 246605 w 1080000"/>
              <a:gd name="connsiteY14" fmla="*/ 992403 h 1188000"/>
              <a:gd name="connsiteX15" fmla="*/ 238081 w 1080000"/>
              <a:gd name="connsiteY15" fmla="*/ 987777 h 1188000"/>
              <a:gd name="connsiteX16" fmla="*/ 231414 w 1080000"/>
              <a:gd name="connsiteY16" fmla="*/ 982276 h 1188000"/>
              <a:gd name="connsiteX17" fmla="*/ 216000 w 1080000"/>
              <a:gd name="connsiteY17" fmla="*/ 972000 h 1188000"/>
              <a:gd name="connsiteX18" fmla="*/ 218959 w 1080000"/>
              <a:gd name="connsiteY18" fmla="*/ 972000 h 1188000"/>
              <a:gd name="connsiteX19" fmla="*/ 158162 w 1080000"/>
              <a:gd name="connsiteY19" fmla="*/ 921838 h 1188000"/>
              <a:gd name="connsiteX20" fmla="*/ 0 w 1080000"/>
              <a:gd name="connsiteY20" fmla="*/ 540000 h 1188000"/>
              <a:gd name="connsiteX21" fmla="*/ 540000 w 1080000"/>
              <a:gd name="connsiteY21" fmla="*/ 0 h 11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80000" h="1188000">
                <a:moveTo>
                  <a:pt x="540000" y="173802"/>
                </a:moveTo>
                <a:cubicBezTo>
                  <a:pt x="341177" y="173802"/>
                  <a:pt x="180000" y="334979"/>
                  <a:pt x="180000" y="533802"/>
                </a:cubicBezTo>
                <a:cubicBezTo>
                  <a:pt x="180000" y="732625"/>
                  <a:pt x="341177" y="893802"/>
                  <a:pt x="540000" y="893802"/>
                </a:cubicBezTo>
                <a:cubicBezTo>
                  <a:pt x="738823" y="893802"/>
                  <a:pt x="900000" y="732625"/>
                  <a:pt x="900000" y="533802"/>
                </a:cubicBezTo>
                <a:cubicBezTo>
                  <a:pt x="900000" y="334979"/>
                  <a:pt x="738823" y="173802"/>
                  <a:pt x="540000" y="173802"/>
                </a:cubicBezTo>
                <a:close/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689117"/>
                  <a:pt x="1019559" y="824117"/>
                  <a:pt x="921838" y="921838"/>
                </a:cubicBezTo>
                <a:lnTo>
                  <a:pt x="861041" y="972000"/>
                </a:lnTo>
                <a:lnTo>
                  <a:pt x="864000" y="972000"/>
                </a:lnTo>
                <a:lnTo>
                  <a:pt x="848586" y="982276"/>
                </a:lnTo>
                <a:lnTo>
                  <a:pt x="841919" y="987777"/>
                </a:lnTo>
                <a:lnTo>
                  <a:pt x="833395" y="992403"/>
                </a:lnTo>
                <a:lnTo>
                  <a:pt x="540000" y="1188000"/>
                </a:lnTo>
                <a:lnTo>
                  <a:pt x="246605" y="992403"/>
                </a:lnTo>
                <a:lnTo>
                  <a:pt x="238081" y="987777"/>
                </a:lnTo>
                <a:lnTo>
                  <a:pt x="231414" y="982276"/>
                </a:lnTo>
                <a:lnTo>
                  <a:pt x="216000" y="972000"/>
                </a:lnTo>
                <a:lnTo>
                  <a:pt x="218959" y="972000"/>
                </a:lnTo>
                <a:lnTo>
                  <a:pt x="158162" y="921838"/>
                </a:lnTo>
                <a:cubicBezTo>
                  <a:pt x="60442" y="824117"/>
                  <a:pt x="0" y="689117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solidFill>
            <a:srgbClr val="005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1" name="그래픽 10" descr="체크리스트 윤곽선">
            <a:extLst>
              <a:ext uri="{FF2B5EF4-FFF2-40B4-BE49-F238E27FC236}">
                <a16:creationId xmlns:a16="http://schemas.microsoft.com/office/drawing/2014/main" id="{779B61FA-11C0-4AB7-9634-CD3488EA1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7669" y="4195970"/>
            <a:ext cx="540000" cy="540000"/>
          </a:xfrm>
          <a:prstGeom prst="rect">
            <a:avLst/>
          </a:prstGeom>
        </p:spPr>
      </p:pic>
      <p:pic>
        <p:nvPicPr>
          <p:cNvPr id="12" name="그래픽 11" descr="봉투 단색으로 채워진">
            <a:extLst>
              <a:ext uri="{FF2B5EF4-FFF2-40B4-BE49-F238E27FC236}">
                <a16:creationId xmlns:a16="http://schemas.microsoft.com/office/drawing/2014/main" id="{420EF973-1B90-464C-9B26-E2627BB71D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5290" y="3278531"/>
            <a:ext cx="540000" cy="540000"/>
          </a:xfrm>
          <a:prstGeom prst="rect">
            <a:avLst/>
          </a:prstGeom>
        </p:spPr>
      </p:pic>
      <p:pic>
        <p:nvPicPr>
          <p:cNvPr id="13" name="그래픽 12" descr="사용자 단색으로 채워진">
            <a:extLst>
              <a:ext uri="{FF2B5EF4-FFF2-40B4-BE49-F238E27FC236}">
                <a16:creationId xmlns:a16="http://schemas.microsoft.com/office/drawing/2014/main" id="{F4DF89AC-962D-405D-8065-6A066D3465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91085" y="2736000"/>
            <a:ext cx="540000" cy="540000"/>
          </a:xfrm>
          <a:prstGeom prst="rect">
            <a:avLst/>
          </a:prstGeom>
        </p:spPr>
      </p:pic>
      <p:pic>
        <p:nvPicPr>
          <p:cNvPr id="14" name="그래픽 13" descr="테이블 윤곽선">
            <a:extLst>
              <a:ext uri="{FF2B5EF4-FFF2-40B4-BE49-F238E27FC236}">
                <a16:creationId xmlns:a16="http://schemas.microsoft.com/office/drawing/2014/main" id="{40CFE61E-9C1E-418D-B9F8-F10B2E71A5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34093" y="4460732"/>
            <a:ext cx="540000" cy="540000"/>
          </a:xfrm>
          <a:prstGeom prst="rect">
            <a:avLst/>
          </a:prstGeom>
        </p:spPr>
      </p:pic>
      <p:pic>
        <p:nvPicPr>
          <p:cNvPr id="15" name="그래픽 14" descr="데이터베이스 단색으로 채워진">
            <a:extLst>
              <a:ext uri="{FF2B5EF4-FFF2-40B4-BE49-F238E27FC236}">
                <a16:creationId xmlns:a16="http://schemas.microsoft.com/office/drawing/2014/main" id="{531A1D6A-7710-4A9C-AB2B-E3DF62492C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37669" y="3737251"/>
            <a:ext cx="540000" cy="540000"/>
          </a:xfrm>
          <a:prstGeom prst="rect">
            <a:avLst/>
          </a:prstGeom>
        </p:spPr>
      </p:pic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BBD12D66-F785-4722-9E8C-EBEAD3C0DBB2}"/>
              </a:ext>
            </a:extLst>
          </p:cNvPr>
          <p:cNvSpPr/>
          <p:nvPr/>
        </p:nvSpPr>
        <p:spPr>
          <a:xfrm>
            <a:off x="7423780" y="3276000"/>
            <a:ext cx="1800000" cy="1260000"/>
          </a:xfrm>
          <a:custGeom>
            <a:avLst/>
            <a:gdLst>
              <a:gd name="connsiteX0" fmla="*/ 1338262 w 3240002"/>
              <a:gd name="connsiteY0" fmla="*/ 2149412 h 2520000"/>
              <a:gd name="connsiteX1" fmla="*/ 1338262 w 3240002"/>
              <a:gd name="connsiteY1" fmla="*/ 2371766 h 2520000"/>
              <a:gd name="connsiteX2" fmla="*/ 1901740 w 3240002"/>
              <a:gd name="connsiteY2" fmla="*/ 2371766 h 2520000"/>
              <a:gd name="connsiteX3" fmla="*/ 1901740 w 3240002"/>
              <a:gd name="connsiteY3" fmla="*/ 2149412 h 2520000"/>
              <a:gd name="connsiteX4" fmla="*/ 2241434 w 3240002"/>
              <a:gd name="connsiteY4" fmla="*/ 1544660 h 2520000"/>
              <a:gd name="connsiteX5" fmla="*/ 2241434 w 3240002"/>
              <a:gd name="connsiteY5" fmla="*/ 1678010 h 2520000"/>
              <a:gd name="connsiteX6" fmla="*/ 2460509 w 3240002"/>
              <a:gd name="connsiteY6" fmla="*/ 1678010 h 2520000"/>
              <a:gd name="connsiteX7" fmla="*/ 2460509 w 3240002"/>
              <a:gd name="connsiteY7" fmla="*/ 1544660 h 2520000"/>
              <a:gd name="connsiteX8" fmla="*/ 2012834 w 3240002"/>
              <a:gd name="connsiteY8" fmla="*/ 1544660 h 2520000"/>
              <a:gd name="connsiteX9" fmla="*/ 2012834 w 3240002"/>
              <a:gd name="connsiteY9" fmla="*/ 1678010 h 2520000"/>
              <a:gd name="connsiteX10" fmla="*/ 2222384 w 3240002"/>
              <a:gd name="connsiteY10" fmla="*/ 1678010 h 2520000"/>
              <a:gd name="connsiteX11" fmla="*/ 2222384 w 3240002"/>
              <a:gd name="connsiteY11" fmla="*/ 1544660 h 2520000"/>
              <a:gd name="connsiteX12" fmla="*/ 1774709 w 3240002"/>
              <a:gd name="connsiteY12" fmla="*/ 1544660 h 2520000"/>
              <a:gd name="connsiteX13" fmla="*/ 1774709 w 3240002"/>
              <a:gd name="connsiteY13" fmla="*/ 1678010 h 2520000"/>
              <a:gd name="connsiteX14" fmla="*/ 1993784 w 3240002"/>
              <a:gd name="connsiteY14" fmla="*/ 1678010 h 2520000"/>
              <a:gd name="connsiteX15" fmla="*/ 1993784 w 3240002"/>
              <a:gd name="connsiteY15" fmla="*/ 1544660 h 2520000"/>
              <a:gd name="connsiteX16" fmla="*/ 2241434 w 3240002"/>
              <a:gd name="connsiteY16" fmla="*/ 1392260 h 2520000"/>
              <a:gd name="connsiteX17" fmla="*/ 2241434 w 3240002"/>
              <a:gd name="connsiteY17" fmla="*/ 1525610 h 2520000"/>
              <a:gd name="connsiteX18" fmla="*/ 2460509 w 3240002"/>
              <a:gd name="connsiteY18" fmla="*/ 1525610 h 2520000"/>
              <a:gd name="connsiteX19" fmla="*/ 2460509 w 3240002"/>
              <a:gd name="connsiteY19" fmla="*/ 1392260 h 2520000"/>
              <a:gd name="connsiteX20" fmla="*/ 2012834 w 3240002"/>
              <a:gd name="connsiteY20" fmla="*/ 1392260 h 2520000"/>
              <a:gd name="connsiteX21" fmla="*/ 2012834 w 3240002"/>
              <a:gd name="connsiteY21" fmla="*/ 1525610 h 2520000"/>
              <a:gd name="connsiteX22" fmla="*/ 2222384 w 3240002"/>
              <a:gd name="connsiteY22" fmla="*/ 1525610 h 2520000"/>
              <a:gd name="connsiteX23" fmla="*/ 2222384 w 3240002"/>
              <a:gd name="connsiteY23" fmla="*/ 1392260 h 2520000"/>
              <a:gd name="connsiteX24" fmla="*/ 1774709 w 3240002"/>
              <a:gd name="connsiteY24" fmla="*/ 1392260 h 2520000"/>
              <a:gd name="connsiteX25" fmla="*/ 1774709 w 3240002"/>
              <a:gd name="connsiteY25" fmla="*/ 1525610 h 2520000"/>
              <a:gd name="connsiteX26" fmla="*/ 1993784 w 3240002"/>
              <a:gd name="connsiteY26" fmla="*/ 1525610 h 2520000"/>
              <a:gd name="connsiteX27" fmla="*/ 1993784 w 3240002"/>
              <a:gd name="connsiteY27" fmla="*/ 1392260 h 2520000"/>
              <a:gd name="connsiteX28" fmla="*/ 1107556 w 3240002"/>
              <a:gd name="connsiteY28" fmla="*/ 1373442 h 2520000"/>
              <a:gd name="connsiteX29" fmla="*/ 1182804 w 3240002"/>
              <a:gd name="connsiteY29" fmla="*/ 1613472 h 2520000"/>
              <a:gd name="connsiteX30" fmla="*/ 1182804 w 3240002"/>
              <a:gd name="connsiteY30" fmla="*/ 1651572 h 2520000"/>
              <a:gd name="connsiteX31" fmla="*/ 1125654 w 3240002"/>
              <a:gd name="connsiteY31" fmla="*/ 1651572 h 2520000"/>
              <a:gd name="connsiteX32" fmla="*/ 1125654 w 3240002"/>
              <a:gd name="connsiteY32" fmla="*/ 1613472 h 2520000"/>
              <a:gd name="connsiteX33" fmla="*/ 1107556 w 3240002"/>
              <a:gd name="connsiteY33" fmla="*/ 1501077 h 2520000"/>
              <a:gd name="connsiteX34" fmla="*/ 1072314 w 3240002"/>
              <a:gd name="connsiteY34" fmla="*/ 1515365 h 2520000"/>
              <a:gd name="connsiteX35" fmla="*/ 1058979 w 3240002"/>
              <a:gd name="connsiteY35" fmla="*/ 1480122 h 2520000"/>
              <a:gd name="connsiteX36" fmla="*/ 1094221 w 3240002"/>
              <a:gd name="connsiteY36" fmla="*/ 1464882 h 2520000"/>
              <a:gd name="connsiteX37" fmla="*/ 1066599 w 3240002"/>
              <a:gd name="connsiteY37" fmla="*/ 1414399 h 2520000"/>
              <a:gd name="connsiteX38" fmla="*/ 1087553 w 3240002"/>
              <a:gd name="connsiteY38" fmla="*/ 1299148 h 2520000"/>
              <a:gd name="connsiteX39" fmla="*/ 791326 w 3240002"/>
              <a:gd name="connsiteY39" fmla="*/ 1650621 h 2520000"/>
              <a:gd name="connsiteX40" fmla="*/ 737033 w 3240002"/>
              <a:gd name="connsiteY40" fmla="*/ 1655383 h 2520000"/>
              <a:gd name="connsiteX41" fmla="*/ 732271 w 3240002"/>
              <a:gd name="connsiteY41" fmla="*/ 1601090 h 2520000"/>
              <a:gd name="connsiteX42" fmla="*/ 737033 w 3240002"/>
              <a:gd name="connsiteY42" fmla="*/ 1596328 h 2520000"/>
              <a:gd name="connsiteX43" fmla="*/ 2241434 w 3240002"/>
              <a:gd name="connsiteY43" fmla="*/ 1230335 h 2520000"/>
              <a:gd name="connsiteX44" fmla="*/ 2241434 w 3240002"/>
              <a:gd name="connsiteY44" fmla="*/ 1373210 h 2520000"/>
              <a:gd name="connsiteX45" fmla="*/ 2460509 w 3240002"/>
              <a:gd name="connsiteY45" fmla="*/ 1373210 h 2520000"/>
              <a:gd name="connsiteX46" fmla="*/ 2460509 w 3240002"/>
              <a:gd name="connsiteY46" fmla="*/ 1230335 h 2520000"/>
              <a:gd name="connsiteX47" fmla="*/ 2012834 w 3240002"/>
              <a:gd name="connsiteY47" fmla="*/ 1230335 h 2520000"/>
              <a:gd name="connsiteX48" fmla="*/ 2012834 w 3240002"/>
              <a:gd name="connsiteY48" fmla="*/ 1373210 h 2520000"/>
              <a:gd name="connsiteX49" fmla="*/ 2222384 w 3240002"/>
              <a:gd name="connsiteY49" fmla="*/ 1373210 h 2520000"/>
              <a:gd name="connsiteX50" fmla="*/ 2222384 w 3240002"/>
              <a:gd name="connsiteY50" fmla="*/ 1230335 h 2520000"/>
              <a:gd name="connsiteX51" fmla="*/ 1774709 w 3240002"/>
              <a:gd name="connsiteY51" fmla="*/ 1230335 h 2520000"/>
              <a:gd name="connsiteX52" fmla="*/ 1774709 w 3240002"/>
              <a:gd name="connsiteY52" fmla="*/ 1373210 h 2520000"/>
              <a:gd name="connsiteX53" fmla="*/ 1993784 w 3240002"/>
              <a:gd name="connsiteY53" fmla="*/ 1373210 h 2520000"/>
              <a:gd name="connsiteX54" fmla="*/ 1993784 w 3240002"/>
              <a:gd name="connsiteY54" fmla="*/ 1230335 h 2520000"/>
              <a:gd name="connsiteX55" fmla="*/ 1755659 w 3240002"/>
              <a:gd name="connsiteY55" fmla="*/ 1211285 h 2520000"/>
              <a:gd name="connsiteX56" fmla="*/ 2479559 w 3240002"/>
              <a:gd name="connsiteY56" fmla="*/ 1211285 h 2520000"/>
              <a:gd name="connsiteX57" fmla="*/ 2479559 w 3240002"/>
              <a:gd name="connsiteY57" fmla="*/ 1697060 h 2520000"/>
              <a:gd name="connsiteX58" fmla="*/ 1755659 w 3240002"/>
              <a:gd name="connsiteY58" fmla="*/ 1697060 h 2520000"/>
              <a:gd name="connsiteX59" fmla="*/ 763704 w 3240002"/>
              <a:gd name="connsiteY59" fmla="*/ 1194373 h 2520000"/>
              <a:gd name="connsiteX60" fmla="*/ 1014212 w 3240002"/>
              <a:gd name="connsiteY60" fmla="*/ 1278193 h 2520000"/>
              <a:gd name="connsiteX61" fmla="*/ 973254 w 3240002"/>
              <a:gd name="connsiteY61" fmla="*/ 1319150 h 2520000"/>
              <a:gd name="connsiteX62" fmla="*/ 922772 w 3240002"/>
              <a:gd name="connsiteY62" fmla="*/ 1288671 h 2520000"/>
              <a:gd name="connsiteX63" fmla="*/ 908484 w 3240002"/>
              <a:gd name="connsiteY63" fmla="*/ 1323913 h 2520000"/>
              <a:gd name="connsiteX64" fmla="*/ 873242 w 3240002"/>
              <a:gd name="connsiteY64" fmla="*/ 1308673 h 2520000"/>
              <a:gd name="connsiteX65" fmla="*/ 887529 w 3240002"/>
              <a:gd name="connsiteY65" fmla="*/ 1274383 h 2520000"/>
              <a:gd name="connsiteX66" fmla="*/ 782754 w 3240002"/>
              <a:gd name="connsiteY66" fmla="*/ 1252476 h 2520000"/>
              <a:gd name="connsiteX67" fmla="*/ 782754 w 3240002"/>
              <a:gd name="connsiteY67" fmla="*/ 1290575 h 2520000"/>
              <a:gd name="connsiteX68" fmla="*/ 763704 w 3240002"/>
              <a:gd name="connsiteY68" fmla="*/ 1289623 h 2520000"/>
              <a:gd name="connsiteX69" fmla="*/ 744654 w 3240002"/>
              <a:gd name="connsiteY69" fmla="*/ 1290575 h 2520000"/>
              <a:gd name="connsiteX70" fmla="*/ 744654 w 3240002"/>
              <a:gd name="connsiteY70" fmla="*/ 1252476 h 2520000"/>
              <a:gd name="connsiteX71" fmla="*/ 639879 w 3240002"/>
              <a:gd name="connsiteY71" fmla="*/ 1273430 h 2520000"/>
              <a:gd name="connsiteX72" fmla="*/ 654167 w 3240002"/>
              <a:gd name="connsiteY72" fmla="*/ 1308673 h 2520000"/>
              <a:gd name="connsiteX73" fmla="*/ 618924 w 3240002"/>
              <a:gd name="connsiteY73" fmla="*/ 1323913 h 2520000"/>
              <a:gd name="connsiteX74" fmla="*/ 604637 w 3240002"/>
              <a:gd name="connsiteY74" fmla="*/ 1288671 h 2520000"/>
              <a:gd name="connsiteX75" fmla="*/ 517007 w 3240002"/>
              <a:gd name="connsiteY75" fmla="*/ 1349631 h 2520000"/>
              <a:gd name="connsiteX76" fmla="*/ 543677 w 3240002"/>
              <a:gd name="connsiteY76" fmla="*/ 1376300 h 2520000"/>
              <a:gd name="connsiteX77" fmla="*/ 517007 w 3240002"/>
              <a:gd name="connsiteY77" fmla="*/ 1403923 h 2520000"/>
              <a:gd name="connsiteX78" fmla="*/ 490337 w 3240002"/>
              <a:gd name="connsiteY78" fmla="*/ 1377253 h 2520000"/>
              <a:gd name="connsiteX79" fmla="*/ 433187 w 3240002"/>
              <a:gd name="connsiteY79" fmla="*/ 1465836 h 2520000"/>
              <a:gd name="connsiteX80" fmla="*/ 468429 w 3240002"/>
              <a:gd name="connsiteY80" fmla="*/ 1480123 h 2520000"/>
              <a:gd name="connsiteX81" fmla="*/ 455094 w 3240002"/>
              <a:gd name="connsiteY81" fmla="*/ 1515366 h 2520000"/>
              <a:gd name="connsiteX82" fmla="*/ 419852 w 3240002"/>
              <a:gd name="connsiteY82" fmla="*/ 1501078 h 2520000"/>
              <a:gd name="connsiteX83" fmla="*/ 401754 w 3240002"/>
              <a:gd name="connsiteY83" fmla="*/ 1613473 h 2520000"/>
              <a:gd name="connsiteX84" fmla="*/ 401754 w 3240002"/>
              <a:gd name="connsiteY84" fmla="*/ 1651573 h 2520000"/>
              <a:gd name="connsiteX85" fmla="*/ 344604 w 3240002"/>
              <a:gd name="connsiteY85" fmla="*/ 1651573 h 2520000"/>
              <a:gd name="connsiteX86" fmla="*/ 344604 w 3240002"/>
              <a:gd name="connsiteY86" fmla="*/ 1613473 h 2520000"/>
              <a:gd name="connsiteX87" fmla="*/ 763704 w 3240002"/>
              <a:gd name="connsiteY87" fmla="*/ 1194373 h 2520000"/>
              <a:gd name="connsiteX88" fmla="*/ 2652272 w 3240002"/>
              <a:gd name="connsiteY88" fmla="*/ 915576 h 2520000"/>
              <a:gd name="connsiteX89" fmla="*/ 2833247 w 3240002"/>
              <a:gd name="connsiteY89" fmla="*/ 915576 h 2520000"/>
              <a:gd name="connsiteX90" fmla="*/ 2833247 w 3240002"/>
              <a:gd name="connsiteY90" fmla="*/ 934626 h 2520000"/>
              <a:gd name="connsiteX91" fmla="*/ 2652272 w 3240002"/>
              <a:gd name="connsiteY91" fmla="*/ 934626 h 2520000"/>
              <a:gd name="connsiteX92" fmla="*/ 2578862 w 3240002"/>
              <a:gd name="connsiteY92" fmla="*/ 861216 h 2520000"/>
              <a:gd name="connsiteX93" fmla="*/ 2592330 w 3240002"/>
              <a:gd name="connsiteY93" fmla="*/ 874684 h 2520000"/>
              <a:gd name="connsiteX94" fmla="*/ 2499871 w 3240002"/>
              <a:gd name="connsiteY94" fmla="*/ 967144 h 2520000"/>
              <a:gd name="connsiteX95" fmla="*/ 2455037 w 3240002"/>
              <a:gd name="connsiteY95" fmla="*/ 922309 h 2520000"/>
              <a:gd name="connsiteX96" fmla="*/ 2468505 w 3240002"/>
              <a:gd name="connsiteY96" fmla="*/ 908841 h 2520000"/>
              <a:gd name="connsiteX97" fmla="*/ 2499871 w 3240002"/>
              <a:gd name="connsiteY97" fmla="*/ 940207 h 2520000"/>
              <a:gd name="connsiteX98" fmla="*/ 472725 w 3240002"/>
              <a:gd name="connsiteY98" fmla="*/ 833369 h 2520000"/>
              <a:gd name="connsiteX99" fmla="*/ 567975 w 3240002"/>
              <a:gd name="connsiteY99" fmla="*/ 833369 h 2520000"/>
              <a:gd name="connsiteX100" fmla="*/ 567975 w 3240002"/>
              <a:gd name="connsiteY100" fmla="*/ 909557 h 2520000"/>
              <a:gd name="connsiteX101" fmla="*/ 472725 w 3240002"/>
              <a:gd name="connsiteY101" fmla="*/ 909557 h 2520000"/>
              <a:gd name="connsiteX102" fmla="*/ 606075 w 3240002"/>
              <a:gd name="connsiteY102" fmla="*/ 776219 h 2520000"/>
              <a:gd name="connsiteX103" fmla="*/ 701325 w 3240002"/>
              <a:gd name="connsiteY103" fmla="*/ 776219 h 2520000"/>
              <a:gd name="connsiteX104" fmla="*/ 701325 w 3240002"/>
              <a:gd name="connsiteY104" fmla="*/ 909558 h 2520000"/>
              <a:gd name="connsiteX105" fmla="*/ 606075 w 3240002"/>
              <a:gd name="connsiteY105" fmla="*/ 909558 h 2520000"/>
              <a:gd name="connsiteX106" fmla="*/ 2652272 w 3240002"/>
              <a:gd name="connsiteY106" fmla="*/ 772701 h 2520000"/>
              <a:gd name="connsiteX107" fmla="*/ 2833247 w 3240002"/>
              <a:gd name="connsiteY107" fmla="*/ 772701 h 2520000"/>
              <a:gd name="connsiteX108" fmla="*/ 2833247 w 3240002"/>
              <a:gd name="connsiteY108" fmla="*/ 791751 h 2520000"/>
              <a:gd name="connsiteX109" fmla="*/ 2652272 w 3240002"/>
              <a:gd name="connsiteY109" fmla="*/ 791751 h 2520000"/>
              <a:gd name="connsiteX110" fmla="*/ 1739592 w 3240002"/>
              <a:gd name="connsiteY110" fmla="*/ 750477 h 2520000"/>
              <a:gd name="connsiteX111" fmla="*/ 1739525 w 3240002"/>
              <a:gd name="connsiteY111" fmla="*/ 750639 h 2520000"/>
              <a:gd name="connsiteX112" fmla="*/ 1965267 w 3240002"/>
              <a:gd name="connsiteY112" fmla="*/ 976381 h 2520000"/>
              <a:gd name="connsiteX113" fmla="*/ 2059003 w 3240002"/>
              <a:gd name="connsiteY113" fmla="*/ 750477 h 2520000"/>
              <a:gd name="connsiteX114" fmla="*/ 2578862 w 3240002"/>
              <a:gd name="connsiteY114" fmla="*/ 718341 h 2520000"/>
              <a:gd name="connsiteX115" fmla="*/ 2592330 w 3240002"/>
              <a:gd name="connsiteY115" fmla="*/ 731809 h 2520000"/>
              <a:gd name="connsiteX116" fmla="*/ 2499871 w 3240002"/>
              <a:gd name="connsiteY116" fmla="*/ 824269 h 2520000"/>
              <a:gd name="connsiteX117" fmla="*/ 2455037 w 3240002"/>
              <a:gd name="connsiteY117" fmla="*/ 779434 h 2520000"/>
              <a:gd name="connsiteX118" fmla="*/ 2468505 w 3240002"/>
              <a:gd name="connsiteY118" fmla="*/ 765966 h 2520000"/>
              <a:gd name="connsiteX119" fmla="*/ 2499871 w 3240002"/>
              <a:gd name="connsiteY119" fmla="*/ 797332 h 2520000"/>
              <a:gd name="connsiteX120" fmla="*/ 739425 w 3240002"/>
              <a:gd name="connsiteY120" fmla="*/ 671444 h 2520000"/>
              <a:gd name="connsiteX121" fmla="*/ 834675 w 3240002"/>
              <a:gd name="connsiteY121" fmla="*/ 671444 h 2520000"/>
              <a:gd name="connsiteX122" fmla="*/ 834675 w 3240002"/>
              <a:gd name="connsiteY122" fmla="*/ 909558 h 2520000"/>
              <a:gd name="connsiteX123" fmla="*/ 739425 w 3240002"/>
              <a:gd name="connsiteY123" fmla="*/ 909558 h 2520000"/>
              <a:gd name="connsiteX124" fmla="*/ 2652272 w 3240002"/>
              <a:gd name="connsiteY124" fmla="*/ 629826 h 2520000"/>
              <a:gd name="connsiteX125" fmla="*/ 2833247 w 3240002"/>
              <a:gd name="connsiteY125" fmla="*/ 629826 h 2520000"/>
              <a:gd name="connsiteX126" fmla="*/ 2833247 w 3240002"/>
              <a:gd name="connsiteY126" fmla="*/ 648876 h 2520000"/>
              <a:gd name="connsiteX127" fmla="*/ 2652272 w 3240002"/>
              <a:gd name="connsiteY127" fmla="*/ 648876 h 2520000"/>
              <a:gd name="connsiteX128" fmla="*/ 2578862 w 3240002"/>
              <a:gd name="connsiteY128" fmla="*/ 575466 h 2520000"/>
              <a:gd name="connsiteX129" fmla="*/ 2592330 w 3240002"/>
              <a:gd name="connsiteY129" fmla="*/ 588934 h 2520000"/>
              <a:gd name="connsiteX130" fmla="*/ 2499871 w 3240002"/>
              <a:gd name="connsiteY130" fmla="*/ 681394 h 2520000"/>
              <a:gd name="connsiteX131" fmla="*/ 2455037 w 3240002"/>
              <a:gd name="connsiteY131" fmla="*/ 636559 h 2520000"/>
              <a:gd name="connsiteX132" fmla="*/ 2468505 w 3240002"/>
              <a:gd name="connsiteY132" fmla="*/ 623091 h 2520000"/>
              <a:gd name="connsiteX133" fmla="*/ 2499871 w 3240002"/>
              <a:gd name="connsiteY133" fmla="*/ 654457 h 2520000"/>
              <a:gd name="connsiteX134" fmla="*/ 592492 w 3240002"/>
              <a:gd name="connsiteY134" fmla="*/ 567621 h 2520000"/>
              <a:gd name="connsiteX135" fmla="*/ 582039 w 3240002"/>
              <a:gd name="connsiteY135" fmla="*/ 578077 h 2520000"/>
              <a:gd name="connsiteX136" fmla="*/ 592493 w 3240002"/>
              <a:gd name="connsiteY136" fmla="*/ 588530 h 2520000"/>
              <a:gd name="connsiteX137" fmla="*/ 602948 w 3240002"/>
              <a:gd name="connsiteY137" fmla="*/ 578075 h 2520000"/>
              <a:gd name="connsiteX138" fmla="*/ 592492 w 3240002"/>
              <a:gd name="connsiteY138" fmla="*/ 567621 h 2520000"/>
              <a:gd name="connsiteX139" fmla="*/ 636052 w 3240002"/>
              <a:gd name="connsiteY139" fmla="*/ 564137 h 2520000"/>
              <a:gd name="connsiteX140" fmla="*/ 623855 w 3240002"/>
              <a:gd name="connsiteY140" fmla="*/ 576334 h 2520000"/>
              <a:gd name="connsiteX141" fmla="*/ 636053 w 3240002"/>
              <a:gd name="connsiteY141" fmla="*/ 588530 h 2520000"/>
              <a:gd name="connsiteX142" fmla="*/ 648250 w 3240002"/>
              <a:gd name="connsiteY142" fmla="*/ 576334 h 2520000"/>
              <a:gd name="connsiteX143" fmla="*/ 648250 w 3240002"/>
              <a:gd name="connsiteY143" fmla="*/ 576333 h 2520000"/>
              <a:gd name="connsiteX144" fmla="*/ 636052 w 3240002"/>
              <a:gd name="connsiteY144" fmla="*/ 564137 h 2520000"/>
              <a:gd name="connsiteX145" fmla="*/ 615143 w 3240002"/>
              <a:gd name="connsiteY145" fmla="*/ 518834 h 2520000"/>
              <a:gd name="connsiteX146" fmla="*/ 602947 w 3240002"/>
              <a:gd name="connsiteY146" fmla="*/ 531032 h 2520000"/>
              <a:gd name="connsiteX147" fmla="*/ 615144 w 3240002"/>
              <a:gd name="connsiteY147" fmla="*/ 543229 h 2520000"/>
              <a:gd name="connsiteX148" fmla="*/ 615145 w 3240002"/>
              <a:gd name="connsiteY148" fmla="*/ 543228 h 2520000"/>
              <a:gd name="connsiteX149" fmla="*/ 627341 w 3240002"/>
              <a:gd name="connsiteY149" fmla="*/ 531032 h 2520000"/>
              <a:gd name="connsiteX150" fmla="*/ 627341 w 3240002"/>
              <a:gd name="connsiteY150" fmla="*/ 531031 h 2520000"/>
              <a:gd name="connsiteX151" fmla="*/ 615143 w 3240002"/>
              <a:gd name="connsiteY151" fmla="*/ 518834 h 2520000"/>
              <a:gd name="connsiteX152" fmla="*/ 2652272 w 3240002"/>
              <a:gd name="connsiteY152" fmla="*/ 486951 h 2520000"/>
              <a:gd name="connsiteX153" fmla="*/ 2833247 w 3240002"/>
              <a:gd name="connsiteY153" fmla="*/ 486951 h 2520000"/>
              <a:gd name="connsiteX154" fmla="*/ 2833247 w 3240002"/>
              <a:gd name="connsiteY154" fmla="*/ 506001 h 2520000"/>
              <a:gd name="connsiteX155" fmla="*/ 2652272 w 3240002"/>
              <a:gd name="connsiteY155" fmla="*/ 506001 h 2520000"/>
              <a:gd name="connsiteX156" fmla="*/ 872775 w 3240002"/>
              <a:gd name="connsiteY156" fmla="*/ 461894 h 2520000"/>
              <a:gd name="connsiteX157" fmla="*/ 968025 w 3240002"/>
              <a:gd name="connsiteY157" fmla="*/ 461894 h 2520000"/>
              <a:gd name="connsiteX158" fmla="*/ 968025 w 3240002"/>
              <a:gd name="connsiteY158" fmla="*/ 909558 h 2520000"/>
              <a:gd name="connsiteX159" fmla="*/ 872775 w 3240002"/>
              <a:gd name="connsiteY159" fmla="*/ 909558 h 2520000"/>
              <a:gd name="connsiteX160" fmla="*/ 2578862 w 3240002"/>
              <a:gd name="connsiteY160" fmla="*/ 432591 h 2520000"/>
              <a:gd name="connsiteX161" fmla="*/ 2592330 w 3240002"/>
              <a:gd name="connsiteY161" fmla="*/ 446059 h 2520000"/>
              <a:gd name="connsiteX162" fmla="*/ 2499871 w 3240002"/>
              <a:gd name="connsiteY162" fmla="*/ 538519 h 2520000"/>
              <a:gd name="connsiteX163" fmla="*/ 2455037 w 3240002"/>
              <a:gd name="connsiteY163" fmla="*/ 493684 h 2520000"/>
              <a:gd name="connsiteX164" fmla="*/ 2468505 w 3240002"/>
              <a:gd name="connsiteY164" fmla="*/ 480216 h 2520000"/>
              <a:gd name="connsiteX165" fmla="*/ 2499871 w 3240002"/>
              <a:gd name="connsiteY165" fmla="*/ 511582 h 2520000"/>
              <a:gd name="connsiteX166" fmla="*/ 696402 w 3240002"/>
              <a:gd name="connsiteY166" fmla="*/ 413183 h 2520000"/>
              <a:gd name="connsiteX167" fmla="*/ 719053 w 3240002"/>
              <a:gd name="connsiteY167" fmla="*/ 436942 h 2520000"/>
              <a:gd name="connsiteX168" fmla="*/ 695294 w 3240002"/>
              <a:gd name="connsiteY168" fmla="*/ 459593 h 2520000"/>
              <a:gd name="connsiteX169" fmla="*/ 694333 w 3240002"/>
              <a:gd name="connsiteY169" fmla="*/ 459496 h 2520000"/>
              <a:gd name="connsiteX170" fmla="*/ 666947 w 3240002"/>
              <a:gd name="connsiteY170" fmla="*/ 491643 h 2520000"/>
              <a:gd name="connsiteX171" fmla="*/ 677901 w 3240002"/>
              <a:gd name="connsiteY171" fmla="*/ 508993 h 2520000"/>
              <a:gd name="connsiteX172" fmla="*/ 712850 w 3240002"/>
              <a:gd name="connsiteY172" fmla="*/ 497342 h 2520000"/>
              <a:gd name="connsiteX173" fmla="*/ 723363 w 3240002"/>
              <a:gd name="connsiteY173" fmla="*/ 493382 h 2520000"/>
              <a:gd name="connsiteX174" fmla="*/ 738949 w 3240002"/>
              <a:gd name="connsiteY174" fmla="*/ 509159 h 2520000"/>
              <a:gd name="connsiteX175" fmla="*/ 723172 w 3240002"/>
              <a:gd name="connsiteY175" fmla="*/ 524745 h 2520000"/>
              <a:gd name="connsiteX176" fmla="*/ 721505 w 3240002"/>
              <a:gd name="connsiteY176" fmla="*/ 524577 h 2520000"/>
              <a:gd name="connsiteX177" fmla="*/ 685924 w 3240002"/>
              <a:gd name="connsiteY177" fmla="*/ 536438 h 2520000"/>
              <a:gd name="connsiteX178" fmla="*/ 685638 w 3240002"/>
              <a:gd name="connsiteY178" fmla="*/ 558857 h 2520000"/>
              <a:gd name="connsiteX179" fmla="*/ 712307 w 3240002"/>
              <a:gd name="connsiteY179" fmla="*/ 567134 h 2520000"/>
              <a:gd name="connsiteX180" fmla="*/ 736306 w 3240002"/>
              <a:gd name="connsiteY180" fmla="*/ 575335 h 2520000"/>
              <a:gd name="connsiteX181" fmla="*/ 729111 w 3240002"/>
              <a:gd name="connsiteY181" fmla="*/ 601383 h 2520000"/>
              <a:gd name="connsiteX182" fmla="*/ 703062 w 3240002"/>
              <a:gd name="connsiteY182" fmla="*/ 594187 h 2520000"/>
              <a:gd name="connsiteX183" fmla="*/ 677086 w 3240002"/>
              <a:gd name="connsiteY183" fmla="*/ 586125 h 2520000"/>
              <a:gd name="connsiteX184" fmla="*/ 657201 w 3240002"/>
              <a:gd name="connsiteY184" fmla="*/ 611826 h 2520000"/>
              <a:gd name="connsiteX185" fmla="*/ 678421 w 3240002"/>
              <a:gd name="connsiteY185" fmla="*/ 645173 h 2520000"/>
              <a:gd name="connsiteX186" fmla="*/ 691829 w 3240002"/>
              <a:gd name="connsiteY186" fmla="*/ 666854 h 2520000"/>
              <a:gd name="connsiteX187" fmla="*/ 669646 w 3240002"/>
              <a:gd name="connsiteY187" fmla="*/ 682386 h 2520000"/>
              <a:gd name="connsiteX188" fmla="*/ 654114 w 3240002"/>
              <a:gd name="connsiteY188" fmla="*/ 660203 h 2520000"/>
              <a:gd name="connsiteX189" fmla="*/ 633052 w 3240002"/>
              <a:gd name="connsiteY189" fmla="*/ 627102 h 2520000"/>
              <a:gd name="connsiteX190" fmla="*/ 599581 w 3240002"/>
              <a:gd name="connsiteY190" fmla="*/ 633825 h 2520000"/>
              <a:gd name="connsiteX191" fmla="*/ 592332 w 3240002"/>
              <a:gd name="connsiteY191" fmla="*/ 659923 h 2520000"/>
              <a:gd name="connsiteX192" fmla="*/ 596462 w 3240002"/>
              <a:gd name="connsiteY192" fmla="*/ 666745 h 2520000"/>
              <a:gd name="connsiteX193" fmla="*/ 582815 w 3240002"/>
              <a:gd name="connsiteY193" fmla="*/ 698635 h 2520000"/>
              <a:gd name="connsiteX194" fmla="*/ 550925 w 3240002"/>
              <a:gd name="connsiteY194" fmla="*/ 684988 h 2520000"/>
              <a:gd name="connsiteX195" fmla="*/ 564572 w 3240002"/>
              <a:gd name="connsiteY195" fmla="*/ 653098 h 2520000"/>
              <a:gd name="connsiteX196" fmla="*/ 571245 w 3240002"/>
              <a:gd name="connsiteY196" fmla="*/ 629069 h 2520000"/>
              <a:gd name="connsiteX197" fmla="*/ 542956 w 3240002"/>
              <a:gd name="connsiteY197" fmla="*/ 612946 h 2520000"/>
              <a:gd name="connsiteX198" fmla="*/ 508758 w 3240002"/>
              <a:gd name="connsiteY198" fmla="*/ 638318 h 2520000"/>
              <a:gd name="connsiteX199" fmla="*/ 508671 w 3240002"/>
              <a:gd name="connsiteY199" fmla="*/ 639496 h 2520000"/>
              <a:gd name="connsiteX200" fmla="*/ 485793 w 3240002"/>
              <a:gd name="connsiteY200" fmla="*/ 658114 h 2520000"/>
              <a:gd name="connsiteX201" fmla="*/ 467174 w 3240002"/>
              <a:gd name="connsiteY201" fmla="*/ 635237 h 2520000"/>
              <a:gd name="connsiteX202" fmla="*/ 490052 w 3240002"/>
              <a:gd name="connsiteY202" fmla="*/ 616619 h 2520000"/>
              <a:gd name="connsiteX203" fmla="*/ 524551 w 3240002"/>
              <a:gd name="connsiteY203" fmla="*/ 591023 h 2520000"/>
              <a:gd name="connsiteX204" fmla="*/ 514010 w 3240002"/>
              <a:gd name="connsiteY204" fmla="*/ 563592 h 2520000"/>
              <a:gd name="connsiteX205" fmla="*/ 494976 w 3240002"/>
              <a:gd name="connsiteY205" fmla="*/ 563080 h 2520000"/>
              <a:gd name="connsiteX206" fmla="*/ 469349 w 3240002"/>
              <a:gd name="connsiteY206" fmla="*/ 562335 h 2520000"/>
              <a:gd name="connsiteX207" fmla="*/ 468667 w 3240002"/>
              <a:gd name="connsiteY207" fmla="*/ 535196 h 2520000"/>
              <a:gd name="connsiteX208" fmla="*/ 495807 w 3240002"/>
              <a:gd name="connsiteY208" fmla="*/ 534514 h 2520000"/>
              <a:gd name="connsiteX209" fmla="*/ 513223 w 3240002"/>
              <a:gd name="connsiteY209" fmla="*/ 534985 h 2520000"/>
              <a:gd name="connsiteX210" fmla="*/ 530518 w 3240002"/>
              <a:gd name="connsiteY210" fmla="*/ 493596 h 2520000"/>
              <a:gd name="connsiteX211" fmla="*/ 511997 w 3240002"/>
              <a:gd name="connsiteY211" fmla="*/ 473391 h 2520000"/>
              <a:gd name="connsiteX212" fmla="*/ 510601 w 3240002"/>
              <a:gd name="connsiteY212" fmla="*/ 473531 h 2520000"/>
              <a:gd name="connsiteX213" fmla="*/ 510600 w 3240002"/>
              <a:gd name="connsiteY213" fmla="*/ 473531 h 2520000"/>
              <a:gd name="connsiteX214" fmla="*/ 487950 w 3240002"/>
              <a:gd name="connsiteY214" fmla="*/ 450880 h 2520000"/>
              <a:gd name="connsiteX215" fmla="*/ 510602 w 3240002"/>
              <a:gd name="connsiteY215" fmla="*/ 428229 h 2520000"/>
              <a:gd name="connsiteX216" fmla="*/ 533252 w 3240002"/>
              <a:gd name="connsiteY216" fmla="*/ 450882 h 2520000"/>
              <a:gd name="connsiteX217" fmla="*/ 532943 w 3240002"/>
              <a:gd name="connsiteY217" fmla="*/ 453947 h 2520000"/>
              <a:gd name="connsiteX218" fmla="*/ 551399 w 3240002"/>
              <a:gd name="connsiteY218" fmla="*/ 474080 h 2520000"/>
              <a:gd name="connsiteX219" fmla="*/ 584651 w 3240002"/>
              <a:gd name="connsiteY219" fmla="*/ 460945 h 2520000"/>
              <a:gd name="connsiteX220" fmla="*/ 584052 w 3240002"/>
              <a:gd name="connsiteY220" fmla="*/ 442403 h 2520000"/>
              <a:gd name="connsiteX221" fmla="*/ 582860 w 3240002"/>
              <a:gd name="connsiteY221" fmla="*/ 422497 h 2520000"/>
              <a:gd name="connsiteX222" fmla="*/ 606819 w 3240002"/>
              <a:gd name="connsiteY222" fmla="*/ 416733 h 2520000"/>
              <a:gd name="connsiteX223" fmla="*/ 612584 w 3240002"/>
              <a:gd name="connsiteY223" fmla="*/ 440692 h 2520000"/>
              <a:gd name="connsiteX224" fmla="*/ 613231 w 3240002"/>
              <a:gd name="connsiteY224" fmla="*/ 460785 h 2520000"/>
              <a:gd name="connsiteX225" fmla="*/ 645450 w 3240002"/>
              <a:gd name="connsiteY225" fmla="*/ 472818 h 2520000"/>
              <a:gd name="connsiteX226" fmla="*/ 673000 w 3240002"/>
              <a:gd name="connsiteY226" fmla="*/ 440480 h 2520000"/>
              <a:gd name="connsiteX227" fmla="*/ 672642 w 3240002"/>
              <a:gd name="connsiteY227" fmla="*/ 435834 h 2520000"/>
              <a:gd name="connsiteX228" fmla="*/ 696402 w 3240002"/>
              <a:gd name="connsiteY228" fmla="*/ 413183 h 2520000"/>
              <a:gd name="connsiteX229" fmla="*/ 1725866 w 3240002"/>
              <a:gd name="connsiteY229" fmla="*/ 398261 h 2520000"/>
              <a:gd name="connsiteX230" fmla="*/ 1725866 w 3240002"/>
              <a:gd name="connsiteY230" fmla="*/ 731398 h 2520000"/>
              <a:gd name="connsiteX231" fmla="*/ 2059003 w 3240002"/>
              <a:gd name="connsiteY231" fmla="*/ 731398 h 2520000"/>
              <a:gd name="connsiteX232" fmla="*/ 1725866 w 3240002"/>
              <a:gd name="connsiteY232" fmla="*/ 398261 h 2520000"/>
              <a:gd name="connsiteX233" fmla="*/ 1706816 w 3240002"/>
              <a:gd name="connsiteY233" fmla="*/ 398261 h 2520000"/>
              <a:gd name="connsiteX234" fmla="*/ 1373441 w 3240002"/>
              <a:gd name="connsiteY234" fmla="*/ 740923 h 2520000"/>
              <a:gd name="connsiteX235" fmla="*/ 1467415 w 3240002"/>
              <a:gd name="connsiteY235" fmla="*/ 976915 h 2520000"/>
              <a:gd name="connsiteX236" fmla="*/ 1951799 w 3240002"/>
              <a:gd name="connsiteY236" fmla="*/ 989849 h 2520000"/>
              <a:gd name="connsiteX237" fmla="*/ 1706816 w 3240002"/>
              <a:gd name="connsiteY237" fmla="*/ 744866 h 2520000"/>
              <a:gd name="connsiteX238" fmla="*/ 1716341 w 3240002"/>
              <a:gd name="connsiteY238" fmla="*/ 378973 h 2520000"/>
              <a:gd name="connsiteX239" fmla="*/ 2078291 w 3240002"/>
              <a:gd name="connsiteY239" fmla="*/ 740923 h 2520000"/>
              <a:gd name="connsiteX240" fmla="*/ 1716341 w 3240002"/>
              <a:gd name="connsiteY240" fmla="*/ 1102873 h 2520000"/>
              <a:gd name="connsiteX241" fmla="*/ 1354391 w 3240002"/>
              <a:gd name="connsiteY241" fmla="*/ 740923 h 2520000"/>
              <a:gd name="connsiteX242" fmla="*/ 1716341 w 3240002"/>
              <a:gd name="connsiteY242" fmla="*/ 378973 h 2520000"/>
              <a:gd name="connsiteX243" fmla="*/ 358427 w 3240002"/>
              <a:gd name="connsiteY243" fmla="*/ 376171 h 2520000"/>
              <a:gd name="connsiteX244" fmla="*/ 415577 w 3240002"/>
              <a:gd name="connsiteY244" fmla="*/ 376171 h 2520000"/>
              <a:gd name="connsiteX245" fmla="*/ 415577 w 3240002"/>
              <a:gd name="connsiteY245" fmla="*/ 966721 h 2520000"/>
              <a:gd name="connsiteX246" fmla="*/ 1006127 w 3240002"/>
              <a:gd name="connsiteY246" fmla="*/ 966721 h 2520000"/>
              <a:gd name="connsiteX247" fmla="*/ 1006127 w 3240002"/>
              <a:gd name="connsiteY247" fmla="*/ 1023871 h 2520000"/>
              <a:gd name="connsiteX248" fmla="*/ 358427 w 3240002"/>
              <a:gd name="connsiteY248" fmla="*/ 1023871 h 2520000"/>
              <a:gd name="connsiteX249" fmla="*/ 211305 w 3240002"/>
              <a:gd name="connsiteY249" fmla="*/ 222354 h 2520000"/>
              <a:gd name="connsiteX250" fmla="*/ 211305 w 3240002"/>
              <a:gd name="connsiteY250" fmla="*/ 1927060 h 2520000"/>
              <a:gd name="connsiteX251" fmla="*/ 3028697 w 3240002"/>
              <a:gd name="connsiteY251" fmla="*/ 1927060 h 2520000"/>
              <a:gd name="connsiteX252" fmla="*/ 3028697 w 3240002"/>
              <a:gd name="connsiteY252" fmla="*/ 222354 h 2520000"/>
              <a:gd name="connsiteX253" fmla="*/ 0 w 3240002"/>
              <a:gd name="connsiteY253" fmla="*/ 0 h 2520000"/>
              <a:gd name="connsiteX254" fmla="*/ 3240002 w 3240002"/>
              <a:gd name="connsiteY254" fmla="*/ 0 h 2520000"/>
              <a:gd name="connsiteX255" fmla="*/ 3240002 w 3240002"/>
              <a:gd name="connsiteY255" fmla="*/ 2149412 h 2520000"/>
              <a:gd name="connsiteX256" fmla="*/ 2113045 w 3240002"/>
              <a:gd name="connsiteY256" fmla="*/ 2149412 h 2520000"/>
              <a:gd name="connsiteX257" fmla="*/ 2113045 w 3240002"/>
              <a:gd name="connsiteY257" fmla="*/ 2371766 h 2520000"/>
              <a:gd name="connsiteX258" fmla="*/ 2746957 w 3240002"/>
              <a:gd name="connsiteY258" fmla="*/ 2371766 h 2520000"/>
              <a:gd name="connsiteX259" fmla="*/ 2817394 w 3240002"/>
              <a:gd name="connsiteY259" fmla="*/ 2445883 h 2520000"/>
              <a:gd name="connsiteX260" fmla="*/ 2817394 w 3240002"/>
              <a:gd name="connsiteY260" fmla="*/ 2520000 h 2520000"/>
              <a:gd name="connsiteX261" fmla="*/ 422608 w 3240002"/>
              <a:gd name="connsiteY261" fmla="*/ 2520000 h 2520000"/>
              <a:gd name="connsiteX262" fmla="*/ 422608 w 3240002"/>
              <a:gd name="connsiteY262" fmla="*/ 2445883 h 2520000"/>
              <a:gd name="connsiteX263" fmla="*/ 493043 w 3240002"/>
              <a:gd name="connsiteY263" fmla="*/ 2371766 h 2520000"/>
              <a:gd name="connsiteX264" fmla="*/ 1126957 w 3240002"/>
              <a:gd name="connsiteY264" fmla="*/ 2371766 h 2520000"/>
              <a:gd name="connsiteX265" fmla="*/ 1126957 w 3240002"/>
              <a:gd name="connsiteY265" fmla="*/ 2149412 h 2520000"/>
              <a:gd name="connsiteX266" fmla="*/ 0 w 3240002"/>
              <a:gd name="connsiteY266" fmla="*/ 2149412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</a:cxnLst>
            <a:rect l="l" t="t" r="r" b="b"/>
            <a:pathLst>
              <a:path w="3240002" h="2520000">
                <a:moveTo>
                  <a:pt x="1338262" y="2149412"/>
                </a:moveTo>
                <a:lnTo>
                  <a:pt x="1338262" y="2371766"/>
                </a:lnTo>
                <a:lnTo>
                  <a:pt x="1901740" y="2371766"/>
                </a:lnTo>
                <a:lnTo>
                  <a:pt x="1901740" y="2149412"/>
                </a:lnTo>
                <a:close/>
                <a:moveTo>
                  <a:pt x="2241434" y="1544660"/>
                </a:moveTo>
                <a:lnTo>
                  <a:pt x="2241434" y="1678010"/>
                </a:lnTo>
                <a:lnTo>
                  <a:pt x="2460509" y="1678010"/>
                </a:lnTo>
                <a:lnTo>
                  <a:pt x="2460509" y="1544660"/>
                </a:lnTo>
                <a:close/>
                <a:moveTo>
                  <a:pt x="2012834" y="1544660"/>
                </a:moveTo>
                <a:lnTo>
                  <a:pt x="2012834" y="1678010"/>
                </a:lnTo>
                <a:lnTo>
                  <a:pt x="2222384" y="1678010"/>
                </a:lnTo>
                <a:lnTo>
                  <a:pt x="2222384" y="1544660"/>
                </a:lnTo>
                <a:close/>
                <a:moveTo>
                  <a:pt x="1774709" y="1544660"/>
                </a:moveTo>
                <a:lnTo>
                  <a:pt x="1774709" y="1678010"/>
                </a:lnTo>
                <a:lnTo>
                  <a:pt x="1993784" y="1678010"/>
                </a:lnTo>
                <a:lnTo>
                  <a:pt x="1993784" y="1544660"/>
                </a:lnTo>
                <a:close/>
                <a:moveTo>
                  <a:pt x="2241434" y="1392260"/>
                </a:moveTo>
                <a:lnTo>
                  <a:pt x="2241434" y="1525610"/>
                </a:lnTo>
                <a:lnTo>
                  <a:pt x="2460509" y="1525610"/>
                </a:lnTo>
                <a:lnTo>
                  <a:pt x="2460509" y="1392260"/>
                </a:lnTo>
                <a:close/>
                <a:moveTo>
                  <a:pt x="2012834" y="1392260"/>
                </a:moveTo>
                <a:lnTo>
                  <a:pt x="2012834" y="1525610"/>
                </a:lnTo>
                <a:lnTo>
                  <a:pt x="2222384" y="1525610"/>
                </a:lnTo>
                <a:lnTo>
                  <a:pt x="2222384" y="1392260"/>
                </a:lnTo>
                <a:close/>
                <a:moveTo>
                  <a:pt x="1774709" y="1392260"/>
                </a:moveTo>
                <a:lnTo>
                  <a:pt x="1774709" y="1525610"/>
                </a:lnTo>
                <a:lnTo>
                  <a:pt x="1993784" y="1525610"/>
                </a:lnTo>
                <a:lnTo>
                  <a:pt x="1993784" y="1392260"/>
                </a:lnTo>
                <a:close/>
                <a:moveTo>
                  <a:pt x="1107556" y="1373442"/>
                </a:moveTo>
                <a:cubicBezTo>
                  <a:pt x="1155181" y="1442022"/>
                  <a:pt x="1182804" y="1523937"/>
                  <a:pt x="1182804" y="1613472"/>
                </a:cubicBezTo>
                <a:lnTo>
                  <a:pt x="1182804" y="1651572"/>
                </a:lnTo>
                <a:lnTo>
                  <a:pt x="1125654" y="1651572"/>
                </a:lnTo>
                <a:lnTo>
                  <a:pt x="1125654" y="1613472"/>
                </a:lnTo>
                <a:cubicBezTo>
                  <a:pt x="1125654" y="1574420"/>
                  <a:pt x="1118987" y="1536320"/>
                  <a:pt x="1107556" y="1501077"/>
                </a:cubicBezTo>
                <a:lnTo>
                  <a:pt x="1072314" y="1515365"/>
                </a:lnTo>
                <a:cubicBezTo>
                  <a:pt x="1068504" y="1503935"/>
                  <a:pt x="1063742" y="1491552"/>
                  <a:pt x="1058979" y="1480122"/>
                </a:cubicBezTo>
                <a:lnTo>
                  <a:pt x="1094221" y="1464882"/>
                </a:lnTo>
                <a:cubicBezTo>
                  <a:pt x="1086602" y="1447737"/>
                  <a:pt x="1077077" y="1430592"/>
                  <a:pt x="1066599" y="1414399"/>
                </a:cubicBezTo>
                <a:close/>
                <a:moveTo>
                  <a:pt x="1087553" y="1299148"/>
                </a:moveTo>
                <a:lnTo>
                  <a:pt x="791326" y="1650621"/>
                </a:lnTo>
                <a:cubicBezTo>
                  <a:pt x="777038" y="1666813"/>
                  <a:pt x="753226" y="1668718"/>
                  <a:pt x="737033" y="1655383"/>
                </a:cubicBezTo>
                <a:cubicBezTo>
                  <a:pt x="720841" y="1641096"/>
                  <a:pt x="718936" y="1617283"/>
                  <a:pt x="732271" y="1601090"/>
                </a:cubicBezTo>
                <a:cubicBezTo>
                  <a:pt x="734176" y="1599186"/>
                  <a:pt x="735128" y="1597281"/>
                  <a:pt x="737033" y="1596328"/>
                </a:cubicBezTo>
                <a:close/>
                <a:moveTo>
                  <a:pt x="2241434" y="1230335"/>
                </a:moveTo>
                <a:lnTo>
                  <a:pt x="2241434" y="1373210"/>
                </a:lnTo>
                <a:lnTo>
                  <a:pt x="2460509" y="1373210"/>
                </a:lnTo>
                <a:lnTo>
                  <a:pt x="2460509" y="1230335"/>
                </a:lnTo>
                <a:close/>
                <a:moveTo>
                  <a:pt x="2012834" y="1230335"/>
                </a:moveTo>
                <a:lnTo>
                  <a:pt x="2012834" y="1373210"/>
                </a:lnTo>
                <a:lnTo>
                  <a:pt x="2222384" y="1373210"/>
                </a:lnTo>
                <a:lnTo>
                  <a:pt x="2222384" y="1230335"/>
                </a:lnTo>
                <a:close/>
                <a:moveTo>
                  <a:pt x="1774709" y="1230335"/>
                </a:moveTo>
                <a:lnTo>
                  <a:pt x="1774709" y="1373210"/>
                </a:lnTo>
                <a:lnTo>
                  <a:pt x="1993784" y="1373210"/>
                </a:lnTo>
                <a:lnTo>
                  <a:pt x="1993784" y="1230335"/>
                </a:lnTo>
                <a:close/>
                <a:moveTo>
                  <a:pt x="1755659" y="1211285"/>
                </a:moveTo>
                <a:lnTo>
                  <a:pt x="2479559" y="1211285"/>
                </a:lnTo>
                <a:lnTo>
                  <a:pt x="2479559" y="1697060"/>
                </a:lnTo>
                <a:lnTo>
                  <a:pt x="1755659" y="1697060"/>
                </a:lnTo>
                <a:close/>
                <a:moveTo>
                  <a:pt x="763704" y="1194373"/>
                </a:moveTo>
                <a:cubicBezTo>
                  <a:pt x="858002" y="1194373"/>
                  <a:pt x="944679" y="1225805"/>
                  <a:pt x="1014212" y="1278193"/>
                </a:cubicBezTo>
                <a:lnTo>
                  <a:pt x="973254" y="1319150"/>
                </a:lnTo>
                <a:cubicBezTo>
                  <a:pt x="957062" y="1307721"/>
                  <a:pt x="940869" y="1297243"/>
                  <a:pt x="922772" y="1288671"/>
                </a:cubicBezTo>
                <a:lnTo>
                  <a:pt x="908484" y="1323913"/>
                </a:lnTo>
                <a:cubicBezTo>
                  <a:pt x="897054" y="1318198"/>
                  <a:pt x="885624" y="1313436"/>
                  <a:pt x="873242" y="1308673"/>
                </a:cubicBezTo>
                <a:lnTo>
                  <a:pt x="887529" y="1274383"/>
                </a:lnTo>
                <a:cubicBezTo>
                  <a:pt x="855144" y="1262001"/>
                  <a:pt x="819902" y="1254380"/>
                  <a:pt x="782754" y="1252476"/>
                </a:cubicBezTo>
                <a:lnTo>
                  <a:pt x="782754" y="1290575"/>
                </a:lnTo>
                <a:cubicBezTo>
                  <a:pt x="776087" y="1289623"/>
                  <a:pt x="770372" y="1289623"/>
                  <a:pt x="763704" y="1289623"/>
                </a:cubicBezTo>
                <a:cubicBezTo>
                  <a:pt x="757037" y="1289623"/>
                  <a:pt x="751322" y="1290575"/>
                  <a:pt x="744654" y="1290575"/>
                </a:cubicBezTo>
                <a:lnTo>
                  <a:pt x="744654" y="1252476"/>
                </a:lnTo>
                <a:cubicBezTo>
                  <a:pt x="707507" y="1254380"/>
                  <a:pt x="672264" y="1261048"/>
                  <a:pt x="639879" y="1273430"/>
                </a:cubicBezTo>
                <a:lnTo>
                  <a:pt x="654167" y="1308673"/>
                </a:lnTo>
                <a:cubicBezTo>
                  <a:pt x="641784" y="1313436"/>
                  <a:pt x="630354" y="1318198"/>
                  <a:pt x="618924" y="1323913"/>
                </a:cubicBezTo>
                <a:lnTo>
                  <a:pt x="604637" y="1288671"/>
                </a:lnTo>
                <a:cubicBezTo>
                  <a:pt x="572252" y="1304863"/>
                  <a:pt x="542724" y="1325818"/>
                  <a:pt x="517007" y="1349631"/>
                </a:cubicBezTo>
                <a:lnTo>
                  <a:pt x="543677" y="1376300"/>
                </a:lnTo>
                <a:cubicBezTo>
                  <a:pt x="534152" y="1384873"/>
                  <a:pt x="525579" y="1394398"/>
                  <a:pt x="517007" y="1403923"/>
                </a:cubicBezTo>
                <a:lnTo>
                  <a:pt x="490337" y="1377253"/>
                </a:lnTo>
                <a:cubicBezTo>
                  <a:pt x="467477" y="1402971"/>
                  <a:pt x="447474" y="1433450"/>
                  <a:pt x="433187" y="1465836"/>
                </a:cubicBezTo>
                <a:lnTo>
                  <a:pt x="468429" y="1480123"/>
                </a:lnTo>
                <a:cubicBezTo>
                  <a:pt x="463667" y="1491553"/>
                  <a:pt x="458904" y="1502983"/>
                  <a:pt x="455094" y="1515366"/>
                </a:cubicBezTo>
                <a:lnTo>
                  <a:pt x="419852" y="1501078"/>
                </a:lnTo>
                <a:cubicBezTo>
                  <a:pt x="408422" y="1536321"/>
                  <a:pt x="401754" y="1574421"/>
                  <a:pt x="401754" y="1613473"/>
                </a:cubicBezTo>
                <a:lnTo>
                  <a:pt x="401754" y="1651573"/>
                </a:lnTo>
                <a:lnTo>
                  <a:pt x="344604" y="1651573"/>
                </a:lnTo>
                <a:lnTo>
                  <a:pt x="344604" y="1613473"/>
                </a:lnTo>
                <a:cubicBezTo>
                  <a:pt x="344604" y="1382016"/>
                  <a:pt x="532247" y="1194373"/>
                  <a:pt x="763704" y="1194373"/>
                </a:cubicBezTo>
                <a:close/>
                <a:moveTo>
                  <a:pt x="2652272" y="915576"/>
                </a:moveTo>
                <a:lnTo>
                  <a:pt x="2833247" y="915576"/>
                </a:lnTo>
                <a:lnTo>
                  <a:pt x="2833247" y="934626"/>
                </a:lnTo>
                <a:lnTo>
                  <a:pt x="2652272" y="934626"/>
                </a:lnTo>
                <a:close/>
                <a:moveTo>
                  <a:pt x="2578862" y="861216"/>
                </a:moveTo>
                <a:lnTo>
                  <a:pt x="2592330" y="874684"/>
                </a:lnTo>
                <a:lnTo>
                  <a:pt x="2499871" y="967144"/>
                </a:lnTo>
                <a:lnTo>
                  <a:pt x="2455037" y="922309"/>
                </a:lnTo>
                <a:lnTo>
                  <a:pt x="2468505" y="908841"/>
                </a:lnTo>
                <a:lnTo>
                  <a:pt x="2499871" y="940207"/>
                </a:lnTo>
                <a:close/>
                <a:moveTo>
                  <a:pt x="472725" y="833369"/>
                </a:moveTo>
                <a:lnTo>
                  <a:pt x="567975" y="833369"/>
                </a:lnTo>
                <a:lnTo>
                  <a:pt x="567975" y="909557"/>
                </a:lnTo>
                <a:lnTo>
                  <a:pt x="472725" y="909557"/>
                </a:lnTo>
                <a:close/>
                <a:moveTo>
                  <a:pt x="606075" y="776219"/>
                </a:moveTo>
                <a:lnTo>
                  <a:pt x="701325" y="776219"/>
                </a:lnTo>
                <a:lnTo>
                  <a:pt x="701325" y="909558"/>
                </a:lnTo>
                <a:lnTo>
                  <a:pt x="606075" y="909558"/>
                </a:lnTo>
                <a:close/>
                <a:moveTo>
                  <a:pt x="2652272" y="772701"/>
                </a:moveTo>
                <a:lnTo>
                  <a:pt x="2833247" y="772701"/>
                </a:lnTo>
                <a:lnTo>
                  <a:pt x="2833247" y="791751"/>
                </a:lnTo>
                <a:lnTo>
                  <a:pt x="2652272" y="791751"/>
                </a:lnTo>
                <a:close/>
                <a:moveTo>
                  <a:pt x="1739592" y="750477"/>
                </a:moveTo>
                <a:cubicBezTo>
                  <a:pt x="1739468" y="750477"/>
                  <a:pt x="1739439" y="750553"/>
                  <a:pt x="1739525" y="750639"/>
                </a:cubicBezTo>
                <a:lnTo>
                  <a:pt x="1965267" y="976381"/>
                </a:lnTo>
                <a:cubicBezTo>
                  <a:pt x="2023327" y="915232"/>
                  <a:pt x="2056715" y="834767"/>
                  <a:pt x="2059003" y="750477"/>
                </a:cubicBezTo>
                <a:close/>
                <a:moveTo>
                  <a:pt x="2578862" y="718341"/>
                </a:moveTo>
                <a:lnTo>
                  <a:pt x="2592330" y="731809"/>
                </a:lnTo>
                <a:lnTo>
                  <a:pt x="2499871" y="824269"/>
                </a:lnTo>
                <a:lnTo>
                  <a:pt x="2455037" y="779434"/>
                </a:lnTo>
                <a:lnTo>
                  <a:pt x="2468505" y="765966"/>
                </a:lnTo>
                <a:lnTo>
                  <a:pt x="2499871" y="797332"/>
                </a:lnTo>
                <a:close/>
                <a:moveTo>
                  <a:pt x="739425" y="671444"/>
                </a:moveTo>
                <a:lnTo>
                  <a:pt x="834675" y="671444"/>
                </a:lnTo>
                <a:lnTo>
                  <a:pt x="834675" y="909558"/>
                </a:lnTo>
                <a:lnTo>
                  <a:pt x="739425" y="909558"/>
                </a:lnTo>
                <a:close/>
                <a:moveTo>
                  <a:pt x="2652272" y="629826"/>
                </a:moveTo>
                <a:lnTo>
                  <a:pt x="2833247" y="629826"/>
                </a:lnTo>
                <a:lnTo>
                  <a:pt x="2833247" y="648876"/>
                </a:lnTo>
                <a:lnTo>
                  <a:pt x="2652272" y="648876"/>
                </a:lnTo>
                <a:close/>
                <a:moveTo>
                  <a:pt x="2578862" y="575466"/>
                </a:moveTo>
                <a:lnTo>
                  <a:pt x="2592330" y="588934"/>
                </a:lnTo>
                <a:lnTo>
                  <a:pt x="2499871" y="681394"/>
                </a:lnTo>
                <a:lnTo>
                  <a:pt x="2455037" y="636559"/>
                </a:lnTo>
                <a:lnTo>
                  <a:pt x="2468505" y="623091"/>
                </a:lnTo>
                <a:lnTo>
                  <a:pt x="2499871" y="654457"/>
                </a:lnTo>
                <a:close/>
                <a:moveTo>
                  <a:pt x="592492" y="567621"/>
                </a:moveTo>
                <a:cubicBezTo>
                  <a:pt x="586718" y="567621"/>
                  <a:pt x="582038" y="572303"/>
                  <a:pt x="582039" y="578077"/>
                </a:cubicBezTo>
                <a:cubicBezTo>
                  <a:pt x="582039" y="583850"/>
                  <a:pt x="586720" y="588530"/>
                  <a:pt x="592493" y="588530"/>
                </a:cubicBezTo>
                <a:cubicBezTo>
                  <a:pt x="598267" y="588529"/>
                  <a:pt x="602948" y="583849"/>
                  <a:pt x="602948" y="578075"/>
                </a:cubicBezTo>
                <a:cubicBezTo>
                  <a:pt x="602947" y="572301"/>
                  <a:pt x="598267" y="567621"/>
                  <a:pt x="592492" y="567621"/>
                </a:cubicBezTo>
                <a:close/>
                <a:moveTo>
                  <a:pt x="636052" y="564137"/>
                </a:moveTo>
                <a:cubicBezTo>
                  <a:pt x="629316" y="564137"/>
                  <a:pt x="623855" y="569598"/>
                  <a:pt x="623855" y="576334"/>
                </a:cubicBezTo>
                <a:cubicBezTo>
                  <a:pt x="623856" y="583070"/>
                  <a:pt x="629317" y="588530"/>
                  <a:pt x="636053" y="588530"/>
                </a:cubicBezTo>
                <a:cubicBezTo>
                  <a:pt x="642789" y="588529"/>
                  <a:pt x="648250" y="583070"/>
                  <a:pt x="648250" y="576334"/>
                </a:cubicBezTo>
                <a:cubicBezTo>
                  <a:pt x="648250" y="576334"/>
                  <a:pt x="648250" y="576333"/>
                  <a:pt x="648250" y="576333"/>
                </a:cubicBezTo>
                <a:cubicBezTo>
                  <a:pt x="648249" y="569597"/>
                  <a:pt x="642788" y="564136"/>
                  <a:pt x="636052" y="564137"/>
                </a:cubicBezTo>
                <a:close/>
                <a:moveTo>
                  <a:pt x="615143" y="518834"/>
                </a:moveTo>
                <a:cubicBezTo>
                  <a:pt x="608407" y="518835"/>
                  <a:pt x="602946" y="524296"/>
                  <a:pt x="602947" y="531032"/>
                </a:cubicBezTo>
                <a:cubicBezTo>
                  <a:pt x="602947" y="537768"/>
                  <a:pt x="608408" y="543229"/>
                  <a:pt x="615144" y="543229"/>
                </a:cubicBezTo>
                <a:lnTo>
                  <a:pt x="615145" y="543228"/>
                </a:lnTo>
                <a:cubicBezTo>
                  <a:pt x="621881" y="543228"/>
                  <a:pt x="627341" y="537767"/>
                  <a:pt x="627341" y="531032"/>
                </a:cubicBezTo>
                <a:cubicBezTo>
                  <a:pt x="627341" y="531031"/>
                  <a:pt x="627341" y="531031"/>
                  <a:pt x="627341" y="531031"/>
                </a:cubicBezTo>
                <a:cubicBezTo>
                  <a:pt x="627341" y="524295"/>
                  <a:pt x="621879" y="518834"/>
                  <a:pt x="615143" y="518834"/>
                </a:cubicBezTo>
                <a:close/>
                <a:moveTo>
                  <a:pt x="2652272" y="486951"/>
                </a:moveTo>
                <a:lnTo>
                  <a:pt x="2833247" y="486951"/>
                </a:lnTo>
                <a:lnTo>
                  <a:pt x="2833247" y="506001"/>
                </a:lnTo>
                <a:lnTo>
                  <a:pt x="2652272" y="506001"/>
                </a:lnTo>
                <a:close/>
                <a:moveTo>
                  <a:pt x="872775" y="461894"/>
                </a:moveTo>
                <a:lnTo>
                  <a:pt x="968025" y="461894"/>
                </a:lnTo>
                <a:lnTo>
                  <a:pt x="968025" y="909558"/>
                </a:lnTo>
                <a:lnTo>
                  <a:pt x="872775" y="909558"/>
                </a:lnTo>
                <a:close/>
                <a:moveTo>
                  <a:pt x="2578862" y="432591"/>
                </a:moveTo>
                <a:lnTo>
                  <a:pt x="2592330" y="446059"/>
                </a:lnTo>
                <a:lnTo>
                  <a:pt x="2499871" y="538519"/>
                </a:lnTo>
                <a:lnTo>
                  <a:pt x="2455037" y="493684"/>
                </a:lnTo>
                <a:lnTo>
                  <a:pt x="2468505" y="480216"/>
                </a:lnTo>
                <a:lnTo>
                  <a:pt x="2499871" y="511582"/>
                </a:lnTo>
                <a:close/>
                <a:moveTo>
                  <a:pt x="696402" y="413183"/>
                </a:moveTo>
                <a:cubicBezTo>
                  <a:pt x="709218" y="413488"/>
                  <a:pt x="719359" y="424126"/>
                  <a:pt x="719053" y="436942"/>
                </a:cubicBezTo>
                <a:cubicBezTo>
                  <a:pt x="718747" y="449758"/>
                  <a:pt x="708110" y="459899"/>
                  <a:pt x="695294" y="459593"/>
                </a:cubicBezTo>
                <a:cubicBezTo>
                  <a:pt x="694964" y="459593"/>
                  <a:pt x="694659" y="459509"/>
                  <a:pt x="694333" y="459496"/>
                </a:cubicBezTo>
                <a:lnTo>
                  <a:pt x="666947" y="491643"/>
                </a:lnTo>
                <a:cubicBezTo>
                  <a:pt x="671270" y="496974"/>
                  <a:pt x="674947" y="502798"/>
                  <a:pt x="677901" y="508993"/>
                </a:cubicBezTo>
                <a:lnTo>
                  <a:pt x="712850" y="497342"/>
                </a:lnTo>
                <a:cubicBezTo>
                  <a:pt x="715746" y="494769"/>
                  <a:pt x="719490" y="493358"/>
                  <a:pt x="723363" y="493382"/>
                </a:cubicBezTo>
                <a:cubicBezTo>
                  <a:pt x="732024" y="493435"/>
                  <a:pt x="739002" y="500499"/>
                  <a:pt x="738949" y="509159"/>
                </a:cubicBezTo>
                <a:cubicBezTo>
                  <a:pt x="738896" y="517821"/>
                  <a:pt x="731833" y="524799"/>
                  <a:pt x="723172" y="524745"/>
                </a:cubicBezTo>
                <a:cubicBezTo>
                  <a:pt x="722613" y="524720"/>
                  <a:pt x="722057" y="524663"/>
                  <a:pt x="721505" y="524577"/>
                </a:cubicBezTo>
                <a:lnTo>
                  <a:pt x="685924" y="536438"/>
                </a:lnTo>
                <a:cubicBezTo>
                  <a:pt x="686889" y="543887"/>
                  <a:pt x="686793" y="551435"/>
                  <a:pt x="685638" y="558857"/>
                </a:cubicBezTo>
                <a:lnTo>
                  <a:pt x="712307" y="567134"/>
                </a:lnTo>
                <a:cubicBezTo>
                  <a:pt x="721230" y="563401"/>
                  <a:pt x="731535" y="566922"/>
                  <a:pt x="736306" y="575335"/>
                </a:cubicBezTo>
                <a:cubicBezTo>
                  <a:pt x="741512" y="584516"/>
                  <a:pt x="738291" y="596177"/>
                  <a:pt x="729111" y="601383"/>
                </a:cubicBezTo>
                <a:cubicBezTo>
                  <a:pt x="719930" y="606589"/>
                  <a:pt x="708269" y="603367"/>
                  <a:pt x="703062" y="594187"/>
                </a:cubicBezTo>
                <a:lnTo>
                  <a:pt x="677086" y="586125"/>
                </a:lnTo>
                <a:cubicBezTo>
                  <a:pt x="672124" y="595861"/>
                  <a:pt x="665380" y="604579"/>
                  <a:pt x="657201" y="611826"/>
                </a:cubicBezTo>
                <a:lnTo>
                  <a:pt x="678421" y="645173"/>
                </a:lnTo>
                <a:cubicBezTo>
                  <a:pt x="687751" y="647943"/>
                  <a:pt x="693518" y="657270"/>
                  <a:pt x="691829" y="666854"/>
                </a:cubicBezTo>
                <a:cubicBezTo>
                  <a:pt x="689991" y="677269"/>
                  <a:pt x="680061" y="684222"/>
                  <a:pt x="669646" y="682386"/>
                </a:cubicBezTo>
                <a:cubicBezTo>
                  <a:pt x="659231" y="680549"/>
                  <a:pt x="652278" y="670618"/>
                  <a:pt x="654114" y="660203"/>
                </a:cubicBezTo>
                <a:lnTo>
                  <a:pt x="633052" y="627102"/>
                </a:lnTo>
                <a:cubicBezTo>
                  <a:pt x="622450" y="631536"/>
                  <a:pt x="611073" y="633821"/>
                  <a:pt x="599581" y="633825"/>
                </a:cubicBezTo>
                <a:lnTo>
                  <a:pt x="592332" y="659923"/>
                </a:lnTo>
                <a:cubicBezTo>
                  <a:pt x="594072" y="661957"/>
                  <a:pt x="595466" y="664261"/>
                  <a:pt x="596462" y="666745"/>
                </a:cubicBezTo>
                <a:cubicBezTo>
                  <a:pt x="601499" y="679320"/>
                  <a:pt x="595389" y="693597"/>
                  <a:pt x="582815" y="698635"/>
                </a:cubicBezTo>
                <a:cubicBezTo>
                  <a:pt x="570240" y="703672"/>
                  <a:pt x="555962" y="697562"/>
                  <a:pt x="550925" y="684988"/>
                </a:cubicBezTo>
                <a:cubicBezTo>
                  <a:pt x="545888" y="672413"/>
                  <a:pt x="551997" y="658135"/>
                  <a:pt x="564572" y="653098"/>
                </a:cubicBezTo>
                <a:lnTo>
                  <a:pt x="571245" y="629069"/>
                </a:lnTo>
                <a:cubicBezTo>
                  <a:pt x="560885" y="625525"/>
                  <a:pt x="551286" y="620054"/>
                  <a:pt x="542956" y="612946"/>
                </a:cubicBezTo>
                <a:lnTo>
                  <a:pt x="508758" y="638318"/>
                </a:lnTo>
                <a:cubicBezTo>
                  <a:pt x="508740" y="638711"/>
                  <a:pt x="508712" y="639104"/>
                  <a:pt x="508671" y="639496"/>
                </a:cubicBezTo>
                <a:cubicBezTo>
                  <a:pt x="507495" y="650954"/>
                  <a:pt x="497252" y="659291"/>
                  <a:pt x="485793" y="658114"/>
                </a:cubicBezTo>
                <a:cubicBezTo>
                  <a:pt x="474335" y="656939"/>
                  <a:pt x="465999" y="646697"/>
                  <a:pt x="467174" y="635237"/>
                </a:cubicBezTo>
                <a:cubicBezTo>
                  <a:pt x="468350" y="623779"/>
                  <a:pt x="478592" y="615442"/>
                  <a:pt x="490052" y="616619"/>
                </a:cubicBezTo>
                <a:lnTo>
                  <a:pt x="524551" y="591023"/>
                </a:lnTo>
                <a:cubicBezTo>
                  <a:pt x="519497" y="582549"/>
                  <a:pt x="515931" y="573270"/>
                  <a:pt x="514010" y="563592"/>
                </a:cubicBezTo>
                <a:lnTo>
                  <a:pt x="494976" y="563080"/>
                </a:lnTo>
                <a:cubicBezTo>
                  <a:pt x="487496" y="569408"/>
                  <a:pt x="476450" y="569087"/>
                  <a:pt x="469349" y="562335"/>
                </a:cubicBezTo>
                <a:cubicBezTo>
                  <a:pt x="461668" y="555029"/>
                  <a:pt x="461362" y="542879"/>
                  <a:pt x="468667" y="535196"/>
                </a:cubicBezTo>
                <a:cubicBezTo>
                  <a:pt x="475974" y="527513"/>
                  <a:pt x="488124" y="527208"/>
                  <a:pt x="495807" y="534514"/>
                </a:cubicBezTo>
                <a:lnTo>
                  <a:pt x="513223" y="534985"/>
                </a:lnTo>
                <a:cubicBezTo>
                  <a:pt x="515251" y="519908"/>
                  <a:pt x="521217" y="505632"/>
                  <a:pt x="530518" y="493596"/>
                </a:cubicBezTo>
                <a:lnTo>
                  <a:pt x="511997" y="473391"/>
                </a:lnTo>
                <a:cubicBezTo>
                  <a:pt x="511526" y="473420"/>
                  <a:pt x="511079" y="473531"/>
                  <a:pt x="510601" y="473531"/>
                </a:cubicBezTo>
                <a:cubicBezTo>
                  <a:pt x="510600" y="473531"/>
                  <a:pt x="510600" y="473531"/>
                  <a:pt x="510600" y="473531"/>
                </a:cubicBezTo>
                <a:cubicBezTo>
                  <a:pt x="498090" y="473531"/>
                  <a:pt x="487949" y="463389"/>
                  <a:pt x="487950" y="450880"/>
                </a:cubicBezTo>
                <a:cubicBezTo>
                  <a:pt x="487951" y="438370"/>
                  <a:pt x="498092" y="428229"/>
                  <a:pt x="510602" y="428229"/>
                </a:cubicBezTo>
                <a:cubicBezTo>
                  <a:pt x="523112" y="428230"/>
                  <a:pt x="533253" y="438373"/>
                  <a:pt x="533252" y="450882"/>
                </a:cubicBezTo>
                <a:cubicBezTo>
                  <a:pt x="533219" y="451909"/>
                  <a:pt x="533116" y="452933"/>
                  <a:pt x="532943" y="453947"/>
                </a:cubicBezTo>
                <a:lnTo>
                  <a:pt x="551399" y="474080"/>
                </a:lnTo>
                <a:cubicBezTo>
                  <a:pt x="561448" y="467435"/>
                  <a:pt x="572774" y="462961"/>
                  <a:pt x="584651" y="460945"/>
                </a:cubicBezTo>
                <a:lnTo>
                  <a:pt x="584052" y="442403"/>
                </a:lnTo>
                <a:cubicBezTo>
                  <a:pt x="579522" y="436673"/>
                  <a:pt x="579046" y="428727"/>
                  <a:pt x="582860" y="422497"/>
                </a:cubicBezTo>
                <a:cubicBezTo>
                  <a:pt x="587884" y="414289"/>
                  <a:pt x="598611" y="411708"/>
                  <a:pt x="606819" y="416733"/>
                </a:cubicBezTo>
                <a:cubicBezTo>
                  <a:pt x="615027" y="421757"/>
                  <a:pt x="617608" y="432484"/>
                  <a:pt x="612584" y="440692"/>
                </a:cubicBezTo>
                <a:lnTo>
                  <a:pt x="613231" y="460785"/>
                </a:lnTo>
                <a:cubicBezTo>
                  <a:pt x="624669" y="462597"/>
                  <a:pt x="635625" y="466689"/>
                  <a:pt x="645450" y="472818"/>
                </a:cubicBezTo>
                <a:lnTo>
                  <a:pt x="673000" y="440480"/>
                </a:lnTo>
                <a:cubicBezTo>
                  <a:pt x="672725" y="438948"/>
                  <a:pt x="672605" y="437391"/>
                  <a:pt x="672642" y="435834"/>
                </a:cubicBezTo>
                <a:cubicBezTo>
                  <a:pt x="672948" y="423018"/>
                  <a:pt x="683586" y="412877"/>
                  <a:pt x="696402" y="413183"/>
                </a:cubicBezTo>
                <a:close/>
                <a:moveTo>
                  <a:pt x="1725866" y="398261"/>
                </a:moveTo>
                <a:lnTo>
                  <a:pt x="1725866" y="731398"/>
                </a:lnTo>
                <a:lnTo>
                  <a:pt x="2059003" y="731398"/>
                </a:lnTo>
                <a:cubicBezTo>
                  <a:pt x="2053745" y="549634"/>
                  <a:pt x="1907630" y="403519"/>
                  <a:pt x="1725866" y="398261"/>
                </a:cubicBezTo>
                <a:close/>
                <a:moveTo>
                  <a:pt x="1706816" y="398261"/>
                </a:moveTo>
                <a:cubicBezTo>
                  <a:pt x="1521336" y="403590"/>
                  <a:pt x="1373673" y="555366"/>
                  <a:pt x="1373441" y="740923"/>
                </a:cubicBezTo>
                <a:cubicBezTo>
                  <a:pt x="1373372" y="828722"/>
                  <a:pt x="1407011" y="913197"/>
                  <a:pt x="1467415" y="976915"/>
                </a:cubicBezTo>
                <a:cubicBezTo>
                  <a:pt x="1597602" y="1114246"/>
                  <a:pt x="1814469" y="1120036"/>
                  <a:pt x="1951799" y="989849"/>
                </a:cubicBezTo>
                <a:lnTo>
                  <a:pt x="1706816" y="744866"/>
                </a:lnTo>
                <a:close/>
                <a:moveTo>
                  <a:pt x="1716341" y="378973"/>
                </a:moveTo>
                <a:cubicBezTo>
                  <a:pt x="1916240" y="378973"/>
                  <a:pt x="2078291" y="541024"/>
                  <a:pt x="2078291" y="740923"/>
                </a:cubicBezTo>
                <a:cubicBezTo>
                  <a:pt x="2078291" y="940822"/>
                  <a:pt x="1916240" y="1102873"/>
                  <a:pt x="1716341" y="1102873"/>
                </a:cubicBezTo>
                <a:cubicBezTo>
                  <a:pt x="1516442" y="1102873"/>
                  <a:pt x="1354391" y="940822"/>
                  <a:pt x="1354391" y="740923"/>
                </a:cubicBezTo>
                <a:cubicBezTo>
                  <a:pt x="1354391" y="541024"/>
                  <a:pt x="1516442" y="378973"/>
                  <a:pt x="1716341" y="378973"/>
                </a:cubicBezTo>
                <a:close/>
                <a:moveTo>
                  <a:pt x="358427" y="376171"/>
                </a:moveTo>
                <a:lnTo>
                  <a:pt x="415577" y="376171"/>
                </a:lnTo>
                <a:lnTo>
                  <a:pt x="415577" y="966721"/>
                </a:lnTo>
                <a:lnTo>
                  <a:pt x="1006127" y="966721"/>
                </a:lnTo>
                <a:lnTo>
                  <a:pt x="1006127" y="1023871"/>
                </a:lnTo>
                <a:lnTo>
                  <a:pt x="358427" y="1023871"/>
                </a:lnTo>
                <a:close/>
                <a:moveTo>
                  <a:pt x="211305" y="222354"/>
                </a:moveTo>
                <a:lnTo>
                  <a:pt x="211305" y="1927060"/>
                </a:lnTo>
                <a:lnTo>
                  <a:pt x="3028697" y="1927060"/>
                </a:lnTo>
                <a:lnTo>
                  <a:pt x="3028697" y="222354"/>
                </a:lnTo>
                <a:close/>
                <a:moveTo>
                  <a:pt x="0" y="0"/>
                </a:moveTo>
                <a:lnTo>
                  <a:pt x="3240002" y="0"/>
                </a:lnTo>
                <a:lnTo>
                  <a:pt x="3240002" y="2149412"/>
                </a:lnTo>
                <a:lnTo>
                  <a:pt x="2113045" y="2149412"/>
                </a:lnTo>
                <a:lnTo>
                  <a:pt x="2113045" y="2371766"/>
                </a:lnTo>
                <a:lnTo>
                  <a:pt x="2746957" y="2371766"/>
                </a:lnTo>
                <a:cubicBezTo>
                  <a:pt x="2785697" y="2371766"/>
                  <a:pt x="2817394" y="2405119"/>
                  <a:pt x="2817394" y="2445883"/>
                </a:cubicBezTo>
                <a:lnTo>
                  <a:pt x="2817394" y="2520000"/>
                </a:lnTo>
                <a:lnTo>
                  <a:pt x="422608" y="2520000"/>
                </a:lnTo>
                <a:lnTo>
                  <a:pt x="422608" y="2445883"/>
                </a:lnTo>
                <a:cubicBezTo>
                  <a:pt x="422608" y="2405119"/>
                  <a:pt x="454305" y="2371766"/>
                  <a:pt x="493043" y="2371766"/>
                </a:cubicBezTo>
                <a:lnTo>
                  <a:pt x="1126957" y="2371766"/>
                </a:lnTo>
                <a:lnTo>
                  <a:pt x="1126957" y="2149412"/>
                </a:lnTo>
                <a:lnTo>
                  <a:pt x="0" y="2149412"/>
                </a:lnTo>
                <a:close/>
              </a:path>
            </a:pathLst>
          </a:custGeom>
          <a:solidFill>
            <a:srgbClr val="005F4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31B5CAA-4DA4-43D1-82FB-AF9CC759EE91}"/>
              </a:ext>
            </a:extLst>
          </p:cNvPr>
          <p:cNvCxnSpPr>
            <a:cxnSpLocks/>
          </p:cNvCxnSpPr>
          <p:nvPr/>
        </p:nvCxnSpPr>
        <p:spPr>
          <a:xfrm flipH="1">
            <a:off x="7036361" y="3818531"/>
            <a:ext cx="445925" cy="13809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4B18146-D6E3-4AE4-B4A2-43D9C22FA0B5}"/>
              </a:ext>
            </a:extLst>
          </p:cNvPr>
          <p:cNvCxnSpPr>
            <a:cxnSpLocks/>
          </p:cNvCxnSpPr>
          <p:nvPr/>
        </p:nvCxnSpPr>
        <p:spPr>
          <a:xfrm flipH="1" flipV="1">
            <a:off x="6475292" y="3521465"/>
            <a:ext cx="948488" cy="29706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D8F08DB-D284-47BB-8C2E-A6BCB79845E9}"/>
              </a:ext>
            </a:extLst>
          </p:cNvPr>
          <p:cNvSpPr txBox="1"/>
          <p:nvPr/>
        </p:nvSpPr>
        <p:spPr>
          <a:xfrm>
            <a:off x="3252492" y="4761802"/>
            <a:ext cx="12161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백업 마스터 서버</a:t>
            </a:r>
            <a:endParaRPr lang="en-US" altLang="ko-KR" sz="1000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F930AEB-CDBC-48C3-BDEF-E917B4109C48}"/>
              </a:ext>
            </a:extLst>
          </p:cNvPr>
          <p:cNvGrpSpPr/>
          <p:nvPr/>
        </p:nvGrpSpPr>
        <p:grpSpPr>
          <a:xfrm>
            <a:off x="3157680" y="3688185"/>
            <a:ext cx="1405822" cy="896641"/>
            <a:chOff x="7890147" y="4271000"/>
            <a:chExt cx="1405822" cy="896641"/>
          </a:xfrm>
        </p:grpSpPr>
        <p:sp>
          <p:nvSpPr>
            <p:cNvPr id="38" name="이등변 삼각형 37">
              <a:extLst>
                <a:ext uri="{FF2B5EF4-FFF2-40B4-BE49-F238E27FC236}">
                  <a16:creationId xmlns:a16="http://schemas.microsoft.com/office/drawing/2014/main" id="{2329B10C-3938-444C-8C51-864CBB186E3D}"/>
                </a:ext>
              </a:extLst>
            </p:cNvPr>
            <p:cNvSpPr/>
            <p:nvPr/>
          </p:nvSpPr>
          <p:spPr>
            <a:xfrm flipH="1" flipV="1">
              <a:off x="7890147" y="4271000"/>
              <a:ext cx="1405822" cy="896641"/>
            </a:xfrm>
            <a:prstGeom prst="triangle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9000">
                  <a:schemeClr val="bg1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FCFF49-E4CA-480C-8B21-4EBA2C7BB403}"/>
                </a:ext>
              </a:extLst>
            </p:cNvPr>
            <p:cNvSpPr txBox="1"/>
            <p:nvPr/>
          </p:nvSpPr>
          <p:spPr>
            <a:xfrm>
              <a:off x="8143058" y="4447976"/>
              <a:ext cx="900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Hypervisor</a:t>
              </a:r>
              <a:endParaRPr lang="ko-KR" altLang="en-US" sz="1000" dirty="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5393E06-6935-434B-91D1-DA0A063471EE}"/>
              </a:ext>
            </a:extLst>
          </p:cNvPr>
          <p:cNvSpPr txBox="1"/>
          <p:nvPr/>
        </p:nvSpPr>
        <p:spPr>
          <a:xfrm>
            <a:off x="3022956" y="3334456"/>
            <a:ext cx="1675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ko-KR" altLang="en-US" sz="1000" dirty="0" err="1"/>
              <a:t>장애시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백업본</a:t>
            </a:r>
            <a:r>
              <a:rPr lang="ko-KR" altLang="en-US" sz="1000" dirty="0"/>
              <a:t> 가상화로 즉시 서비스</a:t>
            </a:r>
            <a:endParaRPr lang="en-US" altLang="ko-KR" sz="1000" dirty="0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E74CBACA-A9F6-4E21-A7E5-597DDC90D153}"/>
              </a:ext>
            </a:extLst>
          </p:cNvPr>
          <p:cNvSpPr/>
          <p:nvPr/>
        </p:nvSpPr>
        <p:spPr>
          <a:xfrm>
            <a:off x="3410591" y="2913487"/>
            <a:ext cx="252000" cy="360000"/>
          </a:xfrm>
          <a:custGeom>
            <a:avLst/>
            <a:gdLst>
              <a:gd name="connsiteX0" fmla="*/ 228600 w 266700"/>
              <a:gd name="connsiteY0" fmla="*/ 95250 h 533400"/>
              <a:gd name="connsiteX1" fmla="*/ 38100 w 266700"/>
              <a:gd name="connsiteY1" fmla="*/ 95250 h 533400"/>
              <a:gd name="connsiteX2" fmla="*/ 38100 w 266700"/>
              <a:gd name="connsiteY2" fmla="*/ 38100 h 533400"/>
              <a:gd name="connsiteX3" fmla="*/ 228600 w 266700"/>
              <a:gd name="connsiteY3" fmla="*/ 38100 h 533400"/>
              <a:gd name="connsiteX4" fmla="*/ 228600 w 266700"/>
              <a:gd name="connsiteY4" fmla="*/ 95250 h 533400"/>
              <a:gd name="connsiteX5" fmla="*/ 228600 w 266700"/>
              <a:gd name="connsiteY5" fmla="*/ 190500 h 533400"/>
              <a:gd name="connsiteX6" fmla="*/ 38100 w 266700"/>
              <a:gd name="connsiteY6" fmla="*/ 190500 h 533400"/>
              <a:gd name="connsiteX7" fmla="*/ 38100 w 266700"/>
              <a:gd name="connsiteY7" fmla="*/ 133350 h 533400"/>
              <a:gd name="connsiteX8" fmla="*/ 228600 w 266700"/>
              <a:gd name="connsiteY8" fmla="*/ 133350 h 533400"/>
              <a:gd name="connsiteX9" fmla="*/ 228600 w 266700"/>
              <a:gd name="connsiteY9" fmla="*/ 190500 h 533400"/>
              <a:gd name="connsiteX10" fmla="*/ 133350 w 266700"/>
              <a:gd name="connsiteY10" fmla="*/ 476250 h 533400"/>
              <a:gd name="connsiteX11" fmla="*/ 104775 w 266700"/>
              <a:gd name="connsiteY11" fmla="*/ 447675 h 533400"/>
              <a:gd name="connsiteX12" fmla="*/ 133350 w 266700"/>
              <a:gd name="connsiteY12" fmla="*/ 419100 h 533400"/>
              <a:gd name="connsiteX13" fmla="*/ 161925 w 266700"/>
              <a:gd name="connsiteY13" fmla="*/ 447675 h 533400"/>
              <a:gd name="connsiteX14" fmla="*/ 133350 w 266700"/>
              <a:gd name="connsiteY14" fmla="*/ 476250 h 533400"/>
              <a:gd name="connsiteX15" fmla="*/ 228600 w 266700"/>
              <a:gd name="connsiteY15" fmla="*/ 0 h 533400"/>
              <a:gd name="connsiteX16" fmla="*/ 38100 w 266700"/>
              <a:gd name="connsiteY16" fmla="*/ 0 h 533400"/>
              <a:gd name="connsiteX17" fmla="*/ 0 w 266700"/>
              <a:gd name="connsiteY17" fmla="*/ 38100 h 533400"/>
              <a:gd name="connsiteX18" fmla="*/ 0 w 266700"/>
              <a:gd name="connsiteY18" fmla="*/ 495300 h 533400"/>
              <a:gd name="connsiteX19" fmla="*/ 38100 w 266700"/>
              <a:gd name="connsiteY19" fmla="*/ 533400 h 533400"/>
              <a:gd name="connsiteX20" fmla="*/ 228600 w 266700"/>
              <a:gd name="connsiteY20" fmla="*/ 533400 h 533400"/>
              <a:gd name="connsiteX21" fmla="*/ 266700 w 266700"/>
              <a:gd name="connsiteY21" fmla="*/ 495300 h 533400"/>
              <a:gd name="connsiteX22" fmla="*/ 266700 w 266700"/>
              <a:gd name="connsiteY22" fmla="*/ 38100 h 533400"/>
              <a:gd name="connsiteX23" fmla="*/ 228600 w 266700"/>
              <a:gd name="connsiteY23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66700" h="533400">
                <a:moveTo>
                  <a:pt x="228600" y="95250"/>
                </a:moveTo>
                <a:lnTo>
                  <a:pt x="38100" y="95250"/>
                </a:lnTo>
                <a:lnTo>
                  <a:pt x="38100" y="38100"/>
                </a:lnTo>
                <a:lnTo>
                  <a:pt x="228600" y="38100"/>
                </a:lnTo>
                <a:lnTo>
                  <a:pt x="228600" y="95250"/>
                </a:lnTo>
                <a:close/>
                <a:moveTo>
                  <a:pt x="228600" y="190500"/>
                </a:moveTo>
                <a:lnTo>
                  <a:pt x="38100" y="190500"/>
                </a:lnTo>
                <a:lnTo>
                  <a:pt x="38100" y="133350"/>
                </a:lnTo>
                <a:lnTo>
                  <a:pt x="228600" y="133350"/>
                </a:lnTo>
                <a:lnTo>
                  <a:pt x="228600" y="190500"/>
                </a:lnTo>
                <a:close/>
                <a:moveTo>
                  <a:pt x="133350" y="476250"/>
                </a:moveTo>
                <a:cubicBezTo>
                  <a:pt x="117158" y="476250"/>
                  <a:pt x="104775" y="463867"/>
                  <a:pt x="104775" y="447675"/>
                </a:cubicBezTo>
                <a:cubicBezTo>
                  <a:pt x="104775" y="431483"/>
                  <a:pt x="117158" y="419100"/>
                  <a:pt x="133350" y="419100"/>
                </a:cubicBezTo>
                <a:cubicBezTo>
                  <a:pt x="149542" y="419100"/>
                  <a:pt x="161925" y="431483"/>
                  <a:pt x="161925" y="447675"/>
                </a:cubicBezTo>
                <a:cubicBezTo>
                  <a:pt x="161925" y="463867"/>
                  <a:pt x="149542" y="476250"/>
                  <a:pt x="133350" y="476250"/>
                </a:cubicBezTo>
                <a:close/>
                <a:moveTo>
                  <a:pt x="228600" y="0"/>
                </a:moveTo>
                <a:lnTo>
                  <a:pt x="38100" y="0"/>
                </a:lnTo>
                <a:cubicBezTo>
                  <a:pt x="17145" y="0"/>
                  <a:pt x="0" y="17145"/>
                  <a:pt x="0" y="38100"/>
                </a:cubicBezTo>
                <a:lnTo>
                  <a:pt x="0" y="495300"/>
                </a:lnTo>
                <a:cubicBezTo>
                  <a:pt x="0" y="516255"/>
                  <a:pt x="17145" y="533400"/>
                  <a:pt x="38100" y="533400"/>
                </a:cubicBezTo>
                <a:lnTo>
                  <a:pt x="228600" y="533400"/>
                </a:lnTo>
                <a:cubicBezTo>
                  <a:pt x="249555" y="533400"/>
                  <a:pt x="266700" y="516255"/>
                  <a:pt x="266700" y="495300"/>
                </a:cubicBezTo>
                <a:lnTo>
                  <a:pt x="266700" y="38100"/>
                </a:lnTo>
                <a:cubicBezTo>
                  <a:pt x="266700" y="17145"/>
                  <a:pt x="249555" y="0"/>
                  <a:pt x="22860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 cap="flat">
            <a:solidFill>
              <a:srgbClr val="003738"/>
            </a:solidFill>
            <a:prstDash val="lgDash"/>
            <a:miter/>
          </a:ln>
        </p:spPr>
        <p:txBody>
          <a:bodyPr rtlCol="0" anchor="ctr"/>
          <a:lstStyle/>
          <a:p>
            <a:endParaRPr lang="ko-KR" altLang="en-US" sz="80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8668556-06DC-4F26-ADB9-B260C8AB0CDA}"/>
              </a:ext>
            </a:extLst>
          </p:cNvPr>
          <p:cNvCxnSpPr>
            <a:cxnSpLocks/>
          </p:cNvCxnSpPr>
          <p:nvPr/>
        </p:nvCxnSpPr>
        <p:spPr>
          <a:xfrm flipV="1">
            <a:off x="4310591" y="2890957"/>
            <a:ext cx="0" cy="411700"/>
          </a:xfrm>
          <a:prstGeom prst="straightConnector1">
            <a:avLst/>
          </a:prstGeom>
          <a:ln w="28575">
            <a:solidFill>
              <a:srgbClr val="0037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래픽 42" descr="활짝 웃는 얼굴(윤곽선) 단색으로 채워진">
            <a:extLst>
              <a:ext uri="{FF2B5EF4-FFF2-40B4-BE49-F238E27FC236}">
                <a16:creationId xmlns:a16="http://schemas.microsoft.com/office/drawing/2014/main" id="{0C3CB88C-9AD4-4F1A-BA5F-78BF374500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33448" y="2648331"/>
            <a:ext cx="360000" cy="3600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252526F-A711-4837-88EE-710C69759393}"/>
              </a:ext>
            </a:extLst>
          </p:cNvPr>
          <p:cNvSpPr txBox="1"/>
          <p:nvPr/>
        </p:nvSpPr>
        <p:spPr>
          <a:xfrm>
            <a:off x="424073" y="4609985"/>
            <a:ext cx="720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/>
              <a:t>서버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E1219FF-D5B3-41B8-92FC-025D4BFF24E2}"/>
              </a:ext>
            </a:extLst>
          </p:cNvPr>
          <p:cNvSpPr txBox="1"/>
          <p:nvPr/>
        </p:nvSpPr>
        <p:spPr>
          <a:xfrm>
            <a:off x="1056065" y="4610097"/>
            <a:ext cx="720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/>
              <a:t>VM</a:t>
            </a:r>
            <a:endParaRPr lang="ko-KR" altLang="en-US" sz="1000" dirty="0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E479A3D-B77D-4324-AF06-68773C2B61D6}"/>
              </a:ext>
            </a:extLst>
          </p:cNvPr>
          <p:cNvCxnSpPr>
            <a:cxnSpLocks/>
            <a:endCxn id="54" idx="1"/>
          </p:cNvCxnSpPr>
          <p:nvPr/>
        </p:nvCxnSpPr>
        <p:spPr>
          <a:xfrm flipV="1">
            <a:off x="1776065" y="4336228"/>
            <a:ext cx="1454526" cy="1125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448886F-18C9-4DF6-9FBA-89FCBCC65305}"/>
              </a:ext>
            </a:extLst>
          </p:cNvPr>
          <p:cNvSpPr txBox="1"/>
          <p:nvPr/>
        </p:nvSpPr>
        <p:spPr>
          <a:xfrm>
            <a:off x="1659128" y="4023485"/>
            <a:ext cx="108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3738"/>
                </a:solidFill>
              </a:rPr>
              <a:t>평상시 백업</a:t>
            </a:r>
          </a:p>
        </p:txBody>
      </p:sp>
      <p:pic>
        <p:nvPicPr>
          <p:cNvPr id="48" name="그래픽 47" descr="무서워하는 얼굴(윤곽선) 단색으로 채워진">
            <a:extLst>
              <a:ext uri="{FF2B5EF4-FFF2-40B4-BE49-F238E27FC236}">
                <a16:creationId xmlns:a16="http://schemas.microsoft.com/office/drawing/2014/main" id="{FE48E524-9B06-44D5-AF3D-B330E3C6A0E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4073" y="3649738"/>
            <a:ext cx="360000" cy="360000"/>
          </a:xfrm>
          <a:prstGeom prst="rect">
            <a:avLst/>
          </a:prstGeom>
        </p:spPr>
      </p:pic>
      <p:pic>
        <p:nvPicPr>
          <p:cNvPr id="49" name="그래픽 48" descr="무서워하는 얼굴(윤곽선) 단색으로 채워진">
            <a:extLst>
              <a:ext uri="{FF2B5EF4-FFF2-40B4-BE49-F238E27FC236}">
                <a16:creationId xmlns:a16="http://schemas.microsoft.com/office/drawing/2014/main" id="{8C2090BB-5C06-4D50-A95D-BCBCF9FAAD3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36065" y="3649738"/>
            <a:ext cx="360000" cy="360000"/>
          </a:xfrm>
          <a:prstGeom prst="rect">
            <a:avLst/>
          </a:prstGeom>
        </p:spPr>
      </p:pic>
      <p:sp>
        <p:nvSpPr>
          <p:cNvPr id="51" name="자유형: 도형 50">
            <a:extLst>
              <a:ext uri="{FF2B5EF4-FFF2-40B4-BE49-F238E27FC236}">
                <a16:creationId xmlns:a16="http://schemas.microsoft.com/office/drawing/2014/main" id="{3C68D0BD-770B-45A0-A317-7D525284750A}"/>
              </a:ext>
            </a:extLst>
          </p:cNvPr>
          <p:cNvSpPr/>
          <p:nvPr/>
        </p:nvSpPr>
        <p:spPr>
          <a:xfrm>
            <a:off x="604073" y="4071108"/>
            <a:ext cx="360000" cy="540000"/>
          </a:xfrm>
          <a:custGeom>
            <a:avLst/>
            <a:gdLst>
              <a:gd name="connsiteX0" fmla="*/ 228600 w 266700"/>
              <a:gd name="connsiteY0" fmla="*/ 95250 h 533400"/>
              <a:gd name="connsiteX1" fmla="*/ 38100 w 266700"/>
              <a:gd name="connsiteY1" fmla="*/ 95250 h 533400"/>
              <a:gd name="connsiteX2" fmla="*/ 38100 w 266700"/>
              <a:gd name="connsiteY2" fmla="*/ 38100 h 533400"/>
              <a:gd name="connsiteX3" fmla="*/ 228600 w 266700"/>
              <a:gd name="connsiteY3" fmla="*/ 38100 h 533400"/>
              <a:gd name="connsiteX4" fmla="*/ 228600 w 266700"/>
              <a:gd name="connsiteY4" fmla="*/ 95250 h 533400"/>
              <a:gd name="connsiteX5" fmla="*/ 228600 w 266700"/>
              <a:gd name="connsiteY5" fmla="*/ 190500 h 533400"/>
              <a:gd name="connsiteX6" fmla="*/ 38100 w 266700"/>
              <a:gd name="connsiteY6" fmla="*/ 190500 h 533400"/>
              <a:gd name="connsiteX7" fmla="*/ 38100 w 266700"/>
              <a:gd name="connsiteY7" fmla="*/ 133350 h 533400"/>
              <a:gd name="connsiteX8" fmla="*/ 228600 w 266700"/>
              <a:gd name="connsiteY8" fmla="*/ 133350 h 533400"/>
              <a:gd name="connsiteX9" fmla="*/ 228600 w 266700"/>
              <a:gd name="connsiteY9" fmla="*/ 190500 h 533400"/>
              <a:gd name="connsiteX10" fmla="*/ 133350 w 266700"/>
              <a:gd name="connsiteY10" fmla="*/ 476250 h 533400"/>
              <a:gd name="connsiteX11" fmla="*/ 104775 w 266700"/>
              <a:gd name="connsiteY11" fmla="*/ 447675 h 533400"/>
              <a:gd name="connsiteX12" fmla="*/ 133350 w 266700"/>
              <a:gd name="connsiteY12" fmla="*/ 419100 h 533400"/>
              <a:gd name="connsiteX13" fmla="*/ 161925 w 266700"/>
              <a:gd name="connsiteY13" fmla="*/ 447675 h 533400"/>
              <a:gd name="connsiteX14" fmla="*/ 133350 w 266700"/>
              <a:gd name="connsiteY14" fmla="*/ 476250 h 533400"/>
              <a:gd name="connsiteX15" fmla="*/ 228600 w 266700"/>
              <a:gd name="connsiteY15" fmla="*/ 0 h 533400"/>
              <a:gd name="connsiteX16" fmla="*/ 38100 w 266700"/>
              <a:gd name="connsiteY16" fmla="*/ 0 h 533400"/>
              <a:gd name="connsiteX17" fmla="*/ 0 w 266700"/>
              <a:gd name="connsiteY17" fmla="*/ 38100 h 533400"/>
              <a:gd name="connsiteX18" fmla="*/ 0 w 266700"/>
              <a:gd name="connsiteY18" fmla="*/ 495300 h 533400"/>
              <a:gd name="connsiteX19" fmla="*/ 38100 w 266700"/>
              <a:gd name="connsiteY19" fmla="*/ 533400 h 533400"/>
              <a:gd name="connsiteX20" fmla="*/ 228600 w 266700"/>
              <a:gd name="connsiteY20" fmla="*/ 533400 h 533400"/>
              <a:gd name="connsiteX21" fmla="*/ 266700 w 266700"/>
              <a:gd name="connsiteY21" fmla="*/ 495300 h 533400"/>
              <a:gd name="connsiteX22" fmla="*/ 266700 w 266700"/>
              <a:gd name="connsiteY22" fmla="*/ 38100 h 533400"/>
              <a:gd name="connsiteX23" fmla="*/ 228600 w 266700"/>
              <a:gd name="connsiteY23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66700" h="533400">
                <a:moveTo>
                  <a:pt x="228600" y="95250"/>
                </a:moveTo>
                <a:lnTo>
                  <a:pt x="38100" y="95250"/>
                </a:lnTo>
                <a:lnTo>
                  <a:pt x="38100" y="38100"/>
                </a:lnTo>
                <a:lnTo>
                  <a:pt x="228600" y="38100"/>
                </a:lnTo>
                <a:lnTo>
                  <a:pt x="228600" y="95250"/>
                </a:lnTo>
                <a:close/>
                <a:moveTo>
                  <a:pt x="228600" y="190500"/>
                </a:moveTo>
                <a:lnTo>
                  <a:pt x="38100" y="190500"/>
                </a:lnTo>
                <a:lnTo>
                  <a:pt x="38100" y="133350"/>
                </a:lnTo>
                <a:lnTo>
                  <a:pt x="228600" y="133350"/>
                </a:lnTo>
                <a:lnTo>
                  <a:pt x="228600" y="190500"/>
                </a:lnTo>
                <a:close/>
                <a:moveTo>
                  <a:pt x="133350" y="476250"/>
                </a:moveTo>
                <a:cubicBezTo>
                  <a:pt x="117158" y="476250"/>
                  <a:pt x="104775" y="463867"/>
                  <a:pt x="104775" y="447675"/>
                </a:cubicBezTo>
                <a:cubicBezTo>
                  <a:pt x="104775" y="431483"/>
                  <a:pt x="117158" y="419100"/>
                  <a:pt x="133350" y="419100"/>
                </a:cubicBezTo>
                <a:cubicBezTo>
                  <a:pt x="149542" y="419100"/>
                  <a:pt x="161925" y="431483"/>
                  <a:pt x="161925" y="447675"/>
                </a:cubicBezTo>
                <a:cubicBezTo>
                  <a:pt x="161925" y="463867"/>
                  <a:pt x="149542" y="476250"/>
                  <a:pt x="133350" y="476250"/>
                </a:cubicBezTo>
                <a:close/>
                <a:moveTo>
                  <a:pt x="228600" y="0"/>
                </a:moveTo>
                <a:lnTo>
                  <a:pt x="38100" y="0"/>
                </a:lnTo>
                <a:cubicBezTo>
                  <a:pt x="17145" y="0"/>
                  <a:pt x="0" y="17145"/>
                  <a:pt x="0" y="38100"/>
                </a:cubicBezTo>
                <a:lnTo>
                  <a:pt x="0" y="495300"/>
                </a:lnTo>
                <a:cubicBezTo>
                  <a:pt x="0" y="516255"/>
                  <a:pt x="17145" y="533400"/>
                  <a:pt x="38100" y="533400"/>
                </a:cubicBezTo>
                <a:lnTo>
                  <a:pt x="228600" y="533400"/>
                </a:lnTo>
                <a:cubicBezTo>
                  <a:pt x="249555" y="533400"/>
                  <a:pt x="266700" y="516255"/>
                  <a:pt x="266700" y="495300"/>
                </a:cubicBezTo>
                <a:lnTo>
                  <a:pt x="266700" y="38100"/>
                </a:lnTo>
                <a:cubicBezTo>
                  <a:pt x="266700" y="17145"/>
                  <a:pt x="249555" y="0"/>
                  <a:pt x="228600" y="0"/>
                </a:cubicBezTo>
                <a:close/>
              </a:path>
            </a:pathLst>
          </a:custGeom>
          <a:solidFill>
            <a:srgbClr val="005F4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8DFBBB56-9F1A-422F-A324-3412BFC3C3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20591" y="4530778"/>
            <a:ext cx="1080000" cy="232727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13A3DFC9-89D2-475B-93F0-6E106B9E0EA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30591" y="4090152"/>
            <a:ext cx="360000" cy="492152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B9CD526F-64DB-4F6E-AE29-D0BBDE6B86AA}"/>
              </a:ext>
            </a:extLst>
          </p:cNvPr>
          <p:cNvSpPr/>
          <p:nvPr/>
        </p:nvSpPr>
        <p:spPr>
          <a:xfrm>
            <a:off x="1140480" y="4071108"/>
            <a:ext cx="504000" cy="540000"/>
          </a:xfrm>
          <a:prstGeom prst="rect">
            <a:avLst/>
          </a:prstGeom>
          <a:solidFill>
            <a:srgbClr val="005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VM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1D3458DC-943C-4B47-B93A-DB9D1768D007}"/>
              </a:ext>
            </a:extLst>
          </p:cNvPr>
          <p:cNvSpPr/>
          <p:nvPr/>
        </p:nvSpPr>
        <p:spPr>
          <a:xfrm>
            <a:off x="3746796" y="2923179"/>
            <a:ext cx="360000" cy="36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>
            <a:solidFill>
              <a:srgbClr val="003738"/>
            </a:solidFill>
            <a:prstDash val="lgDash"/>
            <a:miter/>
          </a:ln>
        </p:spPr>
        <p:txBody>
          <a:bodyPr rtlCol="0" anchor="ctr"/>
          <a:lstStyle/>
          <a:p>
            <a:r>
              <a:rPr lang="en-US" altLang="ko-KR" sz="9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VM</a:t>
            </a:r>
            <a:endParaRPr lang="ko-KR" altLang="en-US" sz="9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430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3B979E2-418E-44B7-A958-702C13DAC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 솔루션 특장점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7DFFE14-6204-4871-A58F-BE1FC9816F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독립된 가상공간에서의 백업데이터 완결성 테스트를 지원하고 다양한 타깃으로의 클라우드 마이그레이션 기능을 지원합니다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64CA943-E91F-42F1-8ADF-D31E4CDA0A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 anchor="ctr"/>
          <a:lstStyle/>
          <a:p>
            <a:pPr marL="0" indent="0" algn="r">
              <a:buNone/>
            </a:pPr>
            <a:r>
              <a:rPr lang="en-US" altLang="ko-KR" dirty="0">
                <a:latin typeface="+mn-ea"/>
              </a:rPr>
              <a:t>1.2 </a:t>
            </a:r>
            <a:r>
              <a:rPr lang="ko-KR" altLang="en-US" dirty="0">
                <a:latin typeface="+mn-ea"/>
              </a:rPr>
              <a:t>제안 특징 및 기대 효과</a:t>
            </a:r>
          </a:p>
        </p:txBody>
      </p:sp>
      <p:graphicFrame>
        <p:nvGraphicFramePr>
          <p:cNvPr id="8" name="표 12">
            <a:extLst>
              <a:ext uri="{FF2B5EF4-FFF2-40B4-BE49-F238E27FC236}">
                <a16:creationId xmlns:a16="http://schemas.microsoft.com/office/drawing/2014/main" id="{4D0F04B7-B5DE-4D41-A1C4-5C36E882F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851734"/>
              </p:ext>
            </p:extLst>
          </p:nvPr>
        </p:nvGraphicFramePr>
        <p:xfrm>
          <a:off x="273000" y="1879285"/>
          <a:ext cx="9360000" cy="4570033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4504889">
                  <a:extLst>
                    <a:ext uri="{9D8B030D-6E8A-4147-A177-3AD203B41FA5}">
                      <a16:colId xmlns:a16="http://schemas.microsoft.com/office/drawing/2014/main" val="3397569639"/>
                    </a:ext>
                  </a:extLst>
                </a:gridCol>
                <a:gridCol w="361061">
                  <a:extLst>
                    <a:ext uri="{9D8B030D-6E8A-4147-A177-3AD203B41FA5}">
                      <a16:colId xmlns:a16="http://schemas.microsoft.com/office/drawing/2014/main" val="3085294347"/>
                    </a:ext>
                  </a:extLst>
                </a:gridCol>
                <a:gridCol w="4494050">
                  <a:extLst>
                    <a:ext uri="{9D8B030D-6E8A-4147-A177-3AD203B41FA5}">
                      <a16:colId xmlns:a16="http://schemas.microsoft.com/office/drawing/2014/main" val="153103264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b="1" dirty="0">
                          <a:solidFill>
                            <a:srgbClr val="003738"/>
                          </a:solidFill>
                        </a:rPr>
                        <a:t>악성코드 검사 및 모의실험</a:t>
                      </a:r>
                      <a:r>
                        <a:rPr lang="en-US" altLang="ko-KR" sz="1400" b="1" dirty="0">
                          <a:solidFill>
                            <a:srgbClr val="003738"/>
                          </a:solidFill>
                        </a:rPr>
                        <a:t>, Veeam Virtual Lab</a:t>
                      </a:r>
                    </a:p>
                  </a:txBody>
                  <a:tcPr marL="540000" marR="91135" marT="45568" marB="4556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rgbClr val="00373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rgbClr val="003738"/>
                          </a:solidFill>
                        </a:rPr>
                        <a:t>클라우드 마이그레이션</a:t>
                      </a:r>
                    </a:p>
                  </a:txBody>
                  <a:tcPr marL="54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0357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2639453"/>
                  </a:ext>
                </a:extLst>
              </a:tr>
              <a:tr h="1258033">
                <a:tc>
                  <a:txBody>
                    <a:bodyPr/>
                    <a:lstStyle/>
                    <a:p>
                      <a:pPr marL="285750" indent="-285750" latinLnBrk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백업 데이터내 악성코드 검사</a:t>
                      </a:r>
                    </a:p>
                    <a:p>
                      <a:pPr marL="285750" indent="-285750" latinLnBrk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백업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복제 데이터 완결성 검증</a:t>
                      </a:r>
                    </a:p>
                    <a:p>
                      <a:pPr marL="285750" indent="-285750" latinLnBrk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업그레이드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패치 </a:t>
                      </a:r>
                      <a:r>
                        <a:rPr lang="ko-KR" altLang="en-US" sz="1200" dirty="0" err="1"/>
                        <a:t>변경전</a:t>
                      </a:r>
                      <a:r>
                        <a:rPr lang="ko-KR" altLang="en-US" sz="1200" dirty="0"/>
                        <a:t> 모의실험</a:t>
                      </a: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45000">
                          <a:schemeClr val="bg1">
                            <a:lumMod val="95000"/>
                          </a:schemeClr>
                        </a:gs>
                        <a:gs pos="0">
                          <a:schemeClr val="bg1"/>
                        </a:gs>
                        <a:gs pos="99000">
                          <a:schemeClr val="bg1">
                            <a:lumMod val="85000"/>
                          </a:scheme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</a:tcPr>
                </a:tc>
                <a:tc>
                  <a:txBody>
                    <a:bodyPr/>
                    <a:lstStyle/>
                    <a:p>
                      <a:pPr marL="285750" indent="-285750" latinLnBrk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기존 서버의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OS, DB,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패치와 구성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보안솔루션 등 변경요인 제로화</a:t>
                      </a:r>
                    </a:p>
                    <a:p>
                      <a:pPr marL="285750" indent="-285750" latinLnBrk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마이그레이션 기간단축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DB, SAP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전문 엔지니어 비용 절약</a:t>
                      </a:r>
                    </a:p>
                    <a:p>
                      <a:pPr marL="285750" indent="-285750" latinLnBrk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프로젝트 안정성 확보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제안의 완성도 상승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45000">
                          <a:schemeClr val="bg1">
                            <a:lumMod val="95000"/>
                          </a:schemeClr>
                        </a:gs>
                        <a:gs pos="0">
                          <a:schemeClr val="bg1"/>
                        </a:gs>
                        <a:gs pos="99000">
                          <a:schemeClr val="bg1">
                            <a:lumMod val="85000"/>
                          </a:schemeClr>
                        </a:gs>
                      </a:gsLst>
                      <a:path path="circle">
                        <a:fillToRect r="100000" b="100000"/>
                      </a:path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045589859"/>
                  </a:ext>
                </a:extLst>
              </a:tr>
            </a:tbl>
          </a:graphicData>
        </a:graphic>
      </p:graphicFrame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FCA88A7D-2E8E-4F9A-85D2-765F694FCF9E}"/>
              </a:ext>
            </a:extLst>
          </p:cNvPr>
          <p:cNvSpPr>
            <a:spLocks noChangeAspect="1"/>
          </p:cNvSpPr>
          <p:nvPr/>
        </p:nvSpPr>
        <p:spPr>
          <a:xfrm>
            <a:off x="391528" y="1932842"/>
            <a:ext cx="288000" cy="316800"/>
          </a:xfrm>
          <a:custGeom>
            <a:avLst/>
            <a:gdLst>
              <a:gd name="connsiteX0" fmla="*/ 540000 w 1080000"/>
              <a:gd name="connsiteY0" fmla="*/ 173802 h 1188000"/>
              <a:gd name="connsiteX1" fmla="*/ 180000 w 1080000"/>
              <a:gd name="connsiteY1" fmla="*/ 533802 h 1188000"/>
              <a:gd name="connsiteX2" fmla="*/ 540000 w 1080000"/>
              <a:gd name="connsiteY2" fmla="*/ 893802 h 1188000"/>
              <a:gd name="connsiteX3" fmla="*/ 900000 w 1080000"/>
              <a:gd name="connsiteY3" fmla="*/ 533802 h 1188000"/>
              <a:gd name="connsiteX4" fmla="*/ 540000 w 1080000"/>
              <a:gd name="connsiteY4" fmla="*/ 173802 h 1188000"/>
              <a:gd name="connsiteX5" fmla="*/ 540000 w 1080000"/>
              <a:gd name="connsiteY5" fmla="*/ 0 h 1188000"/>
              <a:gd name="connsiteX6" fmla="*/ 1080000 w 1080000"/>
              <a:gd name="connsiteY6" fmla="*/ 540000 h 1188000"/>
              <a:gd name="connsiteX7" fmla="*/ 921838 w 1080000"/>
              <a:gd name="connsiteY7" fmla="*/ 921838 h 1188000"/>
              <a:gd name="connsiteX8" fmla="*/ 861041 w 1080000"/>
              <a:gd name="connsiteY8" fmla="*/ 972000 h 1188000"/>
              <a:gd name="connsiteX9" fmla="*/ 864000 w 1080000"/>
              <a:gd name="connsiteY9" fmla="*/ 972000 h 1188000"/>
              <a:gd name="connsiteX10" fmla="*/ 848586 w 1080000"/>
              <a:gd name="connsiteY10" fmla="*/ 982276 h 1188000"/>
              <a:gd name="connsiteX11" fmla="*/ 841919 w 1080000"/>
              <a:gd name="connsiteY11" fmla="*/ 987777 h 1188000"/>
              <a:gd name="connsiteX12" fmla="*/ 833395 w 1080000"/>
              <a:gd name="connsiteY12" fmla="*/ 992403 h 1188000"/>
              <a:gd name="connsiteX13" fmla="*/ 540000 w 1080000"/>
              <a:gd name="connsiteY13" fmla="*/ 1188000 h 1188000"/>
              <a:gd name="connsiteX14" fmla="*/ 246605 w 1080000"/>
              <a:gd name="connsiteY14" fmla="*/ 992403 h 1188000"/>
              <a:gd name="connsiteX15" fmla="*/ 238081 w 1080000"/>
              <a:gd name="connsiteY15" fmla="*/ 987777 h 1188000"/>
              <a:gd name="connsiteX16" fmla="*/ 231414 w 1080000"/>
              <a:gd name="connsiteY16" fmla="*/ 982276 h 1188000"/>
              <a:gd name="connsiteX17" fmla="*/ 216000 w 1080000"/>
              <a:gd name="connsiteY17" fmla="*/ 972000 h 1188000"/>
              <a:gd name="connsiteX18" fmla="*/ 218959 w 1080000"/>
              <a:gd name="connsiteY18" fmla="*/ 972000 h 1188000"/>
              <a:gd name="connsiteX19" fmla="*/ 158162 w 1080000"/>
              <a:gd name="connsiteY19" fmla="*/ 921838 h 1188000"/>
              <a:gd name="connsiteX20" fmla="*/ 0 w 1080000"/>
              <a:gd name="connsiteY20" fmla="*/ 540000 h 1188000"/>
              <a:gd name="connsiteX21" fmla="*/ 540000 w 1080000"/>
              <a:gd name="connsiteY21" fmla="*/ 0 h 11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80000" h="1188000">
                <a:moveTo>
                  <a:pt x="540000" y="173802"/>
                </a:moveTo>
                <a:cubicBezTo>
                  <a:pt x="341177" y="173802"/>
                  <a:pt x="180000" y="334979"/>
                  <a:pt x="180000" y="533802"/>
                </a:cubicBezTo>
                <a:cubicBezTo>
                  <a:pt x="180000" y="732625"/>
                  <a:pt x="341177" y="893802"/>
                  <a:pt x="540000" y="893802"/>
                </a:cubicBezTo>
                <a:cubicBezTo>
                  <a:pt x="738823" y="893802"/>
                  <a:pt x="900000" y="732625"/>
                  <a:pt x="900000" y="533802"/>
                </a:cubicBezTo>
                <a:cubicBezTo>
                  <a:pt x="900000" y="334979"/>
                  <a:pt x="738823" y="173802"/>
                  <a:pt x="540000" y="173802"/>
                </a:cubicBezTo>
                <a:close/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689117"/>
                  <a:pt x="1019559" y="824117"/>
                  <a:pt x="921838" y="921838"/>
                </a:cubicBezTo>
                <a:lnTo>
                  <a:pt x="861041" y="972000"/>
                </a:lnTo>
                <a:lnTo>
                  <a:pt x="864000" y="972000"/>
                </a:lnTo>
                <a:lnTo>
                  <a:pt x="848586" y="982276"/>
                </a:lnTo>
                <a:lnTo>
                  <a:pt x="841919" y="987777"/>
                </a:lnTo>
                <a:lnTo>
                  <a:pt x="833395" y="992403"/>
                </a:lnTo>
                <a:lnTo>
                  <a:pt x="540000" y="1188000"/>
                </a:lnTo>
                <a:lnTo>
                  <a:pt x="246605" y="992403"/>
                </a:lnTo>
                <a:lnTo>
                  <a:pt x="238081" y="987777"/>
                </a:lnTo>
                <a:lnTo>
                  <a:pt x="231414" y="982276"/>
                </a:lnTo>
                <a:lnTo>
                  <a:pt x="216000" y="972000"/>
                </a:lnTo>
                <a:lnTo>
                  <a:pt x="218959" y="972000"/>
                </a:lnTo>
                <a:lnTo>
                  <a:pt x="158162" y="921838"/>
                </a:lnTo>
                <a:cubicBezTo>
                  <a:pt x="60442" y="824117"/>
                  <a:pt x="0" y="689117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solidFill>
            <a:srgbClr val="005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06B923D8-58D4-480F-9921-7F08B73E2063}"/>
              </a:ext>
            </a:extLst>
          </p:cNvPr>
          <p:cNvSpPr>
            <a:spLocks noChangeAspect="1"/>
          </p:cNvSpPr>
          <p:nvPr/>
        </p:nvSpPr>
        <p:spPr>
          <a:xfrm>
            <a:off x="5261265" y="1931485"/>
            <a:ext cx="288000" cy="316800"/>
          </a:xfrm>
          <a:custGeom>
            <a:avLst/>
            <a:gdLst>
              <a:gd name="connsiteX0" fmla="*/ 540000 w 1080000"/>
              <a:gd name="connsiteY0" fmla="*/ 173802 h 1188000"/>
              <a:gd name="connsiteX1" fmla="*/ 180000 w 1080000"/>
              <a:gd name="connsiteY1" fmla="*/ 533802 h 1188000"/>
              <a:gd name="connsiteX2" fmla="*/ 540000 w 1080000"/>
              <a:gd name="connsiteY2" fmla="*/ 893802 h 1188000"/>
              <a:gd name="connsiteX3" fmla="*/ 900000 w 1080000"/>
              <a:gd name="connsiteY3" fmla="*/ 533802 h 1188000"/>
              <a:gd name="connsiteX4" fmla="*/ 540000 w 1080000"/>
              <a:gd name="connsiteY4" fmla="*/ 173802 h 1188000"/>
              <a:gd name="connsiteX5" fmla="*/ 540000 w 1080000"/>
              <a:gd name="connsiteY5" fmla="*/ 0 h 1188000"/>
              <a:gd name="connsiteX6" fmla="*/ 1080000 w 1080000"/>
              <a:gd name="connsiteY6" fmla="*/ 540000 h 1188000"/>
              <a:gd name="connsiteX7" fmla="*/ 921838 w 1080000"/>
              <a:gd name="connsiteY7" fmla="*/ 921838 h 1188000"/>
              <a:gd name="connsiteX8" fmla="*/ 861041 w 1080000"/>
              <a:gd name="connsiteY8" fmla="*/ 972000 h 1188000"/>
              <a:gd name="connsiteX9" fmla="*/ 864000 w 1080000"/>
              <a:gd name="connsiteY9" fmla="*/ 972000 h 1188000"/>
              <a:gd name="connsiteX10" fmla="*/ 848586 w 1080000"/>
              <a:gd name="connsiteY10" fmla="*/ 982276 h 1188000"/>
              <a:gd name="connsiteX11" fmla="*/ 841919 w 1080000"/>
              <a:gd name="connsiteY11" fmla="*/ 987777 h 1188000"/>
              <a:gd name="connsiteX12" fmla="*/ 833395 w 1080000"/>
              <a:gd name="connsiteY12" fmla="*/ 992403 h 1188000"/>
              <a:gd name="connsiteX13" fmla="*/ 540000 w 1080000"/>
              <a:gd name="connsiteY13" fmla="*/ 1188000 h 1188000"/>
              <a:gd name="connsiteX14" fmla="*/ 246605 w 1080000"/>
              <a:gd name="connsiteY14" fmla="*/ 992403 h 1188000"/>
              <a:gd name="connsiteX15" fmla="*/ 238081 w 1080000"/>
              <a:gd name="connsiteY15" fmla="*/ 987777 h 1188000"/>
              <a:gd name="connsiteX16" fmla="*/ 231414 w 1080000"/>
              <a:gd name="connsiteY16" fmla="*/ 982276 h 1188000"/>
              <a:gd name="connsiteX17" fmla="*/ 216000 w 1080000"/>
              <a:gd name="connsiteY17" fmla="*/ 972000 h 1188000"/>
              <a:gd name="connsiteX18" fmla="*/ 218959 w 1080000"/>
              <a:gd name="connsiteY18" fmla="*/ 972000 h 1188000"/>
              <a:gd name="connsiteX19" fmla="*/ 158162 w 1080000"/>
              <a:gd name="connsiteY19" fmla="*/ 921838 h 1188000"/>
              <a:gd name="connsiteX20" fmla="*/ 0 w 1080000"/>
              <a:gd name="connsiteY20" fmla="*/ 540000 h 1188000"/>
              <a:gd name="connsiteX21" fmla="*/ 540000 w 1080000"/>
              <a:gd name="connsiteY21" fmla="*/ 0 h 11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80000" h="1188000">
                <a:moveTo>
                  <a:pt x="540000" y="173802"/>
                </a:moveTo>
                <a:cubicBezTo>
                  <a:pt x="341177" y="173802"/>
                  <a:pt x="180000" y="334979"/>
                  <a:pt x="180000" y="533802"/>
                </a:cubicBezTo>
                <a:cubicBezTo>
                  <a:pt x="180000" y="732625"/>
                  <a:pt x="341177" y="893802"/>
                  <a:pt x="540000" y="893802"/>
                </a:cubicBezTo>
                <a:cubicBezTo>
                  <a:pt x="738823" y="893802"/>
                  <a:pt x="900000" y="732625"/>
                  <a:pt x="900000" y="533802"/>
                </a:cubicBezTo>
                <a:cubicBezTo>
                  <a:pt x="900000" y="334979"/>
                  <a:pt x="738823" y="173802"/>
                  <a:pt x="540000" y="173802"/>
                </a:cubicBezTo>
                <a:close/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689117"/>
                  <a:pt x="1019559" y="824117"/>
                  <a:pt x="921838" y="921838"/>
                </a:cubicBezTo>
                <a:lnTo>
                  <a:pt x="861041" y="972000"/>
                </a:lnTo>
                <a:lnTo>
                  <a:pt x="864000" y="972000"/>
                </a:lnTo>
                <a:lnTo>
                  <a:pt x="848586" y="982276"/>
                </a:lnTo>
                <a:lnTo>
                  <a:pt x="841919" y="987777"/>
                </a:lnTo>
                <a:lnTo>
                  <a:pt x="833395" y="992403"/>
                </a:lnTo>
                <a:lnTo>
                  <a:pt x="540000" y="1188000"/>
                </a:lnTo>
                <a:lnTo>
                  <a:pt x="246605" y="992403"/>
                </a:lnTo>
                <a:lnTo>
                  <a:pt x="238081" y="987777"/>
                </a:lnTo>
                <a:lnTo>
                  <a:pt x="231414" y="982276"/>
                </a:lnTo>
                <a:lnTo>
                  <a:pt x="216000" y="972000"/>
                </a:lnTo>
                <a:lnTo>
                  <a:pt x="218959" y="972000"/>
                </a:lnTo>
                <a:lnTo>
                  <a:pt x="158162" y="921838"/>
                </a:lnTo>
                <a:cubicBezTo>
                  <a:pt x="60442" y="824117"/>
                  <a:pt x="0" y="689117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solidFill>
            <a:srgbClr val="005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70D1C32C-FD2E-49EB-8FE9-E35185B37FB1}"/>
              </a:ext>
            </a:extLst>
          </p:cNvPr>
          <p:cNvSpPr/>
          <p:nvPr/>
        </p:nvSpPr>
        <p:spPr>
          <a:xfrm rot="20267155">
            <a:off x="2275832" y="3888289"/>
            <a:ext cx="1905000" cy="614995"/>
          </a:xfrm>
          <a:prstGeom prst="parallelogram">
            <a:avLst>
              <a:gd name="adj" fmla="val 47558"/>
            </a:avLst>
          </a:prstGeom>
          <a:solidFill>
            <a:srgbClr val="005F4B"/>
          </a:solidFill>
          <a:ln>
            <a:solidFill>
              <a:srgbClr val="005F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1E437482-6ED2-4F9A-A4D2-4A07F961102B}"/>
              </a:ext>
            </a:extLst>
          </p:cNvPr>
          <p:cNvSpPr/>
          <p:nvPr/>
        </p:nvSpPr>
        <p:spPr>
          <a:xfrm rot="1622478" flipV="1">
            <a:off x="708655" y="3852528"/>
            <a:ext cx="1905000" cy="614995"/>
          </a:xfrm>
          <a:prstGeom prst="parallelogram">
            <a:avLst>
              <a:gd name="adj" fmla="val 42036"/>
            </a:avLst>
          </a:prstGeom>
          <a:solidFill>
            <a:srgbClr val="005F4B"/>
          </a:solidFill>
          <a:ln>
            <a:solidFill>
              <a:srgbClr val="005F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F9C6FEF4-4021-4549-BEE1-E1A4DAF9E6FD}"/>
              </a:ext>
            </a:extLst>
          </p:cNvPr>
          <p:cNvSpPr/>
          <p:nvPr/>
        </p:nvSpPr>
        <p:spPr>
          <a:xfrm>
            <a:off x="923583" y="2736000"/>
            <a:ext cx="3026421" cy="679731"/>
          </a:xfrm>
          <a:custGeom>
            <a:avLst/>
            <a:gdLst>
              <a:gd name="connsiteX0" fmla="*/ 0 w 3026421"/>
              <a:gd name="connsiteY0" fmla="*/ 679731 h 679731"/>
              <a:gd name="connsiteX1" fmla="*/ 1723603 w 3026421"/>
              <a:gd name="connsiteY1" fmla="*/ 0 h 679731"/>
              <a:gd name="connsiteX2" fmla="*/ 3026421 w 3026421"/>
              <a:gd name="connsiteY2" fmla="*/ 631179 h 679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6421" h="679731">
                <a:moveTo>
                  <a:pt x="0" y="679731"/>
                </a:moveTo>
                <a:lnTo>
                  <a:pt x="1723603" y="0"/>
                </a:lnTo>
                <a:lnTo>
                  <a:pt x="3026421" y="631179"/>
                </a:lnTo>
              </a:path>
            </a:pathLst>
          </a:custGeom>
          <a:noFill/>
          <a:ln>
            <a:solidFill>
              <a:srgbClr val="005F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래픽 13" descr="전갈 단색으로 채워진">
            <a:extLst>
              <a:ext uri="{FF2B5EF4-FFF2-40B4-BE49-F238E27FC236}">
                <a16:creationId xmlns:a16="http://schemas.microsoft.com/office/drawing/2014/main" id="{D4D89638-E3C3-4AEC-9697-55DC3002D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9378" y="3447807"/>
            <a:ext cx="720000" cy="720000"/>
          </a:xfrm>
          <a:prstGeom prst="rect">
            <a:avLst/>
          </a:prstGeom>
        </p:spPr>
      </p:pic>
      <p:pic>
        <p:nvPicPr>
          <p:cNvPr id="15" name="그래픽 14" descr="방패 선택 표시 단색으로 채워진">
            <a:extLst>
              <a:ext uri="{FF2B5EF4-FFF2-40B4-BE49-F238E27FC236}">
                <a16:creationId xmlns:a16="http://schemas.microsoft.com/office/drawing/2014/main" id="{AA57B89A-4C05-4E47-BC32-313FF7AD5C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6167" y="3142054"/>
            <a:ext cx="720000" cy="72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C663AA9-1469-47D6-99CE-6F8EEC10FE2C}"/>
              </a:ext>
            </a:extLst>
          </p:cNvPr>
          <p:cNvSpPr txBox="1"/>
          <p:nvPr/>
        </p:nvSpPr>
        <p:spPr>
          <a:xfrm rot="1660212">
            <a:off x="1030099" y="3892556"/>
            <a:ext cx="1391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Veeam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Virtual lab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17" name="그래픽 16" descr="현미경 단색으로 채워진">
            <a:extLst>
              <a:ext uri="{FF2B5EF4-FFF2-40B4-BE49-F238E27FC236}">
                <a16:creationId xmlns:a16="http://schemas.microsoft.com/office/drawing/2014/main" id="{A242F5AE-6CB8-4E00-A34E-B6BEEB0D04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56134" y="2821367"/>
            <a:ext cx="720000" cy="720000"/>
          </a:xfrm>
          <a:prstGeom prst="rect">
            <a:avLst/>
          </a:prstGeom>
        </p:spPr>
      </p:pic>
      <p:pic>
        <p:nvPicPr>
          <p:cNvPr id="18" name="그래픽 17" descr="비커 단색으로 채워진">
            <a:extLst>
              <a:ext uri="{FF2B5EF4-FFF2-40B4-BE49-F238E27FC236}">
                <a16:creationId xmlns:a16="http://schemas.microsoft.com/office/drawing/2014/main" id="{F9125778-C003-4F75-993D-EAE3333D3E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85949" y="3068918"/>
            <a:ext cx="720000" cy="720000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D0544512-FC8F-4455-B6CE-168B2B4987DD}"/>
              </a:ext>
            </a:extLst>
          </p:cNvPr>
          <p:cNvSpPr/>
          <p:nvPr/>
        </p:nvSpPr>
        <p:spPr>
          <a:xfrm>
            <a:off x="6161402" y="3004473"/>
            <a:ext cx="2214031" cy="1875492"/>
          </a:xfrm>
          <a:prstGeom prst="ellipse">
            <a:avLst/>
          </a:prstGeom>
          <a:noFill/>
          <a:ln>
            <a:solidFill>
              <a:srgbClr val="005F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endParaRPr lang="ko-KR" altLang="en-US" sz="1100" dirty="0" err="1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0" name="Picture 27">
            <a:extLst>
              <a:ext uri="{FF2B5EF4-FFF2-40B4-BE49-F238E27FC236}">
                <a16:creationId xmlns:a16="http://schemas.microsoft.com/office/drawing/2014/main" id="{B3A3E7C0-9AFB-44E4-AA16-DC19CB49FA0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718" y="3265395"/>
            <a:ext cx="248978" cy="164958"/>
          </a:xfrm>
          <a:prstGeom prst="rect">
            <a:avLst/>
          </a:prstGeom>
        </p:spPr>
      </p:pic>
      <p:pic>
        <p:nvPicPr>
          <p:cNvPr id="21" name="Picture 28">
            <a:extLst>
              <a:ext uri="{FF2B5EF4-FFF2-40B4-BE49-F238E27FC236}">
                <a16:creationId xmlns:a16="http://schemas.microsoft.com/office/drawing/2014/main" id="{A72AC2F5-D40B-447D-BAE2-A5E0B5F8621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413" y="3255509"/>
            <a:ext cx="235052" cy="155731"/>
          </a:xfrm>
          <a:prstGeom prst="rect">
            <a:avLst/>
          </a:prstGeom>
        </p:spPr>
      </p:pic>
      <p:sp>
        <p:nvSpPr>
          <p:cNvPr id="22" name="Freeform 49">
            <a:extLst>
              <a:ext uri="{FF2B5EF4-FFF2-40B4-BE49-F238E27FC236}">
                <a16:creationId xmlns:a16="http://schemas.microsoft.com/office/drawing/2014/main" id="{513CC57F-F32C-4204-A568-E11CD8940E5B}"/>
              </a:ext>
            </a:extLst>
          </p:cNvPr>
          <p:cNvSpPr/>
          <p:nvPr/>
        </p:nvSpPr>
        <p:spPr>
          <a:xfrm>
            <a:off x="7830690" y="2961257"/>
            <a:ext cx="779351" cy="493831"/>
          </a:xfrm>
          <a:custGeom>
            <a:avLst/>
            <a:gdLst>
              <a:gd name="connsiteX0" fmla="*/ 983449 w 1863986"/>
              <a:gd name="connsiteY0" fmla="*/ 0 h 1146489"/>
              <a:gd name="connsiteX1" fmla="*/ 1548675 w 1863986"/>
              <a:gd name="connsiteY1" fmla="*/ 460672 h 1146489"/>
              <a:gd name="connsiteX2" fmla="*/ 1549534 w 1863986"/>
              <a:gd name="connsiteY2" fmla="*/ 469195 h 1146489"/>
              <a:gd name="connsiteX3" fmla="*/ 1589913 w 1863986"/>
              <a:gd name="connsiteY3" fmla="*/ 473265 h 1146489"/>
              <a:gd name="connsiteX4" fmla="*/ 1863986 w 1863986"/>
              <a:gd name="connsiteY4" fmla="*/ 809541 h 1146489"/>
              <a:gd name="connsiteX5" fmla="*/ 1589913 w 1863986"/>
              <a:gd name="connsiteY5" fmla="*/ 1145816 h 1146489"/>
              <a:gd name="connsiteX6" fmla="*/ 1583238 w 1863986"/>
              <a:gd name="connsiteY6" fmla="*/ 1146489 h 1146489"/>
              <a:gd name="connsiteX7" fmla="*/ 348531 w 1863986"/>
              <a:gd name="connsiteY7" fmla="*/ 1146489 h 1146489"/>
              <a:gd name="connsiteX8" fmla="*/ 328194 w 1863986"/>
              <a:gd name="connsiteY8" fmla="*/ 1144439 h 1146489"/>
              <a:gd name="connsiteX9" fmla="*/ 0 w 1863986"/>
              <a:gd name="connsiteY9" fmla="*/ 741759 h 1146489"/>
              <a:gd name="connsiteX10" fmla="*/ 411032 w 1863986"/>
              <a:gd name="connsiteY10" fmla="*/ 330727 h 1146489"/>
              <a:gd name="connsiteX11" fmla="*/ 460864 w 1863986"/>
              <a:gd name="connsiteY11" fmla="*/ 335751 h 1146489"/>
              <a:gd name="connsiteX12" fmla="*/ 505036 w 1863986"/>
              <a:gd name="connsiteY12" fmla="*/ 254371 h 1146489"/>
              <a:gd name="connsiteX13" fmla="*/ 983449 w 1863986"/>
              <a:gd name="connsiteY13" fmla="*/ 0 h 1146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63986" h="1146489">
                <a:moveTo>
                  <a:pt x="983449" y="0"/>
                </a:moveTo>
                <a:cubicBezTo>
                  <a:pt x="1262259" y="0"/>
                  <a:pt x="1494877" y="197767"/>
                  <a:pt x="1548675" y="460672"/>
                </a:cubicBezTo>
                <a:lnTo>
                  <a:pt x="1549534" y="469195"/>
                </a:lnTo>
                <a:lnTo>
                  <a:pt x="1589913" y="473265"/>
                </a:lnTo>
                <a:cubicBezTo>
                  <a:pt x="1746327" y="505272"/>
                  <a:pt x="1863986" y="643666"/>
                  <a:pt x="1863986" y="809541"/>
                </a:cubicBezTo>
                <a:cubicBezTo>
                  <a:pt x="1863986" y="975415"/>
                  <a:pt x="1746327" y="1113810"/>
                  <a:pt x="1589913" y="1145816"/>
                </a:cubicBezTo>
                <a:lnTo>
                  <a:pt x="1583238" y="1146489"/>
                </a:lnTo>
                <a:lnTo>
                  <a:pt x="348531" y="1146489"/>
                </a:lnTo>
                <a:lnTo>
                  <a:pt x="328194" y="1144439"/>
                </a:lnTo>
                <a:cubicBezTo>
                  <a:pt x="140894" y="1106112"/>
                  <a:pt x="0" y="940389"/>
                  <a:pt x="0" y="741759"/>
                </a:cubicBezTo>
                <a:cubicBezTo>
                  <a:pt x="0" y="514752"/>
                  <a:pt x="184025" y="330727"/>
                  <a:pt x="411032" y="330727"/>
                </a:cubicBezTo>
                <a:lnTo>
                  <a:pt x="460864" y="335751"/>
                </a:lnTo>
                <a:lnTo>
                  <a:pt x="505036" y="254371"/>
                </a:lnTo>
                <a:cubicBezTo>
                  <a:pt x="608718" y="100902"/>
                  <a:pt x="784300" y="0"/>
                  <a:pt x="983449" y="0"/>
                </a:cubicBezTo>
                <a:close/>
              </a:path>
            </a:pathLst>
          </a:custGeom>
          <a:solidFill>
            <a:srgbClr val="005F4B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8">
              <a:defRPr/>
            </a:pPr>
            <a:endParaRPr lang="ru-RU" sz="2430" kern="0">
              <a:solidFill>
                <a:sysClr val="windowText" lastClr="000000"/>
              </a:solidFill>
              <a:latin typeface="+mn-ea"/>
            </a:endParaRPr>
          </a:p>
        </p:txBody>
      </p:sp>
      <p:pic>
        <p:nvPicPr>
          <p:cNvPr id="23" name="Picture 33">
            <a:extLst>
              <a:ext uri="{FF2B5EF4-FFF2-40B4-BE49-F238E27FC236}">
                <a16:creationId xmlns:a16="http://schemas.microsoft.com/office/drawing/2014/main" id="{E2018DCE-6EA6-4D53-A6AC-2AE21349063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323" y="3197597"/>
            <a:ext cx="422088" cy="232977"/>
          </a:xfrm>
          <a:prstGeom prst="rect">
            <a:avLst/>
          </a:prstGeom>
        </p:spPr>
      </p:pic>
      <p:pic>
        <p:nvPicPr>
          <p:cNvPr id="24" name="Picture 34">
            <a:extLst>
              <a:ext uri="{FF2B5EF4-FFF2-40B4-BE49-F238E27FC236}">
                <a16:creationId xmlns:a16="http://schemas.microsoft.com/office/drawing/2014/main" id="{E9AC4D9C-AA35-4810-A20F-F7BF2DBA38F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602" y="3247854"/>
            <a:ext cx="152460" cy="139786"/>
          </a:xfrm>
          <a:prstGeom prst="rect">
            <a:avLst/>
          </a:prstGeom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447CAC72-0194-4A0D-B984-C3B3DAD3218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010" y="3081578"/>
            <a:ext cx="314228" cy="111829"/>
          </a:xfrm>
          <a:prstGeom prst="rect">
            <a:avLst/>
          </a:prstGeom>
        </p:spPr>
      </p:pic>
      <p:sp>
        <p:nvSpPr>
          <p:cNvPr id="26" name="Freeform 110">
            <a:extLst>
              <a:ext uri="{FF2B5EF4-FFF2-40B4-BE49-F238E27FC236}">
                <a16:creationId xmlns:a16="http://schemas.microsoft.com/office/drawing/2014/main" id="{A9E4DDD2-02CD-4B00-BA98-D48D84E60024}"/>
              </a:ext>
            </a:extLst>
          </p:cNvPr>
          <p:cNvSpPr/>
          <p:nvPr/>
        </p:nvSpPr>
        <p:spPr>
          <a:xfrm>
            <a:off x="5972488" y="2942335"/>
            <a:ext cx="779352" cy="531674"/>
          </a:xfrm>
          <a:custGeom>
            <a:avLst/>
            <a:gdLst>
              <a:gd name="connsiteX0" fmla="*/ 1074026 w 2035661"/>
              <a:gd name="connsiteY0" fmla="*/ 0 h 1260170"/>
              <a:gd name="connsiteX1" fmla="*/ 1691310 w 2035661"/>
              <a:gd name="connsiteY1" fmla="*/ 503101 h 1260170"/>
              <a:gd name="connsiteX2" fmla="*/ 1692248 w 2035661"/>
              <a:gd name="connsiteY2" fmla="*/ 512409 h 1260170"/>
              <a:gd name="connsiteX3" fmla="*/ 1736346 w 2035661"/>
              <a:gd name="connsiteY3" fmla="*/ 516854 h 1260170"/>
              <a:gd name="connsiteX4" fmla="*/ 2035661 w 2035661"/>
              <a:gd name="connsiteY4" fmla="*/ 884101 h 1260170"/>
              <a:gd name="connsiteX5" fmla="*/ 1736346 w 2035661"/>
              <a:gd name="connsiteY5" fmla="*/ 1251348 h 1260170"/>
              <a:gd name="connsiteX6" fmla="*/ 1704110 w 2035661"/>
              <a:gd name="connsiteY6" fmla="*/ 1254598 h 1260170"/>
              <a:gd name="connsiteX7" fmla="*/ 1704110 w 2035661"/>
              <a:gd name="connsiteY7" fmla="*/ 1258963 h 1260170"/>
              <a:gd name="connsiteX8" fmla="*/ 1660808 w 2035661"/>
              <a:gd name="connsiteY8" fmla="*/ 1258963 h 1260170"/>
              <a:gd name="connsiteX9" fmla="*/ 1660798 w 2035661"/>
              <a:gd name="connsiteY9" fmla="*/ 1258964 h 1260170"/>
              <a:gd name="connsiteX10" fmla="*/ 1660788 w 2035661"/>
              <a:gd name="connsiteY10" fmla="*/ 1258963 h 1260170"/>
              <a:gd name="connsiteX11" fmla="*/ 1085999 w 2035661"/>
              <a:gd name="connsiteY11" fmla="*/ 1258963 h 1260170"/>
              <a:gd name="connsiteX12" fmla="*/ 1074026 w 2035661"/>
              <a:gd name="connsiteY12" fmla="*/ 1260170 h 1260170"/>
              <a:gd name="connsiteX13" fmla="*/ 1062053 w 2035661"/>
              <a:gd name="connsiteY13" fmla="*/ 1258963 h 1260170"/>
              <a:gd name="connsiteX14" fmla="*/ 448898 w 2035661"/>
              <a:gd name="connsiteY14" fmla="*/ 1258963 h 1260170"/>
              <a:gd name="connsiteX15" fmla="*/ 448888 w 2035661"/>
              <a:gd name="connsiteY15" fmla="*/ 1258964 h 1260170"/>
              <a:gd name="connsiteX16" fmla="*/ 448878 w 2035661"/>
              <a:gd name="connsiteY16" fmla="*/ 1258963 h 1260170"/>
              <a:gd name="connsiteX17" fmla="*/ 382386 w 2035661"/>
              <a:gd name="connsiteY17" fmla="*/ 1258963 h 1260170"/>
              <a:gd name="connsiteX18" fmla="*/ 382386 w 2035661"/>
              <a:gd name="connsiteY18" fmla="*/ 1252260 h 1260170"/>
              <a:gd name="connsiteX19" fmla="*/ 358421 w 2035661"/>
              <a:gd name="connsiteY19" fmla="*/ 1249844 h 1260170"/>
              <a:gd name="connsiteX20" fmla="*/ 0 w 2035661"/>
              <a:gd name="connsiteY20" fmla="*/ 810076 h 1260170"/>
              <a:gd name="connsiteX21" fmla="*/ 448888 w 2035661"/>
              <a:gd name="connsiteY21" fmla="*/ 361188 h 1260170"/>
              <a:gd name="connsiteX22" fmla="*/ 503310 w 2035661"/>
              <a:gd name="connsiteY22" fmla="*/ 366674 h 1260170"/>
              <a:gd name="connsiteX23" fmla="*/ 551550 w 2035661"/>
              <a:gd name="connsiteY23" fmla="*/ 277799 h 1260170"/>
              <a:gd name="connsiteX24" fmla="*/ 1074026 w 2035661"/>
              <a:gd name="connsiteY24" fmla="*/ 0 h 1260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035661" h="1260170">
                <a:moveTo>
                  <a:pt x="1074026" y="0"/>
                </a:moveTo>
                <a:cubicBezTo>
                  <a:pt x="1378514" y="0"/>
                  <a:pt x="1632557" y="215982"/>
                  <a:pt x="1691310" y="503101"/>
                </a:cubicBezTo>
                <a:lnTo>
                  <a:pt x="1692248" y="512409"/>
                </a:lnTo>
                <a:lnTo>
                  <a:pt x="1736346" y="516854"/>
                </a:lnTo>
                <a:cubicBezTo>
                  <a:pt x="1907165" y="551809"/>
                  <a:pt x="2035661" y="702949"/>
                  <a:pt x="2035661" y="884101"/>
                </a:cubicBezTo>
                <a:cubicBezTo>
                  <a:pt x="2035661" y="1065253"/>
                  <a:pt x="1907165" y="1216394"/>
                  <a:pt x="1736346" y="1251348"/>
                </a:cubicBezTo>
                <a:lnTo>
                  <a:pt x="1704110" y="1254598"/>
                </a:lnTo>
                <a:lnTo>
                  <a:pt x="1704110" y="1258963"/>
                </a:lnTo>
                <a:lnTo>
                  <a:pt x="1660808" y="1258963"/>
                </a:lnTo>
                <a:lnTo>
                  <a:pt x="1660798" y="1258964"/>
                </a:lnTo>
                <a:lnTo>
                  <a:pt x="1660788" y="1258963"/>
                </a:lnTo>
                <a:lnTo>
                  <a:pt x="1085999" y="1258963"/>
                </a:lnTo>
                <a:lnTo>
                  <a:pt x="1074026" y="1260170"/>
                </a:lnTo>
                <a:lnTo>
                  <a:pt x="1062053" y="1258963"/>
                </a:lnTo>
                <a:lnTo>
                  <a:pt x="448898" y="1258963"/>
                </a:lnTo>
                <a:lnTo>
                  <a:pt x="448888" y="1258964"/>
                </a:lnTo>
                <a:lnTo>
                  <a:pt x="448878" y="1258963"/>
                </a:lnTo>
                <a:lnTo>
                  <a:pt x="382386" y="1258963"/>
                </a:lnTo>
                <a:lnTo>
                  <a:pt x="382386" y="1252260"/>
                </a:lnTo>
                <a:lnTo>
                  <a:pt x="358421" y="1249844"/>
                </a:lnTo>
                <a:cubicBezTo>
                  <a:pt x="153871" y="1207987"/>
                  <a:pt x="0" y="1027001"/>
                  <a:pt x="0" y="810076"/>
                </a:cubicBezTo>
                <a:cubicBezTo>
                  <a:pt x="0" y="562162"/>
                  <a:pt x="200974" y="361188"/>
                  <a:pt x="448888" y="361188"/>
                </a:cubicBezTo>
                <a:lnTo>
                  <a:pt x="503310" y="366674"/>
                </a:lnTo>
                <a:lnTo>
                  <a:pt x="551550" y="277799"/>
                </a:lnTo>
                <a:cubicBezTo>
                  <a:pt x="664781" y="110195"/>
                  <a:pt x="856535" y="0"/>
                  <a:pt x="1074026" y="0"/>
                </a:cubicBezTo>
                <a:close/>
              </a:path>
            </a:pathLst>
          </a:custGeom>
          <a:solidFill>
            <a:srgbClr val="005F4B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25784">
              <a:defRPr/>
            </a:pPr>
            <a:endParaRPr lang="ru-RU" sz="1368" kern="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5615F6-8061-4DD7-8684-A7064E1AB4E9}"/>
              </a:ext>
            </a:extLst>
          </p:cNvPr>
          <p:cNvSpPr txBox="1"/>
          <p:nvPr/>
        </p:nvSpPr>
        <p:spPr>
          <a:xfrm>
            <a:off x="6973038" y="3060191"/>
            <a:ext cx="623044" cy="226591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C2C</a:t>
            </a:r>
            <a:endParaRPr lang="ko-KR" altLang="en-US" sz="1000" b="1" dirty="0" err="1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44ECA2-C711-43C8-92D2-DFFB2BB4B55C}"/>
              </a:ext>
            </a:extLst>
          </p:cNvPr>
          <p:cNvSpPr txBox="1"/>
          <p:nvPr/>
        </p:nvSpPr>
        <p:spPr>
          <a:xfrm>
            <a:off x="6973038" y="4647392"/>
            <a:ext cx="623044" cy="226591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P2V</a:t>
            </a:r>
            <a:endParaRPr lang="ko-KR" altLang="en-US" sz="1000" b="1" dirty="0" err="1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0D6C39-A29F-480A-8B55-7892760C6C22}"/>
              </a:ext>
            </a:extLst>
          </p:cNvPr>
          <p:cNvSpPr txBox="1"/>
          <p:nvPr/>
        </p:nvSpPr>
        <p:spPr>
          <a:xfrm>
            <a:off x="7883386" y="3741685"/>
            <a:ext cx="623044" cy="226591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V2C</a:t>
            </a:r>
            <a:endParaRPr lang="ko-KR" altLang="en-US" sz="1000" b="1" dirty="0" err="1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6049E0-1565-4BC5-B287-DEC245006FFC}"/>
              </a:ext>
            </a:extLst>
          </p:cNvPr>
          <p:cNvSpPr txBox="1"/>
          <p:nvPr/>
        </p:nvSpPr>
        <p:spPr>
          <a:xfrm>
            <a:off x="6072339" y="3741685"/>
            <a:ext cx="623044" cy="226591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P2C</a:t>
            </a:r>
            <a:endParaRPr lang="ko-KR" altLang="en-US" sz="1000" b="1" dirty="0" err="1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F94DAB-F1D6-4640-9F3F-A659972D90B4}"/>
              </a:ext>
            </a:extLst>
          </p:cNvPr>
          <p:cNvSpPr txBox="1"/>
          <p:nvPr/>
        </p:nvSpPr>
        <p:spPr>
          <a:xfrm>
            <a:off x="8625255" y="3003244"/>
            <a:ext cx="723503" cy="436905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spcAft>
                <a:spcPts val="200"/>
              </a:spcAft>
            </a:pPr>
            <a:r>
              <a:rPr lang="ko-KR" altLang="en-US" sz="1050" b="1" dirty="0" err="1">
                <a:latin typeface="+mn-ea"/>
              </a:rPr>
              <a:t>퍼블릭</a:t>
            </a:r>
            <a:r>
              <a:rPr lang="ko-KR" altLang="en-US" sz="1050" b="1" dirty="0">
                <a:latin typeface="+mn-ea"/>
              </a:rPr>
              <a:t> </a:t>
            </a:r>
            <a:endParaRPr lang="en-US" altLang="ko-KR" sz="1050" b="1" dirty="0">
              <a:latin typeface="+mn-ea"/>
            </a:endParaRPr>
          </a:p>
          <a:p>
            <a:pPr latinLnBrk="0">
              <a:spcAft>
                <a:spcPts val="200"/>
              </a:spcAft>
            </a:pPr>
            <a:r>
              <a:rPr lang="ko-KR" altLang="en-US" sz="1050" b="1" dirty="0">
                <a:latin typeface="+mn-ea"/>
              </a:rPr>
              <a:t>클라우드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07F370-60AE-48A2-8D6A-3DAE13D37037}"/>
              </a:ext>
            </a:extLst>
          </p:cNvPr>
          <p:cNvSpPr txBox="1"/>
          <p:nvPr/>
        </p:nvSpPr>
        <p:spPr>
          <a:xfrm>
            <a:off x="5251014" y="3003244"/>
            <a:ext cx="723503" cy="436905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algn="r" latinLnBrk="0">
              <a:spcAft>
                <a:spcPts val="200"/>
              </a:spcAft>
            </a:pPr>
            <a:r>
              <a:rPr lang="ko-KR" altLang="en-US" sz="1050" b="1" dirty="0" err="1">
                <a:latin typeface="+mn-ea"/>
              </a:rPr>
              <a:t>프라이빗</a:t>
            </a:r>
            <a:r>
              <a:rPr lang="ko-KR" altLang="en-US" sz="1050" b="1" dirty="0">
                <a:latin typeface="+mn-ea"/>
              </a:rPr>
              <a:t> </a:t>
            </a:r>
            <a:endParaRPr lang="en-US" altLang="ko-KR" sz="1050" b="1" dirty="0">
              <a:latin typeface="+mn-ea"/>
            </a:endParaRPr>
          </a:p>
          <a:p>
            <a:pPr algn="r" latinLnBrk="0">
              <a:spcAft>
                <a:spcPts val="200"/>
              </a:spcAft>
            </a:pPr>
            <a:r>
              <a:rPr lang="ko-KR" altLang="en-US" sz="1050" b="1" dirty="0">
                <a:latin typeface="+mn-ea"/>
              </a:rPr>
              <a:t>클라우드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B92439-3D5E-43BB-9C4D-C65AF042E2BC}"/>
              </a:ext>
            </a:extLst>
          </p:cNvPr>
          <p:cNvSpPr txBox="1"/>
          <p:nvPr/>
        </p:nvSpPr>
        <p:spPr>
          <a:xfrm>
            <a:off x="5353938" y="4285296"/>
            <a:ext cx="723503" cy="421517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algn="r" latinLnBrk="0">
              <a:spcAft>
                <a:spcPts val="200"/>
              </a:spcAft>
            </a:pPr>
            <a:r>
              <a:rPr lang="ko-KR" altLang="en-US" sz="1050" b="1" dirty="0">
                <a:latin typeface="+mn-ea"/>
              </a:rPr>
              <a:t>물리</a:t>
            </a:r>
            <a:endParaRPr lang="en-US" altLang="ko-KR" sz="1050" b="1" dirty="0">
              <a:latin typeface="+mn-ea"/>
            </a:endParaRPr>
          </a:p>
          <a:p>
            <a:pPr algn="r" latinLnBrk="0">
              <a:spcAft>
                <a:spcPts val="200"/>
              </a:spcAft>
            </a:pPr>
            <a:r>
              <a:rPr lang="ko-KR" altLang="en-US" sz="1050" b="1" dirty="0">
                <a:latin typeface="+mn-ea"/>
              </a:rPr>
              <a:t>서버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5D2403-14AD-4599-B311-0FF8151F0693}"/>
              </a:ext>
            </a:extLst>
          </p:cNvPr>
          <p:cNvSpPr txBox="1"/>
          <p:nvPr/>
        </p:nvSpPr>
        <p:spPr>
          <a:xfrm>
            <a:off x="8506430" y="4378911"/>
            <a:ext cx="896615" cy="234286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spcAft>
                <a:spcPts val="200"/>
              </a:spcAft>
            </a:pPr>
            <a:r>
              <a:rPr lang="ko-KR" altLang="en-US" sz="1050" b="1" dirty="0" err="1">
                <a:latin typeface="+mn-ea"/>
              </a:rPr>
              <a:t>하이퍼바이저</a:t>
            </a:r>
            <a:endParaRPr lang="ko-KR" altLang="en-US" sz="1050" b="1" dirty="0">
              <a:latin typeface="+mn-ea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E366E136-F33B-449F-B6A5-BC537B79B75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82317" y="4177356"/>
            <a:ext cx="359695" cy="536494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F4200258-F147-43D7-B579-14E481A500F6}"/>
              </a:ext>
            </a:extLst>
          </p:cNvPr>
          <p:cNvSpPr/>
          <p:nvPr/>
        </p:nvSpPr>
        <p:spPr>
          <a:xfrm>
            <a:off x="7968365" y="4175603"/>
            <a:ext cx="504000" cy="540000"/>
          </a:xfrm>
          <a:prstGeom prst="rect">
            <a:avLst/>
          </a:prstGeom>
          <a:solidFill>
            <a:srgbClr val="005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VM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105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BDDEC-C119-43AC-9753-DE008C94F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1.2.2 </a:t>
            </a:r>
            <a:r>
              <a:rPr lang="ko-KR" altLang="en-US" dirty="0"/>
              <a:t>기대 효과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0560E5-871D-4D80-8893-335292156F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제안사는 </a:t>
            </a:r>
            <a:r>
              <a:rPr lang="en-US" altLang="ko-KR" dirty="0"/>
              <a:t>OOOO IT</a:t>
            </a:r>
            <a:r>
              <a:rPr lang="ko-KR" altLang="en-US" dirty="0"/>
              <a:t>운영 인프라의 초고속 백업과 복구 성능을 제공하고  운영과 편의성 그리고 미래의 기술까지 </a:t>
            </a:r>
            <a:r>
              <a:rPr lang="ko-KR" altLang="en-US" dirty="0" err="1"/>
              <a:t>수용할수</a:t>
            </a:r>
            <a:r>
              <a:rPr lang="ko-KR" altLang="en-US" dirty="0"/>
              <a:t> 있는 차세대 백업 시스템을 구축하겠습니다</a:t>
            </a:r>
            <a:r>
              <a:rPr lang="en-US" altLang="ko-KR" dirty="0"/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834F0B-9263-4886-B25D-64F58E181E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 anchor="ctr"/>
          <a:lstStyle/>
          <a:p>
            <a:pPr marL="0" indent="0" algn="r">
              <a:buNone/>
            </a:pPr>
            <a:r>
              <a:rPr lang="en-US" altLang="ko-KR" dirty="0">
                <a:latin typeface="+mn-ea"/>
              </a:rPr>
              <a:t>1.2 </a:t>
            </a:r>
            <a:r>
              <a:rPr lang="ko-KR" altLang="en-US" dirty="0">
                <a:latin typeface="+mn-ea"/>
              </a:rPr>
              <a:t>제안 특징 및 기대 효과</a:t>
            </a:r>
          </a:p>
        </p:txBody>
      </p:sp>
      <p:sp>
        <p:nvSpPr>
          <p:cNvPr id="5" name="텍스트 개체 틀 6">
            <a:extLst>
              <a:ext uri="{FF2B5EF4-FFF2-40B4-BE49-F238E27FC236}">
                <a16:creationId xmlns:a16="http://schemas.microsoft.com/office/drawing/2014/main" id="{46B99498-2EA2-4C9E-8D8D-F7237706A1B3}"/>
              </a:ext>
            </a:extLst>
          </p:cNvPr>
          <p:cNvSpPr txBox="1">
            <a:spLocks/>
          </p:cNvSpPr>
          <p:nvPr/>
        </p:nvSpPr>
        <p:spPr>
          <a:xfrm>
            <a:off x="635285" y="1006112"/>
            <a:ext cx="8638149" cy="984140"/>
          </a:xfrm>
          <a:prstGeom prst="rect">
            <a:avLst/>
          </a:prstGeom>
        </p:spPr>
        <p:txBody>
          <a:bodyPr anchor="ctr"/>
          <a:lstStyle>
            <a:lvl1pPr marL="0" indent="0" algn="r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51BE49F-2669-4A2C-9699-BC731F550AA1}"/>
              </a:ext>
            </a:extLst>
          </p:cNvPr>
          <p:cNvSpPr/>
          <p:nvPr/>
        </p:nvSpPr>
        <p:spPr>
          <a:xfrm>
            <a:off x="409010" y="2826885"/>
            <a:ext cx="4435511" cy="959976"/>
          </a:xfrm>
          <a:prstGeom prst="rect">
            <a:avLst/>
          </a:prstGeom>
          <a:noFill/>
          <a:ln w="28575">
            <a:solidFill>
              <a:srgbClr val="005F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88000" rtlCol="0" anchor="t"/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RPTO &lt;=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수분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장애 시 가장 최적화된 복구 시나리오 제공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(57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가지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)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다양한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DR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시나리오 손쉽게 구현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0E7CE72-6655-4B73-8700-8E88722E0CDE}"/>
              </a:ext>
            </a:extLst>
          </p:cNvPr>
          <p:cNvSpPr/>
          <p:nvPr/>
        </p:nvSpPr>
        <p:spPr>
          <a:xfrm>
            <a:off x="646627" y="2623397"/>
            <a:ext cx="2772194" cy="349676"/>
          </a:xfrm>
          <a:prstGeom prst="roundRect">
            <a:avLst/>
          </a:prstGeom>
          <a:solidFill>
            <a:srgbClr val="005F4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latin typeface="+mn-ea"/>
              </a:rPr>
              <a:t>1. </a:t>
            </a:r>
            <a:r>
              <a:rPr lang="ko-KR" altLang="en-US" sz="1400" b="1" dirty="0">
                <a:latin typeface="+mn-ea"/>
              </a:rPr>
              <a:t>완벽한 데이터 보호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1C8B86-4EDE-44B4-8950-A019138D272E}"/>
              </a:ext>
            </a:extLst>
          </p:cNvPr>
          <p:cNvSpPr/>
          <p:nvPr/>
        </p:nvSpPr>
        <p:spPr>
          <a:xfrm>
            <a:off x="409010" y="4185171"/>
            <a:ext cx="4435511" cy="959976"/>
          </a:xfrm>
          <a:prstGeom prst="rect">
            <a:avLst/>
          </a:prstGeom>
          <a:noFill/>
          <a:ln w="28575">
            <a:solidFill>
              <a:srgbClr val="005F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88000" rtlCol="0" anchor="t"/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Agentless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방식으로 간편한 관리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1-click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설정으로 장애 발생 시 빠른 백업 및 복제 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531D510-D713-439B-8C9E-D48C4DF5DF8E}"/>
              </a:ext>
            </a:extLst>
          </p:cNvPr>
          <p:cNvSpPr/>
          <p:nvPr/>
        </p:nvSpPr>
        <p:spPr>
          <a:xfrm>
            <a:off x="646627" y="3981684"/>
            <a:ext cx="2772194" cy="349676"/>
          </a:xfrm>
          <a:prstGeom prst="roundRect">
            <a:avLst/>
          </a:prstGeom>
          <a:solidFill>
            <a:srgbClr val="005F4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latin typeface="+mn-ea"/>
              </a:rPr>
              <a:t>2. </a:t>
            </a:r>
            <a:r>
              <a:rPr lang="ko-KR" altLang="en-US" sz="1400" b="1" dirty="0">
                <a:latin typeface="+mn-ea"/>
              </a:rPr>
              <a:t>운영의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편의성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1A0866E-8449-49EA-96A2-1C1856122B61}"/>
              </a:ext>
            </a:extLst>
          </p:cNvPr>
          <p:cNvSpPr/>
          <p:nvPr/>
        </p:nvSpPr>
        <p:spPr>
          <a:xfrm>
            <a:off x="409010" y="5537436"/>
            <a:ext cx="4449992" cy="959976"/>
          </a:xfrm>
          <a:prstGeom prst="rect">
            <a:avLst/>
          </a:prstGeom>
          <a:noFill/>
          <a:ln w="28575">
            <a:solidFill>
              <a:srgbClr val="005F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88000" rtlCol="0" anchor="t"/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업계 최초의 신기술 다수 보유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백업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/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복제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/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클라우드 마이그레이션을 통합 관리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Cloud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및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DR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에 대한 확장 성 및 데이터 이동성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6CC32D0-EBBD-4ADA-ACB8-5AC8D7F8F47C}"/>
              </a:ext>
            </a:extLst>
          </p:cNvPr>
          <p:cNvSpPr/>
          <p:nvPr/>
        </p:nvSpPr>
        <p:spPr>
          <a:xfrm>
            <a:off x="661108" y="5333951"/>
            <a:ext cx="2772194" cy="349676"/>
          </a:xfrm>
          <a:prstGeom prst="roundRect">
            <a:avLst/>
          </a:prstGeom>
          <a:solidFill>
            <a:srgbClr val="005F4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latin typeface="+mn-ea"/>
              </a:rPr>
              <a:t>3. </a:t>
            </a:r>
            <a:r>
              <a:rPr lang="ko-KR" altLang="en-US" sz="1400" b="1" dirty="0">
                <a:latin typeface="+mn-ea"/>
              </a:rPr>
              <a:t>진보된 기술력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26F325E-854F-4740-8539-FBEC7FED0C7E}"/>
              </a:ext>
            </a:extLst>
          </p:cNvPr>
          <p:cNvSpPr/>
          <p:nvPr/>
        </p:nvSpPr>
        <p:spPr>
          <a:xfrm>
            <a:off x="5097419" y="2815082"/>
            <a:ext cx="4435511" cy="1541126"/>
          </a:xfrm>
          <a:prstGeom prst="rect">
            <a:avLst/>
          </a:prstGeom>
          <a:noFill/>
          <a:ln w="28575">
            <a:solidFill>
              <a:srgbClr val="005F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88000" rtlCol="0" anchor="t"/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물리적인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CPU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소켓 라이선스 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X86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시스템 백업데이터속성 무관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(1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인스턴스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Core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개수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/ VM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개수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/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용량에 무관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고가의 백업 스토리지 불필요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/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기능 구현을 위한 특화된 하드웨어 불필요 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8555073-6141-4898-9A77-6C5FCB1E7910}"/>
              </a:ext>
            </a:extLst>
          </p:cNvPr>
          <p:cNvSpPr/>
          <p:nvPr/>
        </p:nvSpPr>
        <p:spPr>
          <a:xfrm>
            <a:off x="5335036" y="2622076"/>
            <a:ext cx="2772194" cy="349676"/>
          </a:xfrm>
          <a:prstGeom prst="roundRect">
            <a:avLst/>
          </a:prstGeom>
          <a:solidFill>
            <a:srgbClr val="005F4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latin typeface="+mn-ea"/>
              </a:rPr>
              <a:t>1. </a:t>
            </a:r>
            <a:r>
              <a:rPr lang="ko-KR" altLang="en-US" sz="1400" b="1" dirty="0">
                <a:latin typeface="+mn-ea"/>
              </a:rPr>
              <a:t>직접 비용 절감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B095D0-6EC3-4CD5-BF58-F4AFDC9E1A50}"/>
              </a:ext>
            </a:extLst>
          </p:cNvPr>
          <p:cNvSpPr/>
          <p:nvPr/>
        </p:nvSpPr>
        <p:spPr>
          <a:xfrm>
            <a:off x="5111900" y="4985099"/>
            <a:ext cx="4435511" cy="1512313"/>
          </a:xfrm>
          <a:prstGeom prst="rect">
            <a:avLst/>
          </a:prstGeom>
          <a:noFill/>
          <a:ln w="28575">
            <a:solidFill>
              <a:srgbClr val="005F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88000" rtlCol="0" anchor="t"/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복제 시 대상 라이선스 불필요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백업 이미지로 부터 운영 환경과 동일한 테스트 환경 및 개발 환경 지원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장애에 대한 사전 대응력 증가 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D33DDD4-2A02-4090-9586-D68C44EE3561}"/>
              </a:ext>
            </a:extLst>
          </p:cNvPr>
          <p:cNvSpPr/>
          <p:nvPr/>
        </p:nvSpPr>
        <p:spPr>
          <a:xfrm>
            <a:off x="5349517" y="4786546"/>
            <a:ext cx="2772194" cy="349676"/>
          </a:xfrm>
          <a:prstGeom prst="roundRect">
            <a:avLst/>
          </a:prstGeom>
          <a:solidFill>
            <a:srgbClr val="005F4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latin typeface="+mn-ea"/>
              </a:rPr>
              <a:t>2. </a:t>
            </a:r>
            <a:r>
              <a:rPr lang="ko-KR" altLang="en-US" sz="1400" b="1" dirty="0">
                <a:latin typeface="+mn-ea"/>
              </a:rPr>
              <a:t>간접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비용 절감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2FF59D-95C4-4EC6-8E87-2E2F85DF0E71}"/>
              </a:ext>
            </a:extLst>
          </p:cNvPr>
          <p:cNvSpPr txBox="1"/>
          <p:nvPr/>
        </p:nvSpPr>
        <p:spPr>
          <a:xfrm>
            <a:off x="2072053" y="2188690"/>
            <a:ext cx="1420582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u="sng" dirty="0">
                <a:solidFill>
                  <a:srgbClr val="003738"/>
                </a:solidFill>
                <a:latin typeface="+mn-ea"/>
              </a:rPr>
              <a:t>정성적 효과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38F362-C1D4-4479-B001-308B3B79952B}"/>
              </a:ext>
            </a:extLst>
          </p:cNvPr>
          <p:cNvSpPr txBox="1"/>
          <p:nvPr/>
        </p:nvSpPr>
        <p:spPr>
          <a:xfrm>
            <a:off x="6735614" y="2186191"/>
            <a:ext cx="1420582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u="sng" dirty="0">
                <a:solidFill>
                  <a:srgbClr val="003738"/>
                </a:solidFill>
                <a:latin typeface="+mn-ea"/>
              </a:rPr>
              <a:t>정량적 효과</a:t>
            </a:r>
          </a:p>
        </p:txBody>
      </p:sp>
    </p:spTree>
    <p:extLst>
      <p:ext uri="{BB962C8B-B14F-4D97-AF65-F5344CB8AC3E}">
        <p14:creationId xmlns:p14="http://schemas.microsoft.com/office/powerpoint/2010/main" val="2309640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62E3-F9C5-44EF-AA5C-17CB7A105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1.3.1 </a:t>
            </a:r>
            <a:r>
              <a:rPr lang="ko-KR" altLang="en-US" dirty="0"/>
              <a:t>빔 소프트웨어 코리아 조직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400BEAE-9B53-448B-AF67-6BCA9EB48A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빔 소프트웨어 코리아는 </a:t>
            </a:r>
            <a:r>
              <a:rPr lang="en-US" altLang="ko-KR" dirty="0"/>
              <a:t>2018</a:t>
            </a:r>
            <a:r>
              <a:rPr lang="ko-KR" altLang="en-US" dirty="0"/>
              <a:t>년 설립했습니다</a:t>
            </a:r>
            <a:r>
              <a:rPr lang="en-US" altLang="ko-KR" dirty="0"/>
              <a:t>. </a:t>
            </a:r>
            <a:r>
              <a:rPr lang="ko-KR" altLang="en-US" dirty="0"/>
              <a:t>업계 최고의 전문 백업 파트너사와 함께 국내시장에서 빠르게 성장하고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0F3C34-3A4D-4C80-B217-BB98282751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 anchor="ctr"/>
          <a:lstStyle/>
          <a:p>
            <a:pPr marL="0" indent="0" algn="r">
              <a:buNone/>
            </a:pPr>
            <a:r>
              <a:rPr lang="en-US" altLang="ko-KR" dirty="0">
                <a:latin typeface="+mn-ea"/>
              </a:rPr>
              <a:t>1.3 </a:t>
            </a:r>
            <a:r>
              <a:rPr lang="ko-KR" altLang="en-US" dirty="0">
                <a:latin typeface="+mn-ea"/>
              </a:rPr>
              <a:t>제안사 현황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62BC4A-8F9D-426A-9CDB-292244606336}"/>
              </a:ext>
            </a:extLst>
          </p:cNvPr>
          <p:cNvSpPr/>
          <p:nvPr/>
        </p:nvSpPr>
        <p:spPr>
          <a:xfrm>
            <a:off x="1035781" y="2223959"/>
            <a:ext cx="1260000" cy="420786"/>
          </a:xfrm>
          <a:prstGeom prst="rect">
            <a:avLst/>
          </a:prstGeom>
          <a:solidFill>
            <a:srgbClr val="005F4B"/>
          </a:solidFill>
          <a:ln>
            <a:solidFill>
              <a:srgbClr val="00373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영업</a:t>
            </a:r>
            <a:r>
              <a:rPr lang="en-US" altLang="ko-KR" sz="1200" dirty="0">
                <a:solidFill>
                  <a:schemeClr val="bg1"/>
                </a:solidFill>
              </a:rPr>
              <a:t> 1</a:t>
            </a:r>
            <a:r>
              <a:rPr lang="ko-KR" altLang="en-US" sz="1200" dirty="0">
                <a:solidFill>
                  <a:schemeClr val="bg1"/>
                </a:solidFill>
              </a:rPr>
              <a:t>팀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C767787-252D-4E7C-A884-539D3735231D}"/>
              </a:ext>
            </a:extLst>
          </p:cNvPr>
          <p:cNvSpPr/>
          <p:nvPr/>
        </p:nvSpPr>
        <p:spPr>
          <a:xfrm>
            <a:off x="2644855" y="2223959"/>
            <a:ext cx="1260000" cy="420786"/>
          </a:xfrm>
          <a:prstGeom prst="rect">
            <a:avLst/>
          </a:prstGeom>
          <a:solidFill>
            <a:srgbClr val="005F4B"/>
          </a:solidFill>
          <a:ln>
            <a:solidFill>
              <a:srgbClr val="00373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영업 </a:t>
            </a:r>
            <a:r>
              <a:rPr lang="en-US" altLang="ko-KR" sz="1200" dirty="0">
                <a:solidFill>
                  <a:schemeClr val="bg1"/>
                </a:solidFill>
              </a:rPr>
              <a:t>2</a:t>
            </a:r>
            <a:r>
              <a:rPr lang="ko-KR" altLang="en-US" sz="1200" dirty="0">
                <a:solidFill>
                  <a:schemeClr val="bg1"/>
                </a:solidFill>
              </a:rPr>
              <a:t>팀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773F118-E45C-4025-8F47-C8677C5E9D9A}"/>
              </a:ext>
            </a:extLst>
          </p:cNvPr>
          <p:cNvSpPr/>
          <p:nvPr/>
        </p:nvSpPr>
        <p:spPr>
          <a:xfrm>
            <a:off x="4253929" y="2223959"/>
            <a:ext cx="1260000" cy="420786"/>
          </a:xfrm>
          <a:prstGeom prst="rect">
            <a:avLst/>
          </a:prstGeom>
          <a:solidFill>
            <a:srgbClr val="005F4B"/>
          </a:solidFill>
          <a:ln>
            <a:solidFill>
              <a:srgbClr val="00373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영업 </a:t>
            </a:r>
            <a:r>
              <a:rPr lang="en-US" altLang="ko-KR" sz="1200" dirty="0">
                <a:solidFill>
                  <a:schemeClr val="bg1"/>
                </a:solidFill>
              </a:rPr>
              <a:t>3</a:t>
            </a:r>
            <a:r>
              <a:rPr lang="ko-KR" altLang="en-US" sz="1200" dirty="0">
                <a:solidFill>
                  <a:schemeClr val="bg1"/>
                </a:solidFill>
              </a:rPr>
              <a:t>팀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CD1C3E-264D-4FA8-804D-D050359CAAF3}"/>
              </a:ext>
            </a:extLst>
          </p:cNvPr>
          <p:cNvSpPr/>
          <p:nvPr/>
        </p:nvSpPr>
        <p:spPr>
          <a:xfrm>
            <a:off x="7472077" y="2223959"/>
            <a:ext cx="1260000" cy="420786"/>
          </a:xfrm>
          <a:prstGeom prst="rect">
            <a:avLst/>
          </a:prstGeom>
          <a:solidFill>
            <a:srgbClr val="005F4B"/>
          </a:solidFill>
          <a:ln>
            <a:solidFill>
              <a:srgbClr val="00373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채널팀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E50260A-85CD-409E-AD62-A3B49AF2C1D9}"/>
              </a:ext>
            </a:extLst>
          </p:cNvPr>
          <p:cNvSpPr/>
          <p:nvPr/>
        </p:nvSpPr>
        <p:spPr>
          <a:xfrm>
            <a:off x="5863003" y="2223959"/>
            <a:ext cx="1260000" cy="420786"/>
          </a:xfrm>
          <a:prstGeom prst="rect">
            <a:avLst/>
          </a:prstGeom>
          <a:solidFill>
            <a:srgbClr val="005F4B"/>
          </a:solidFill>
          <a:ln>
            <a:solidFill>
              <a:srgbClr val="00373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마케팅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454DCBB-DF6D-49BB-A9F8-F6828A91876C}"/>
              </a:ext>
            </a:extLst>
          </p:cNvPr>
          <p:cNvSpPr/>
          <p:nvPr/>
        </p:nvSpPr>
        <p:spPr>
          <a:xfrm>
            <a:off x="1035781" y="2848396"/>
            <a:ext cx="1260000" cy="1800000"/>
          </a:xfrm>
          <a:prstGeom prst="rect">
            <a:avLst/>
          </a:prstGeom>
          <a:solidFill>
            <a:schemeClr val="bg2"/>
          </a:solidFill>
          <a:ln>
            <a:solidFill>
              <a:srgbClr val="00373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3738"/>
                </a:solidFill>
              </a:rPr>
              <a:t>제조</a:t>
            </a:r>
            <a:endParaRPr lang="en-US" altLang="ko-KR" sz="1200" dirty="0">
              <a:solidFill>
                <a:srgbClr val="003738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3738"/>
                </a:solidFill>
              </a:rPr>
              <a:t>은행</a:t>
            </a:r>
            <a:endParaRPr lang="en-US" altLang="ko-KR" sz="1200" dirty="0">
              <a:solidFill>
                <a:srgbClr val="003738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3738"/>
                </a:solidFill>
              </a:rPr>
              <a:t>캐피탈</a:t>
            </a:r>
            <a:endParaRPr lang="en-US" altLang="ko-KR" sz="1200" dirty="0">
              <a:solidFill>
                <a:srgbClr val="003738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3738"/>
                </a:solidFill>
              </a:rPr>
              <a:t>현대 그룹사</a:t>
            </a:r>
            <a:endParaRPr lang="en-US" altLang="ko-KR" sz="1200" dirty="0">
              <a:solidFill>
                <a:srgbClr val="003738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3738"/>
                </a:solidFill>
              </a:rPr>
              <a:t>롯데 그룹사</a:t>
            </a:r>
            <a:endParaRPr lang="en-US" altLang="ko-KR" sz="1200" dirty="0">
              <a:solidFill>
                <a:srgbClr val="003738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03738"/>
                </a:solidFill>
              </a:rPr>
              <a:t>SK </a:t>
            </a:r>
            <a:r>
              <a:rPr lang="ko-KR" altLang="en-US" sz="1200" dirty="0">
                <a:solidFill>
                  <a:srgbClr val="003738"/>
                </a:solidFill>
              </a:rPr>
              <a:t>그룹사</a:t>
            </a:r>
            <a:endParaRPr lang="en-US" altLang="ko-KR" sz="1200" dirty="0">
              <a:solidFill>
                <a:srgbClr val="003738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rgbClr val="003738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52738DB-86BA-4DF3-86EB-9648413FEB38}"/>
              </a:ext>
            </a:extLst>
          </p:cNvPr>
          <p:cNvSpPr/>
          <p:nvPr/>
        </p:nvSpPr>
        <p:spPr>
          <a:xfrm>
            <a:off x="4253929" y="2848396"/>
            <a:ext cx="1260000" cy="1800000"/>
          </a:xfrm>
          <a:prstGeom prst="rect">
            <a:avLst/>
          </a:prstGeom>
          <a:solidFill>
            <a:schemeClr val="bg2"/>
          </a:solidFill>
          <a:ln>
            <a:solidFill>
              <a:srgbClr val="00373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3738"/>
                </a:solidFill>
              </a:rPr>
              <a:t>보험</a:t>
            </a:r>
            <a:r>
              <a:rPr lang="en-US" altLang="ko-KR" sz="1200" dirty="0">
                <a:solidFill>
                  <a:srgbClr val="003738"/>
                </a:solidFill>
              </a:rPr>
              <a:t>/</a:t>
            </a:r>
            <a:r>
              <a:rPr lang="ko-KR" altLang="en-US" sz="1200" dirty="0">
                <a:solidFill>
                  <a:srgbClr val="003738"/>
                </a:solidFill>
              </a:rPr>
              <a:t>생명</a:t>
            </a:r>
            <a:endParaRPr lang="en-US" altLang="ko-KR" sz="1200" dirty="0">
              <a:solidFill>
                <a:srgbClr val="003738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3738"/>
                </a:solidFill>
              </a:rPr>
              <a:t>헬스케어</a:t>
            </a:r>
            <a:endParaRPr lang="en-US" altLang="ko-KR" sz="1200" dirty="0">
              <a:solidFill>
                <a:srgbClr val="003738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3738"/>
                </a:solidFill>
              </a:rPr>
              <a:t>유통</a:t>
            </a:r>
            <a:endParaRPr lang="en-US" altLang="ko-KR" sz="1200" dirty="0">
              <a:solidFill>
                <a:srgbClr val="003738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3738"/>
                </a:solidFill>
              </a:rPr>
              <a:t>통신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D056108-1D01-486C-B4DD-DC96FCE16FBD}"/>
              </a:ext>
            </a:extLst>
          </p:cNvPr>
          <p:cNvSpPr/>
          <p:nvPr/>
        </p:nvSpPr>
        <p:spPr>
          <a:xfrm>
            <a:off x="2644855" y="2848396"/>
            <a:ext cx="1260000" cy="1800000"/>
          </a:xfrm>
          <a:prstGeom prst="rect">
            <a:avLst/>
          </a:prstGeom>
          <a:solidFill>
            <a:schemeClr val="bg2"/>
          </a:solidFill>
          <a:ln>
            <a:solidFill>
              <a:srgbClr val="00373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3738"/>
                </a:solidFill>
              </a:rPr>
              <a:t>공공</a:t>
            </a:r>
            <a:endParaRPr lang="en-US" altLang="ko-KR" sz="1200" dirty="0">
              <a:solidFill>
                <a:srgbClr val="003738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3738"/>
                </a:solidFill>
              </a:rPr>
              <a:t>교육</a:t>
            </a:r>
            <a:endParaRPr lang="en-US" altLang="ko-KR" sz="1200" dirty="0">
              <a:solidFill>
                <a:srgbClr val="003738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3738"/>
                </a:solidFill>
              </a:rPr>
              <a:t>컨설팅</a:t>
            </a:r>
            <a:endParaRPr lang="en-US" altLang="ko-KR" sz="1200" dirty="0">
              <a:solidFill>
                <a:srgbClr val="003738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3738"/>
                </a:solidFill>
              </a:rPr>
              <a:t>게임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EEAF639-7F6F-47B1-8625-BE29E21DB2C5}"/>
              </a:ext>
            </a:extLst>
          </p:cNvPr>
          <p:cNvSpPr/>
          <p:nvPr/>
        </p:nvSpPr>
        <p:spPr>
          <a:xfrm>
            <a:off x="7464181" y="2848396"/>
            <a:ext cx="1260000" cy="1800000"/>
          </a:xfrm>
          <a:prstGeom prst="rect">
            <a:avLst/>
          </a:prstGeom>
          <a:solidFill>
            <a:schemeClr val="bg2"/>
          </a:solidFill>
          <a:ln>
            <a:solidFill>
              <a:srgbClr val="00373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3738"/>
                </a:solidFill>
              </a:rPr>
              <a:t>얼라이언스</a:t>
            </a:r>
            <a:endParaRPr lang="en-US" altLang="ko-KR" sz="1200" dirty="0">
              <a:solidFill>
                <a:srgbClr val="003738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3738"/>
                </a:solidFill>
              </a:rPr>
              <a:t>파트너</a:t>
            </a:r>
            <a:endParaRPr lang="en-US" altLang="ko-KR" sz="1200" dirty="0">
              <a:solidFill>
                <a:srgbClr val="003738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3738"/>
                </a:solidFill>
              </a:rPr>
              <a:t>제휴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D32D01B-2CCC-446E-B6F6-0C13F1C0510A}"/>
              </a:ext>
            </a:extLst>
          </p:cNvPr>
          <p:cNvSpPr/>
          <p:nvPr/>
        </p:nvSpPr>
        <p:spPr>
          <a:xfrm>
            <a:off x="5863003" y="2848396"/>
            <a:ext cx="1260000" cy="1800000"/>
          </a:xfrm>
          <a:prstGeom prst="rect">
            <a:avLst/>
          </a:prstGeom>
          <a:solidFill>
            <a:schemeClr val="bg2"/>
          </a:solidFill>
          <a:ln>
            <a:solidFill>
              <a:srgbClr val="00373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3738"/>
                </a:solidFill>
              </a:rPr>
              <a:t>필드 마케팅</a:t>
            </a:r>
            <a:endParaRPr lang="en-US" altLang="ko-KR" sz="1200" dirty="0">
              <a:solidFill>
                <a:srgbClr val="003738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3738"/>
                </a:solidFill>
              </a:rPr>
              <a:t>행사</a:t>
            </a:r>
            <a:endParaRPr lang="en-US" altLang="ko-KR" sz="1200" dirty="0">
              <a:solidFill>
                <a:srgbClr val="003738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3738"/>
                </a:solidFill>
              </a:rPr>
              <a:t>프로모션</a:t>
            </a:r>
            <a:endParaRPr lang="en-US" altLang="ko-KR" sz="1200" dirty="0">
              <a:solidFill>
                <a:srgbClr val="003738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3738"/>
                </a:solidFill>
              </a:rPr>
              <a:t>홍보</a:t>
            </a:r>
            <a:endParaRPr lang="en-US" altLang="ko-KR" sz="1200" dirty="0">
              <a:solidFill>
                <a:srgbClr val="003738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3738"/>
                </a:solidFill>
              </a:rPr>
              <a:t>미디어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0F402F-30D5-4CF1-B41C-BDBA8445AFA2}"/>
              </a:ext>
            </a:extLst>
          </p:cNvPr>
          <p:cNvSpPr/>
          <p:nvPr/>
        </p:nvSpPr>
        <p:spPr>
          <a:xfrm>
            <a:off x="1035781" y="4852047"/>
            <a:ext cx="7696296" cy="420786"/>
          </a:xfrm>
          <a:prstGeom prst="rect">
            <a:avLst/>
          </a:prstGeom>
          <a:solidFill>
            <a:srgbClr val="005F4B"/>
          </a:solidFill>
          <a:ln>
            <a:solidFill>
              <a:srgbClr val="00373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인사이드 세일즈 팀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C217B98-81D2-4CCF-9DA6-7944C73C23D1}"/>
              </a:ext>
            </a:extLst>
          </p:cNvPr>
          <p:cNvSpPr/>
          <p:nvPr/>
        </p:nvSpPr>
        <p:spPr>
          <a:xfrm>
            <a:off x="1027885" y="5476484"/>
            <a:ext cx="7696296" cy="420786"/>
          </a:xfrm>
          <a:prstGeom prst="rect">
            <a:avLst/>
          </a:prstGeom>
          <a:solidFill>
            <a:srgbClr val="005F4B"/>
          </a:solidFill>
          <a:ln>
            <a:solidFill>
              <a:srgbClr val="00373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SE </a:t>
            </a:r>
            <a:r>
              <a:rPr lang="ko-KR" altLang="en-US" sz="1200" dirty="0">
                <a:solidFill>
                  <a:schemeClr val="bg1"/>
                </a:solidFill>
              </a:rPr>
              <a:t>팀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6204A7D-BC36-44C8-83E9-50258F330202}"/>
              </a:ext>
            </a:extLst>
          </p:cNvPr>
          <p:cNvSpPr/>
          <p:nvPr/>
        </p:nvSpPr>
        <p:spPr>
          <a:xfrm>
            <a:off x="1027885" y="6058545"/>
            <a:ext cx="7696296" cy="420786"/>
          </a:xfrm>
          <a:prstGeom prst="rect">
            <a:avLst/>
          </a:prstGeom>
          <a:solidFill>
            <a:schemeClr val="bg2"/>
          </a:solidFill>
          <a:ln>
            <a:solidFill>
              <a:srgbClr val="00373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3738"/>
                </a:solidFill>
              </a:rPr>
              <a:t>콜센터</a:t>
            </a:r>
            <a:r>
              <a:rPr lang="en-US" altLang="ko-KR" sz="1200" dirty="0">
                <a:solidFill>
                  <a:srgbClr val="003738"/>
                </a:solidFill>
              </a:rPr>
              <a:t>/</a:t>
            </a:r>
            <a:r>
              <a:rPr lang="ko-KR" altLang="en-US" sz="1200" dirty="0">
                <a:solidFill>
                  <a:srgbClr val="003738"/>
                </a:solidFill>
              </a:rPr>
              <a:t>기술지원 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3F74E1-8B88-46D9-9E75-0DC58E7ACB46}"/>
              </a:ext>
            </a:extLst>
          </p:cNvPr>
          <p:cNvSpPr/>
          <p:nvPr/>
        </p:nvSpPr>
        <p:spPr>
          <a:xfrm>
            <a:off x="3775609" y="1561763"/>
            <a:ext cx="2354782" cy="458545"/>
          </a:xfrm>
          <a:prstGeom prst="rect">
            <a:avLst/>
          </a:prstGeom>
          <a:solidFill>
            <a:schemeClr val="bg2"/>
          </a:solidFill>
          <a:ln>
            <a:solidFill>
              <a:srgbClr val="00373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rgbClr val="003738"/>
                </a:solidFill>
              </a:rPr>
              <a:t>빔 코리아 조직도</a:t>
            </a:r>
          </a:p>
        </p:txBody>
      </p:sp>
    </p:spTree>
    <p:extLst>
      <p:ext uri="{BB962C8B-B14F-4D97-AF65-F5344CB8AC3E}">
        <p14:creationId xmlns:p14="http://schemas.microsoft.com/office/powerpoint/2010/main" val="948788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5A03B44B-ED39-4EF1-893C-070C60F6E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315626"/>
              </p:ext>
            </p:extLst>
          </p:nvPr>
        </p:nvGraphicFramePr>
        <p:xfrm>
          <a:off x="1576388" y="540000"/>
          <a:ext cx="6753223" cy="581693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619373">
                  <a:extLst>
                    <a:ext uri="{9D8B030D-6E8A-4147-A177-3AD203B41FA5}">
                      <a16:colId xmlns:a16="http://schemas.microsoft.com/office/drawing/2014/main" val="3549991616"/>
                    </a:ext>
                  </a:extLst>
                </a:gridCol>
                <a:gridCol w="4133850">
                  <a:extLst>
                    <a:ext uri="{9D8B030D-6E8A-4147-A177-3AD203B41FA5}">
                      <a16:colId xmlns:a16="http://schemas.microsoft.com/office/drawing/2014/main" val="3598843151"/>
                    </a:ext>
                  </a:extLst>
                </a:gridCol>
              </a:tblGrid>
              <a:tr h="1446665">
                <a:tc>
                  <a:txBody>
                    <a:bodyPr/>
                    <a:lstStyle/>
                    <a:p>
                      <a:pPr algn="l" latinLnBrk="0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일반부문</a:t>
                      </a:r>
                    </a:p>
                  </a:txBody>
                  <a:tcPr marL="180000" marR="180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제안개요</a:t>
                      </a:r>
                    </a:p>
                    <a:p>
                      <a:pPr algn="l" latinLnBrk="0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1.2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제안 특징 및 기대 효과</a:t>
                      </a:r>
                    </a:p>
                    <a:p>
                      <a:pPr algn="l" latinLnBrk="0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1.3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제안사 현황</a:t>
                      </a:r>
                    </a:p>
                    <a:p>
                      <a:pPr algn="l" latinLnBrk="0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1.4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최근 년도 결산 재무제표 요약</a:t>
                      </a:r>
                    </a:p>
                    <a:p>
                      <a:pPr algn="l" latinLnBrk="0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1.5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본 사업과 유사한 사업 수행실적</a:t>
                      </a:r>
                    </a:p>
                  </a:txBody>
                  <a:tcPr marL="180000" marR="180000" marT="108000" marB="108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722392"/>
                  </a:ext>
                </a:extLst>
              </a:tr>
              <a:tr h="1446665">
                <a:tc>
                  <a:txBody>
                    <a:bodyPr/>
                    <a:lstStyle/>
                    <a:p>
                      <a:pPr algn="l" latinLnBrk="0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제안 소프트웨어 및 하드웨어</a:t>
                      </a:r>
                    </a:p>
                  </a:txBody>
                  <a:tcPr marL="180000" marR="180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제안 제품 소개</a:t>
                      </a:r>
                    </a:p>
                    <a:p>
                      <a:pPr algn="l" latinLnBrk="0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2.2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제안 제품 기능 및 규격</a:t>
                      </a:r>
                    </a:p>
                    <a:p>
                      <a:pPr algn="l" latinLnBrk="0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2.3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구축방안</a:t>
                      </a:r>
                    </a:p>
                    <a:p>
                      <a:pPr algn="l" latinLnBrk="0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2.4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타사 대비 특장점</a:t>
                      </a:r>
                    </a:p>
                  </a:txBody>
                  <a:tcPr marL="180000" marR="180000" marT="108000" marB="108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8386964"/>
                  </a:ext>
                </a:extLst>
              </a:tr>
              <a:tr h="1201082">
                <a:tc>
                  <a:txBody>
                    <a:bodyPr/>
                    <a:lstStyle/>
                    <a:p>
                      <a:pPr algn="l" latinLnBrk="0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사업관리 및 품질보증</a:t>
                      </a:r>
                    </a:p>
                  </a:txBody>
                  <a:tcPr marL="180000" marR="180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사업 수행 추진조직 및 업무분장</a:t>
                      </a:r>
                    </a:p>
                    <a:p>
                      <a:pPr algn="l" latinLnBrk="0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3.2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사업 수행 투입인력 및 이력 사항</a:t>
                      </a:r>
                    </a:p>
                    <a:p>
                      <a:pPr algn="l" latinLnBrk="0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3.3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사업 수행에 따른 위험 요소 및 관리 방안</a:t>
                      </a:r>
                    </a:p>
                    <a:p>
                      <a:pPr algn="l" latinLnBrk="0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3.4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시험 및 품질보증 계획 </a:t>
                      </a:r>
                    </a:p>
                  </a:txBody>
                  <a:tcPr marL="180000" marR="180000" marT="108000" marB="108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7930230"/>
                  </a:ext>
                </a:extLst>
              </a:tr>
              <a:tr h="955499">
                <a:tc>
                  <a:txBody>
                    <a:bodyPr/>
                    <a:lstStyle/>
                    <a:p>
                      <a:pPr algn="l" latinLnBrk="0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유지보수 및 지원방안</a:t>
                      </a:r>
                    </a:p>
                  </a:txBody>
                  <a:tcPr marL="180000" marR="180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장애처리 접수와 완료</a:t>
                      </a:r>
                    </a:p>
                    <a:p>
                      <a:pPr algn="l" latinLnBrk="0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4.2 Warranty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  <a:p>
                      <a:pPr algn="l" latinLnBrk="0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4.3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교육 및 기술지원 방안</a:t>
                      </a:r>
                    </a:p>
                  </a:txBody>
                  <a:tcPr marL="180000" marR="180000" marT="108000" marB="108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0400470"/>
                  </a:ext>
                </a:extLst>
              </a:tr>
              <a:tr h="464334">
                <a:tc>
                  <a:txBody>
                    <a:bodyPr/>
                    <a:lstStyle/>
                    <a:p>
                      <a:pPr algn="l" latinLnBrk="0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특별제안 및 기타</a:t>
                      </a:r>
                    </a:p>
                  </a:txBody>
                  <a:tcPr marL="180000" marR="180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특별제안 및 기타</a:t>
                      </a:r>
                    </a:p>
                  </a:txBody>
                  <a:tcPr marL="180000" marR="180000" marT="108000" marB="108000" anchor="ctr">
                    <a:lnL w="571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9835329"/>
                  </a:ext>
                </a:extLst>
              </a:tr>
            </a:tbl>
          </a:graphicData>
        </a:graphic>
      </p:graphicFrame>
      <p:sp>
        <p:nvSpPr>
          <p:cNvPr id="58" name="제목 57">
            <a:extLst>
              <a:ext uri="{FF2B5EF4-FFF2-40B4-BE49-F238E27FC236}">
                <a16:creationId xmlns:a16="http://schemas.microsoft.com/office/drawing/2014/main" id="{59469696-D521-4763-8091-1E6B08515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2582764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DC3EDE-85FA-46A2-8471-AEC826461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유럽시장 </a:t>
            </a:r>
            <a:r>
              <a:rPr lang="en-US" altLang="ko-KR" dirty="0"/>
              <a:t>1</a:t>
            </a:r>
            <a:r>
              <a:rPr lang="ko-KR" altLang="en-US" dirty="0"/>
              <a:t>위</a:t>
            </a:r>
            <a:r>
              <a:rPr lang="en-US" altLang="ko-KR" dirty="0"/>
              <a:t>, </a:t>
            </a:r>
            <a:r>
              <a:rPr lang="ko-KR" altLang="en-US" dirty="0"/>
              <a:t>글로벌 </a:t>
            </a:r>
            <a:r>
              <a:rPr lang="en-US" altLang="ko-KR" dirty="0"/>
              <a:t>2</a:t>
            </a:r>
            <a:r>
              <a:rPr lang="ko-KR" altLang="en-US" dirty="0"/>
              <a:t>위 벤더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707BBB-3FA3-4A8A-A7BA-0F73EE6ADF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빔 소프트웨어는 클라우드와 </a:t>
            </a:r>
            <a:r>
              <a:rPr lang="en-US" altLang="ko-KR" dirty="0"/>
              <a:t>x86</a:t>
            </a:r>
            <a:r>
              <a:rPr lang="ko-KR" altLang="en-US" dirty="0"/>
              <a:t>에 전문성을 두고 있어 오늘의 환경에 가장 최적화되어 있습니다</a:t>
            </a:r>
            <a:r>
              <a:rPr lang="en-US" altLang="ko-KR" dirty="0"/>
              <a:t>. </a:t>
            </a:r>
            <a:r>
              <a:rPr lang="ko-KR" altLang="en-US" dirty="0"/>
              <a:t>따라서 시장에서 유일하게 고속 성장하고 있는 반면</a:t>
            </a:r>
            <a:r>
              <a:rPr lang="en-US" altLang="ko-KR" dirty="0"/>
              <a:t>, </a:t>
            </a:r>
            <a:r>
              <a:rPr lang="ko-KR" altLang="en-US" dirty="0"/>
              <a:t>유닉스를 전문으로 하는 백업 솔루션 벤더들은 마이너스 성장하고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AFC52DF-9622-4D2F-A6C5-488130481C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 anchor="ctr"/>
          <a:lstStyle/>
          <a:p>
            <a:pPr marL="0" indent="0" algn="r">
              <a:buNone/>
            </a:pPr>
            <a:r>
              <a:rPr lang="en-US" altLang="ko-KR" dirty="0">
                <a:latin typeface="+mn-ea"/>
              </a:rPr>
              <a:t>1.3 </a:t>
            </a:r>
            <a:r>
              <a:rPr lang="ko-KR" altLang="en-US" dirty="0">
                <a:latin typeface="+mn-ea"/>
              </a:rPr>
              <a:t>제안사 현황</a:t>
            </a:r>
          </a:p>
        </p:txBody>
      </p:sp>
      <p:pic>
        <p:nvPicPr>
          <p:cNvPr id="3" name="그림 4">
            <a:extLst>
              <a:ext uri="{FF2B5EF4-FFF2-40B4-BE49-F238E27FC236}">
                <a16:creationId xmlns:a16="http://schemas.microsoft.com/office/drawing/2014/main" id="{BA143BFE-672B-45A2-8510-8EEB706D0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83" y="2094088"/>
            <a:ext cx="5265000" cy="284459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8B1714-9C5D-4F31-869A-286DA0113A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53"/>
          <a:stretch/>
        </p:blipFill>
        <p:spPr>
          <a:xfrm>
            <a:off x="4160660" y="2490062"/>
            <a:ext cx="5265000" cy="3332274"/>
          </a:xfrm>
          <a:prstGeom prst="rect">
            <a:avLst/>
          </a:prstGeom>
          <a:ln>
            <a:solidFill>
              <a:srgbClr val="00373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EDD6B94-5128-49E0-A8AE-DB9ACF9A74CC}"/>
              </a:ext>
            </a:extLst>
          </p:cNvPr>
          <p:cNvSpPr/>
          <p:nvPr/>
        </p:nvSpPr>
        <p:spPr>
          <a:xfrm>
            <a:off x="4418251" y="4107846"/>
            <a:ext cx="5007409" cy="243267"/>
          </a:xfrm>
          <a:prstGeom prst="roundRect">
            <a:avLst>
              <a:gd name="adj" fmla="val 0"/>
            </a:avLst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</p:spTree>
    <p:extLst>
      <p:ext uri="{BB962C8B-B14F-4D97-AF65-F5344CB8AC3E}">
        <p14:creationId xmlns:p14="http://schemas.microsoft.com/office/powerpoint/2010/main" val="400826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01C4D36-C39D-4521-A0C5-AFCAABF35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875301"/>
            <a:ext cx="4411882" cy="4582164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D3467DD9-A5A3-4618-BEE3-1205E5F3C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가트너</a:t>
            </a:r>
            <a:r>
              <a:rPr lang="ko-KR" altLang="en-US" dirty="0"/>
              <a:t> 매직 </a:t>
            </a:r>
            <a:r>
              <a:rPr lang="ko-KR" altLang="en-US" dirty="0" err="1"/>
              <a:t>쿼드런트</a:t>
            </a:r>
            <a:r>
              <a:rPr lang="ko-KR" altLang="en-US" dirty="0"/>
              <a:t> </a:t>
            </a:r>
            <a:r>
              <a:rPr lang="ko-KR" altLang="en-US" dirty="0" err="1"/>
              <a:t>리더군</a:t>
            </a:r>
            <a:r>
              <a:rPr lang="ko-KR" altLang="en-US" dirty="0"/>
              <a:t> 솔루션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2C3149-AF65-4103-8EC0-21F83E166E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가트너</a:t>
            </a:r>
            <a:r>
              <a:rPr lang="ko-KR" altLang="en-US" dirty="0"/>
              <a:t> 매직 </a:t>
            </a:r>
            <a:r>
              <a:rPr lang="ko-KR" altLang="en-US" dirty="0" err="1"/>
              <a:t>쿼트런트</a:t>
            </a:r>
            <a:r>
              <a:rPr lang="ko-KR" altLang="en-US" dirty="0"/>
              <a:t> 데이터 보호 분야에서 </a:t>
            </a:r>
            <a:r>
              <a:rPr lang="en-US" altLang="ko-KR" dirty="0"/>
              <a:t>5</a:t>
            </a:r>
            <a:r>
              <a:rPr lang="ko-KR" altLang="en-US" dirty="0"/>
              <a:t>년 연속 최상위 리더군으로 선정된 최우수 벤더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7DFC62-E414-42F3-9715-7539DE50E5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 anchor="ctr"/>
          <a:lstStyle/>
          <a:p>
            <a:pPr marL="0" indent="0" algn="r">
              <a:buNone/>
            </a:pPr>
            <a:r>
              <a:rPr lang="en-US" altLang="ko-KR" dirty="0">
                <a:latin typeface="+mn-ea"/>
              </a:rPr>
              <a:t>1.3 </a:t>
            </a:r>
            <a:r>
              <a:rPr lang="ko-KR" altLang="en-US" dirty="0">
                <a:latin typeface="+mn-ea"/>
              </a:rPr>
              <a:t>제안사 현황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777D27-B411-45CD-9E26-65226ABEFDEC}"/>
              </a:ext>
            </a:extLst>
          </p:cNvPr>
          <p:cNvSpPr/>
          <p:nvPr/>
        </p:nvSpPr>
        <p:spPr>
          <a:xfrm>
            <a:off x="7841467" y="2792711"/>
            <a:ext cx="661183" cy="364827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E7C865-4CAE-4037-8808-06B7714FE9E0}"/>
              </a:ext>
            </a:extLst>
          </p:cNvPr>
          <p:cNvSpPr txBox="1"/>
          <p:nvPr/>
        </p:nvSpPr>
        <p:spPr>
          <a:xfrm>
            <a:off x="175501" y="2875260"/>
            <a:ext cx="4777500" cy="3068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50" b="1" dirty="0">
                <a:latin typeface="Arial" panose="020B0604020202020204" pitchFamily="34" charset="0"/>
                <a:cs typeface="Arial" panose="020B0604020202020204" pitchFamily="34" charset="0"/>
              </a:rPr>
              <a:t>2021 Gartner</a:t>
            </a:r>
          </a:p>
          <a:p>
            <a:r>
              <a:rPr lang="en-US" altLang="ko-KR" sz="3250" b="1" dirty="0">
                <a:latin typeface="Arial" panose="020B0604020202020204" pitchFamily="34" charset="0"/>
                <a:cs typeface="Arial" panose="020B0604020202020204" pitchFamily="34" charset="0"/>
              </a:rPr>
              <a:t>Magic Quadrant</a:t>
            </a:r>
          </a:p>
          <a:p>
            <a:endParaRPr lang="en-US" altLang="ko-KR" sz="146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63" dirty="0">
                <a:latin typeface="Arial" panose="020B0604020202020204" pitchFamily="34" charset="0"/>
                <a:cs typeface="Arial" panose="020B0604020202020204" pitchFamily="34" charset="0"/>
              </a:rPr>
              <a:t>for Data Center Backup and Recovery Solutions</a:t>
            </a:r>
          </a:p>
          <a:p>
            <a:endParaRPr lang="en-US" altLang="ko-KR" sz="1463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788" dirty="0">
                <a:latin typeface="Arial" panose="020B0604020202020204" pitchFamily="34" charset="0"/>
                <a:cs typeface="Arial" panose="020B0604020202020204" pitchFamily="34" charset="0"/>
              </a:rPr>
              <a:t>Veeam named a </a:t>
            </a:r>
            <a:r>
              <a:rPr lang="en-US" altLang="ko-KR" sz="2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Leader</a:t>
            </a:r>
            <a:r>
              <a:rPr lang="en-US" altLang="ko-KR" sz="1788" dirty="0">
                <a:latin typeface="Arial" panose="020B0604020202020204" pitchFamily="34" charset="0"/>
                <a:cs typeface="Arial" panose="020B0604020202020204" pitchFamily="34" charset="0"/>
              </a:rPr>
              <a:t> for the 5th time</a:t>
            </a:r>
          </a:p>
          <a:p>
            <a:endParaRPr lang="en-US" altLang="ko-KR" sz="1788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138" dirty="0">
                <a:hlinkClick r:id="rId3"/>
              </a:rPr>
              <a:t>2021 Gartner Magic Quadrant - Veeam named a Leader for the 5th time</a:t>
            </a:r>
            <a:endParaRPr lang="ko-KR" altLang="en-US" sz="1138" dirty="0"/>
          </a:p>
          <a:p>
            <a:endParaRPr lang="ko-KR" altLang="en-US" sz="178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492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C9A9DBD9-161E-42C7-A242-80B69924C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1.4.1 </a:t>
            </a:r>
            <a:r>
              <a:rPr lang="ko-KR" altLang="en-US" dirty="0"/>
              <a:t>제안사 재무제표 요약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3BFD9D7-2ECA-47C2-97BB-3A735881E8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86310E-A1CC-4ADD-875D-3D6EB554F6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1.4 </a:t>
            </a:r>
            <a:r>
              <a:rPr lang="ko-KR" altLang="en-US" dirty="0"/>
              <a:t>최근 년도 결산 재무제표 요약</a:t>
            </a:r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C431B520-629D-4EF1-86DA-F2750EA86AA6}"/>
              </a:ext>
            </a:extLst>
          </p:cNvPr>
          <p:cNvSpPr/>
          <p:nvPr/>
        </p:nvSpPr>
        <p:spPr>
          <a:xfrm>
            <a:off x="8028764" y="1285887"/>
            <a:ext cx="1691236" cy="1140977"/>
          </a:xfrm>
          <a:prstGeom prst="wedgeRectCallou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373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200" dirty="0">
                <a:solidFill>
                  <a:srgbClr val="003738"/>
                </a:solidFill>
              </a:rPr>
              <a:t>프로젝트에 맞게 수정</a:t>
            </a:r>
          </a:p>
        </p:txBody>
      </p:sp>
    </p:spTree>
    <p:extLst>
      <p:ext uri="{BB962C8B-B14F-4D97-AF65-F5344CB8AC3E}">
        <p14:creationId xmlns:p14="http://schemas.microsoft.com/office/powerpoint/2010/main" val="364609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F71539-50E3-4563-8817-D71D6E92E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1.5.1 </a:t>
            </a:r>
            <a:r>
              <a:rPr lang="ko-KR" altLang="en-US" dirty="0"/>
              <a:t>제안사 사업 수행실적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ED3AE8-0DDD-4C03-953A-8D3830C9F0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907FD1-C85C-45A5-AC79-79BFB8DF57B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760000" y="144000"/>
            <a:ext cx="3960000" cy="360000"/>
          </a:xfrm>
          <a:prstGeom prst="rect">
            <a:avLst/>
          </a:prstGeom>
        </p:spPr>
        <p:txBody>
          <a:bodyPr anchor="ctr"/>
          <a:lstStyle/>
          <a:p>
            <a:pPr marL="0" indent="0" algn="r">
              <a:buNone/>
            </a:pPr>
            <a:r>
              <a:rPr lang="en-US" altLang="ko-KR" sz="1600" dirty="0">
                <a:latin typeface="+mn-ea"/>
              </a:rPr>
              <a:t>1.5 </a:t>
            </a:r>
            <a:r>
              <a:rPr lang="ko-KR" altLang="en-US" sz="1600" dirty="0">
                <a:latin typeface="+mn-ea"/>
              </a:rPr>
              <a:t>본 사업과 유사한 사업 수행실적</a:t>
            </a: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5D6299A9-A854-455E-A00E-09DF98789563}"/>
              </a:ext>
            </a:extLst>
          </p:cNvPr>
          <p:cNvSpPr/>
          <p:nvPr/>
        </p:nvSpPr>
        <p:spPr>
          <a:xfrm>
            <a:off x="8028764" y="1285887"/>
            <a:ext cx="1691236" cy="1140977"/>
          </a:xfrm>
          <a:prstGeom prst="wedgeRectCallou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373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200" dirty="0">
                <a:solidFill>
                  <a:srgbClr val="003738"/>
                </a:solidFill>
              </a:rPr>
              <a:t>프로젝트에 맞게 수정</a:t>
            </a:r>
          </a:p>
        </p:txBody>
      </p:sp>
    </p:spTree>
    <p:extLst>
      <p:ext uri="{BB962C8B-B14F-4D97-AF65-F5344CB8AC3E}">
        <p14:creationId xmlns:p14="http://schemas.microsoft.com/office/powerpoint/2010/main" val="3260511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그림 13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53"/>
          <a:stretch/>
        </p:blipFill>
        <p:spPr>
          <a:xfrm>
            <a:off x="1555304" y="2758560"/>
            <a:ext cx="682272" cy="572990"/>
          </a:xfrm>
          <a:prstGeom prst="rect">
            <a:avLst/>
          </a:prstGeom>
        </p:spPr>
      </p:pic>
      <p:pic>
        <p:nvPicPr>
          <p:cNvPr id="1026" name="Picture 2" descr="신한DS ‘그룹 메시징 통합사업’ 착수, 이성용 “디지털분야 사업확장”">
            <a:extLst>
              <a:ext uri="{FF2B5EF4-FFF2-40B4-BE49-F238E27FC236}">
                <a16:creationId xmlns:a16="http://schemas.microsoft.com/office/drawing/2014/main" id="{2034BA8B-4D73-483E-88DD-AECA7888C9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9" t="26547" r="13448" b="27068"/>
          <a:stretch/>
        </p:blipFill>
        <p:spPr bwMode="auto">
          <a:xfrm>
            <a:off x="918530" y="2604408"/>
            <a:ext cx="877500" cy="251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코로나에도 골프산업은 '맑음'…골프존 2분기 영업이익 42% 증가 - 조선일보">
            <a:extLst>
              <a:ext uri="{FF2B5EF4-FFF2-40B4-BE49-F238E27FC236}">
                <a16:creationId xmlns:a16="http://schemas.microsoft.com/office/drawing/2014/main" id="{D3A17C2F-6E92-452C-9AA4-ACD1516A6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904" y="3306728"/>
            <a:ext cx="731250" cy="31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서민금융 기업리포트]④인뱅까지 넘본다 '웰컴저축은행'">
            <a:extLst>
              <a:ext uri="{FF2B5EF4-FFF2-40B4-BE49-F238E27FC236}">
                <a16:creationId xmlns:a16="http://schemas.microsoft.com/office/drawing/2014/main" id="{0046C289-FA92-43C3-AA32-5A08FDE97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896" y="3575340"/>
            <a:ext cx="877500" cy="35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AB4E7002-17C2-48F2-897D-3CFDA1071E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3512" y="4134509"/>
            <a:ext cx="585000" cy="407483"/>
          </a:xfrm>
          <a:prstGeom prst="rect">
            <a:avLst/>
          </a:prstGeom>
        </p:spPr>
      </p:pic>
      <p:pic>
        <p:nvPicPr>
          <p:cNvPr id="140" name="그림 139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293" y="4572052"/>
            <a:ext cx="631589" cy="389998"/>
          </a:xfrm>
          <a:prstGeom prst="rect">
            <a:avLst/>
          </a:prstGeom>
        </p:spPr>
      </p:pic>
      <p:pic>
        <p:nvPicPr>
          <p:cNvPr id="296" name="그림 295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792" y="4985357"/>
            <a:ext cx="373198" cy="329409"/>
          </a:xfrm>
          <a:prstGeom prst="rect">
            <a:avLst/>
          </a:prstGeom>
        </p:spPr>
      </p:pic>
      <p:pic>
        <p:nvPicPr>
          <p:cNvPr id="294" name="그림 29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499" y="4170431"/>
            <a:ext cx="890010" cy="592261"/>
          </a:xfrm>
          <a:prstGeom prst="rect">
            <a:avLst/>
          </a:prstGeom>
        </p:spPr>
      </p:pic>
      <p:pic>
        <p:nvPicPr>
          <p:cNvPr id="298" name="그림 297">
            <a:extLst>
              <a:ext uri="{FF2B5EF4-FFF2-40B4-BE49-F238E27FC236}">
                <a16:creationId xmlns:a16="http://schemas.microsoft.com/office/drawing/2014/main" id="{D4CF4464-92A6-4EFA-AC75-97B35C422D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04242" y="4582611"/>
            <a:ext cx="1317950" cy="317062"/>
          </a:xfrm>
          <a:prstGeom prst="rect">
            <a:avLst/>
          </a:prstGeom>
        </p:spPr>
      </p:pic>
      <p:pic>
        <p:nvPicPr>
          <p:cNvPr id="295" name="그림 29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136" y="3912265"/>
            <a:ext cx="783273" cy="520443"/>
          </a:xfrm>
          <a:prstGeom prst="rect">
            <a:avLst/>
          </a:prstGeom>
        </p:spPr>
      </p:pic>
      <p:pic>
        <p:nvPicPr>
          <p:cNvPr id="325" name="그림 324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961" y="4337226"/>
            <a:ext cx="435650" cy="32829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551" y="3689866"/>
            <a:ext cx="990981" cy="429426"/>
          </a:xfrm>
          <a:prstGeom prst="rect">
            <a:avLst/>
          </a:prstGeom>
        </p:spPr>
      </p:pic>
      <p:pic>
        <p:nvPicPr>
          <p:cNvPr id="309" name="그림 308">
            <a:extLst>
              <a:ext uri="{FF2B5EF4-FFF2-40B4-BE49-F238E27FC236}">
                <a16:creationId xmlns:a16="http://schemas.microsoft.com/office/drawing/2014/main" id="{5A73E208-16CE-4914-96D7-F3BDF36405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47130" y="4993084"/>
            <a:ext cx="387487" cy="268355"/>
          </a:xfrm>
          <a:prstGeom prst="rect">
            <a:avLst/>
          </a:prstGeom>
        </p:spPr>
      </p:pic>
      <p:pic>
        <p:nvPicPr>
          <p:cNvPr id="299" name="Picture 66">
            <a:extLst>
              <a:ext uri="{FF2B5EF4-FFF2-40B4-BE49-F238E27FC236}">
                <a16:creationId xmlns:a16="http://schemas.microsoft.com/office/drawing/2014/main" id="{E598D301-F7F5-45AE-999C-A92E91D4A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21" t="55270" r="39310" b="15985"/>
          <a:stretch>
            <a:fillRect/>
          </a:stretch>
        </p:blipFill>
        <p:spPr bwMode="auto">
          <a:xfrm>
            <a:off x="3518938" y="5098509"/>
            <a:ext cx="487453" cy="192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9" name="그림 318">
            <a:extLst>
              <a:ext uri="{FF2B5EF4-FFF2-40B4-BE49-F238E27FC236}">
                <a16:creationId xmlns:a16="http://schemas.microsoft.com/office/drawing/2014/main" id="{01A2FECF-6A79-48A7-A65A-63393FAD561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14618" y="5088206"/>
            <a:ext cx="730012" cy="225623"/>
          </a:xfrm>
          <a:prstGeom prst="rect">
            <a:avLst/>
          </a:prstGeom>
        </p:spPr>
      </p:pic>
      <p:pic>
        <p:nvPicPr>
          <p:cNvPr id="297" name="그림 296">
            <a:extLst>
              <a:ext uri="{FF2B5EF4-FFF2-40B4-BE49-F238E27FC236}">
                <a16:creationId xmlns:a16="http://schemas.microsoft.com/office/drawing/2014/main" id="{9363CF17-321D-45B3-8CAE-D5E405C6006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66618" y="3190754"/>
            <a:ext cx="840657" cy="252885"/>
          </a:xfrm>
          <a:prstGeom prst="rect">
            <a:avLst/>
          </a:prstGeom>
        </p:spPr>
      </p:pic>
      <p:pic>
        <p:nvPicPr>
          <p:cNvPr id="318" name="그림 317">
            <a:extLst>
              <a:ext uri="{FF2B5EF4-FFF2-40B4-BE49-F238E27FC236}">
                <a16:creationId xmlns:a16="http://schemas.microsoft.com/office/drawing/2014/main" id="{FA897918-6616-423D-A56F-802474D6C9D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11602" y="3454082"/>
            <a:ext cx="973975" cy="252253"/>
          </a:xfrm>
          <a:prstGeom prst="rect">
            <a:avLst/>
          </a:prstGeom>
        </p:spPr>
      </p:pic>
      <p:pic>
        <p:nvPicPr>
          <p:cNvPr id="149" name="그림 148">
            <a:extLst>
              <a:ext uri="{FF2B5EF4-FFF2-40B4-BE49-F238E27FC236}">
                <a16:creationId xmlns:a16="http://schemas.microsoft.com/office/drawing/2014/main" id="{9381465A-4BEB-49BF-A04D-309B2573BA3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27067" y="3717602"/>
            <a:ext cx="588530" cy="377613"/>
          </a:xfrm>
          <a:prstGeom prst="rect">
            <a:avLst/>
          </a:prstGeom>
        </p:spPr>
      </p:pic>
      <p:pic>
        <p:nvPicPr>
          <p:cNvPr id="146" name="그림 145">
            <a:extLst>
              <a:ext uri="{FF2B5EF4-FFF2-40B4-BE49-F238E27FC236}">
                <a16:creationId xmlns:a16="http://schemas.microsoft.com/office/drawing/2014/main" id="{B58EE3EF-1750-4826-B8AA-2C8F870F6B8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969884" y="5496850"/>
            <a:ext cx="1197758" cy="193712"/>
          </a:xfrm>
          <a:prstGeom prst="rect">
            <a:avLst/>
          </a:prstGeom>
        </p:spPr>
      </p:pic>
      <p:pic>
        <p:nvPicPr>
          <p:cNvPr id="141" name="그림 14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498" y="2896446"/>
            <a:ext cx="1281641" cy="291424"/>
          </a:xfrm>
          <a:prstGeom prst="rect">
            <a:avLst/>
          </a:prstGeom>
        </p:spPr>
      </p:pic>
      <p:pic>
        <p:nvPicPr>
          <p:cNvPr id="143" name="Picture 4" descr="한국재정정보원">
            <a:extLst>
              <a:ext uri="{FF2B5EF4-FFF2-40B4-BE49-F238E27FC236}">
                <a16:creationId xmlns:a16="http://schemas.microsoft.com/office/drawing/2014/main" id="{BF1694A8-E506-4ED2-9F26-013B82E65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700" y="2668951"/>
            <a:ext cx="885900" cy="24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70" b="16521"/>
          <a:stretch/>
        </p:blipFill>
        <p:spPr>
          <a:xfrm>
            <a:off x="531042" y="5127261"/>
            <a:ext cx="877500" cy="374740"/>
          </a:xfrm>
          <a:prstGeom prst="rect">
            <a:avLst/>
          </a:prstGeom>
        </p:spPr>
      </p:pic>
      <p:pic>
        <p:nvPicPr>
          <p:cNvPr id="121" name="Picture 2" descr="한국투자캐피탈">
            <a:extLst>
              <a:ext uri="{FF2B5EF4-FFF2-40B4-BE49-F238E27FC236}">
                <a16:creationId xmlns:a16="http://schemas.microsoft.com/office/drawing/2014/main" id="{314D9FAC-056B-48EA-9570-60F4EA6D3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57" y="4361118"/>
            <a:ext cx="1284812" cy="167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그림 117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56" y="3405880"/>
            <a:ext cx="663928" cy="663928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235" y="4237135"/>
            <a:ext cx="1741878" cy="597039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386" y="4685468"/>
            <a:ext cx="1213915" cy="344692"/>
          </a:xfrm>
          <a:prstGeom prst="rect">
            <a:avLst/>
          </a:prstGeom>
        </p:spPr>
      </p:pic>
      <p:pic>
        <p:nvPicPr>
          <p:cNvPr id="109" name="그림 108"/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796" y="4008629"/>
            <a:ext cx="1123958" cy="398775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712" y="3314615"/>
            <a:ext cx="486332" cy="44886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644" y="3001021"/>
            <a:ext cx="1308938" cy="360189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:a16="http://schemas.microsoft.com/office/drawing/2014/main" id="{7745237C-6830-4DEB-AEDF-9DF177908E40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291542" y="2634043"/>
            <a:ext cx="1164845" cy="413544"/>
          </a:xfrm>
          <a:prstGeom prst="rect">
            <a:avLst/>
          </a:prstGeom>
        </p:spPr>
      </p:pic>
      <p:pic>
        <p:nvPicPr>
          <p:cNvPr id="108" name="그림 107"/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521" y="3361001"/>
            <a:ext cx="1129528" cy="354667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394" y="5399681"/>
            <a:ext cx="1204817" cy="29422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851" y="4803268"/>
            <a:ext cx="735044" cy="659982"/>
          </a:xfrm>
          <a:prstGeom prst="rect">
            <a:avLst/>
          </a:prstGeom>
        </p:spPr>
      </p:pic>
      <p:pic>
        <p:nvPicPr>
          <p:cNvPr id="150" name="그림 149">
            <a:extLst>
              <a:ext uri="{FF2B5EF4-FFF2-40B4-BE49-F238E27FC236}">
                <a16:creationId xmlns:a16="http://schemas.microsoft.com/office/drawing/2014/main" id="{5F8CCB7F-6E95-42B2-8838-32C45667F507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289463" y="3457891"/>
            <a:ext cx="779946" cy="208548"/>
          </a:xfrm>
          <a:prstGeom prst="rect">
            <a:avLst/>
          </a:prstGeom>
        </p:spPr>
      </p:pic>
      <p:sp>
        <p:nvSpPr>
          <p:cNvPr id="5" name="제목 4">
            <a:extLst>
              <a:ext uri="{FF2B5EF4-FFF2-40B4-BE49-F238E27FC236}">
                <a16:creationId xmlns:a16="http://schemas.microsoft.com/office/drawing/2014/main" id="{4AC6C0F8-8BB2-4408-A584-0BD937433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1.5.2 </a:t>
            </a:r>
            <a:r>
              <a:rPr lang="ko-KR" altLang="en-US" dirty="0"/>
              <a:t>빔소프트웨어 국내 레퍼런스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FE8DBE3-7D48-4E04-A3A9-4885BAC30E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공공</a:t>
            </a:r>
            <a:r>
              <a:rPr lang="en-US" altLang="ko-KR" dirty="0"/>
              <a:t>, </a:t>
            </a:r>
            <a:r>
              <a:rPr lang="ko-KR" altLang="en-US" dirty="0"/>
              <a:t>제조</a:t>
            </a:r>
            <a:r>
              <a:rPr lang="en-US" altLang="ko-KR" dirty="0"/>
              <a:t>, </a:t>
            </a:r>
            <a:r>
              <a:rPr lang="ko-KR" altLang="en-US" dirty="0"/>
              <a:t>금융의 다양한 고객사에서 검증된 솔루션입니다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5690976-3D90-4E91-BECB-DBBA49DD2F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 anchor="ctr"/>
          <a:lstStyle/>
          <a:p>
            <a:pPr marL="0" indent="0" algn="r">
              <a:buNone/>
            </a:pPr>
            <a:r>
              <a:rPr lang="en-US" altLang="ko-KR" dirty="0">
                <a:latin typeface="+mn-ea"/>
              </a:rPr>
              <a:t>1.5 </a:t>
            </a:r>
            <a:r>
              <a:rPr lang="ko-KR" altLang="en-US" dirty="0">
                <a:latin typeface="+mn-ea"/>
              </a:rPr>
              <a:t>본 사업과 유사한 사업 수행실적</a:t>
            </a: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CD075926-3ED4-47E1-82B9-98FB76750306}"/>
              </a:ext>
            </a:extLst>
          </p:cNvPr>
          <p:cNvSpPr/>
          <p:nvPr/>
        </p:nvSpPr>
        <p:spPr>
          <a:xfrm>
            <a:off x="7257145" y="2277010"/>
            <a:ext cx="2160387" cy="3435485"/>
          </a:xfrm>
          <a:prstGeom prst="rect">
            <a:avLst/>
          </a:prstGeom>
          <a:noFill/>
          <a:ln w="12700" cap="flat" cmpd="sng" algn="ctr">
            <a:solidFill>
              <a:srgbClr val="005F4B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742950" latinLnBrk="0">
              <a:defRPr/>
            </a:pPr>
            <a:endParaRPr lang="ko-KR" altLang="en-US" sz="760" kern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65E4FF46-BC9F-42C9-A1F7-03ABF7E7A93D}"/>
              </a:ext>
            </a:extLst>
          </p:cNvPr>
          <p:cNvSpPr/>
          <p:nvPr/>
        </p:nvSpPr>
        <p:spPr>
          <a:xfrm>
            <a:off x="7250330" y="1939203"/>
            <a:ext cx="2167202" cy="324548"/>
          </a:xfrm>
          <a:prstGeom prst="rect">
            <a:avLst/>
          </a:prstGeom>
          <a:solidFill>
            <a:srgbClr val="005F4B"/>
          </a:solidFill>
          <a:ln w="6350" cap="flat" cmpd="sng" algn="ctr">
            <a:solidFill>
              <a:srgbClr val="005F4B"/>
            </a:solidFill>
            <a:prstDash val="solid"/>
            <a:miter lim="800000"/>
          </a:ln>
          <a:effectLst/>
        </p:spPr>
        <p:txBody>
          <a:bodyPr anchor="ctr"/>
          <a:lstStyle/>
          <a:p>
            <a:pPr lvl="0" algn="ctr" latinLnBrk="0">
              <a:defRPr/>
            </a:pPr>
            <a:r>
              <a:rPr lang="ko-KR" altLang="en-US" sz="1138" b="1" kern="0" dirty="0">
                <a:solidFill>
                  <a:prstClr val="white"/>
                </a:solidFill>
              </a:rPr>
              <a:t>교육</a:t>
            </a:r>
            <a:r>
              <a:rPr lang="en-US" altLang="ko-KR" sz="1138" b="1" kern="0" dirty="0">
                <a:solidFill>
                  <a:prstClr val="white"/>
                </a:solidFill>
              </a:rPr>
              <a:t>, </a:t>
            </a:r>
            <a:r>
              <a:rPr lang="ko-KR" altLang="en-US" sz="1138" b="1" kern="0" dirty="0">
                <a:solidFill>
                  <a:prstClr val="white"/>
                </a:solidFill>
              </a:rPr>
              <a:t>병원</a:t>
            </a:r>
            <a:endParaRPr lang="en-US" altLang="ko-KR" sz="1138" b="1" kern="0" dirty="0">
              <a:solidFill>
                <a:prstClr val="white"/>
              </a:solidFill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E7F362CF-9C15-4033-8B51-97DB8F1395FD}"/>
              </a:ext>
            </a:extLst>
          </p:cNvPr>
          <p:cNvSpPr/>
          <p:nvPr/>
        </p:nvSpPr>
        <p:spPr>
          <a:xfrm>
            <a:off x="4975114" y="2271374"/>
            <a:ext cx="2160387" cy="3435485"/>
          </a:xfrm>
          <a:prstGeom prst="rect">
            <a:avLst/>
          </a:prstGeom>
          <a:noFill/>
          <a:ln w="12700" cap="flat" cmpd="sng" algn="ctr">
            <a:solidFill>
              <a:srgbClr val="005F4B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742950" latinLnBrk="0">
              <a:defRPr/>
            </a:pPr>
            <a:endParaRPr lang="ko-KR" altLang="en-US" sz="760" kern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06D756BE-B94A-4C32-AC8D-16E1E4E606F1}"/>
              </a:ext>
            </a:extLst>
          </p:cNvPr>
          <p:cNvSpPr/>
          <p:nvPr/>
        </p:nvSpPr>
        <p:spPr>
          <a:xfrm>
            <a:off x="4968298" y="1940383"/>
            <a:ext cx="2167204" cy="324548"/>
          </a:xfrm>
          <a:prstGeom prst="rect">
            <a:avLst/>
          </a:prstGeom>
          <a:solidFill>
            <a:srgbClr val="00B336"/>
          </a:soli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742950" latinLnBrk="0">
              <a:defRPr/>
            </a:pPr>
            <a:endParaRPr lang="en-US" altLang="ko-KR" sz="1138" b="1" kern="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447378D3-1D56-4C21-83FF-E41A506A7865}"/>
              </a:ext>
            </a:extLst>
          </p:cNvPr>
          <p:cNvSpPr/>
          <p:nvPr/>
        </p:nvSpPr>
        <p:spPr>
          <a:xfrm>
            <a:off x="2706373" y="2258425"/>
            <a:ext cx="2160387" cy="3435485"/>
          </a:xfrm>
          <a:prstGeom prst="rect">
            <a:avLst/>
          </a:prstGeom>
          <a:noFill/>
          <a:ln w="12700" cap="flat" cmpd="sng" algn="ctr">
            <a:solidFill>
              <a:srgbClr val="005F4B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742950" latinLnBrk="0">
              <a:defRPr/>
            </a:pPr>
            <a:endParaRPr lang="ko-KR" altLang="en-US" sz="760" kern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76B7FFFC-401E-461D-9C34-210FC6BFFC26}"/>
              </a:ext>
            </a:extLst>
          </p:cNvPr>
          <p:cNvSpPr/>
          <p:nvPr/>
        </p:nvSpPr>
        <p:spPr>
          <a:xfrm>
            <a:off x="2705019" y="1933975"/>
            <a:ext cx="2160387" cy="324548"/>
          </a:xfrm>
          <a:prstGeom prst="rect">
            <a:avLst/>
          </a:prstGeom>
          <a:solidFill>
            <a:srgbClr val="005F4B"/>
          </a:solidFill>
          <a:ln w="6350" cap="flat" cmpd="sng" algn="ctr">
            <a:solidFill>
              <a:srgbClr val="005F4B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742950" latinLnBrk="0">
              <a:defRPr/>
            </a:pPr>
            <a:r>
              <a:rPr lang="ko-KR" altLang="en-US" sz="1138" b="1" kern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제조</a:t>
            </a:r>
            <a:r>
              <a:rPr lang="en-US" altLang="ko-KR" sz="1138" b="1" kern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,</a:t>
            </a:r>
            <a:r>
              <a:rPr lang="ko-KR" altLang="en-US" sz="1138" b="1" kern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유통</a:t>
            </a:r>
            <a:r>
              <a:rPr lang="en-US" altLang="ko-KR" sz="1138" b="1" kern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,</a:t>
            </a:r>
            <a:r>
              <a:rPr lang="ko-KR" altLang="en-US" sz="1138" b="1" kern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제약</a:t>
            </a:r>
            <a:endParaRPr lang="en-US" altLang="ko-KR" sz="1138" b="1" kern="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654E0CE6-6108-4FA1-8638-7FD538993D91}"/>
              </a:ext>
            </a:extLst>
          </p:cNvPr>
          <p:cNvSpPr/>
          <p:nvPr/>
        </p:nvSpPr>
        <p:spPr>
          <a:xfrm>
            <a:off x="422595" y="2271782"/>
            <a:ext cx="2160387" cy="3435485"/>
          </a:xfrm>
          <a:prstGeom prst="rect">
            <a:avLst/>
          </a:prstGeom>
          <a:noFill/>
          <a:ln w="12700" cap="flat" cmpd="sng" algn="ctr">
            <a:solidFill>
              <a:srgbClr val="005F4B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742950" latinLnBrk="0">
              <a:defRPr/>
            </a:pPr>
            <a:endParaRPr lang="ko-KR" altLang="en-US" sz="760" kern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775AF44A-9698-49B7-877A-2A1CC06C2487}"/>
              </a:ext>
            </a:extLst>
          </p:cNvPr>
          <p:cNvSpPr/>
          <p:nvPr/>
        </p:nvSpPr>
        <p:spPr>
          <a:xfrm>
            <a:off x="415781" y="1933975"/>
            <a:ext cx="2167202" cy="324548"/>
          </a:xfrm>
          <a:prstGeom prst="rect">
            <a:avLst/>
          </a:prstGeom>
          <a:solidFill>
            <a:srgbClr val="005F4B"/>
          </a:solidFill>
          <a:ln w="6350" cap="flat" cmpd="sng" algn="ctr">
            <a:solidFill>
              <a:srgbClr val="005F4B"/>
            </a:solidFill>
            <a:prstDash val="solid"/>
            <a:miter lim="800000"/>
          </a:ln>
          <a:effectLst/>
        </p:spPr>
        <p:txBody>
          <a:bodyPr anchor="ctr"/>
          <a:lstStyle/>
          <a:p>
            <a:pPr lvl="0" algn="ctr" latinLnBrk="0">
              <a:defRPr/>
            </a:pPr>
            <a:r>
              <a:rPr lang="ko-KR" altLang="en-US" sz="1138" b="1" kern="0" dirty="0">
                <a:solidFill>
                  <a:prstClr val="white"/>
                </a:solidFill>
              </a:rPr>
              <a:t>금융</a:t>
            </a:r>
            <a:r>
              <a:rPr lang="en-US" altLang="ko-KR" sz="1138" b="1" kern="0" dirty="0">
                <a:solidFill>
                  <a:prstClr val="white"/>
                </a:solidFill>
              </a:rPr>
              <a:t>, </a:t>
            </a:r>
            <a:r>
              <a:rPr lang="ko-KR" altLang="en-US" sz="1138" b="1" kern="0" dirty="0">
                <a:solidFill>
                  <a:prstClr val="white"/>
                </a:solidFill>
              </a:rPr>
              <a:t>통신</a:t>
            </a:r>
            <a:r>
              <a:rPr lang="en-US" altLang="ko-KR" sz="1138" b="1" kern="0" dirty="0">
                <a:solidFill>
                  <a:prstClr val="white"/>
                </a:solidFill>
              </a:rPr>
              <a:t>, </a:t>
            </a:r>
            <a:r>
              <a:rPr lang="ko-KR" altLang="en-US" sz="1138" b="1" kern="0" dirty="0">
                <a:solidFill>
                  <a:prstClr val="white"/>
                </a:solidFill>
              </a:rPr>
              <a:t>하이테크</a:t>
            </a:r>
            <a:endParaRPr lang="en-US" altLang="ko-KR" sz="1138" b="1" kern="0" dirty="0">
              <a:solidFill>
                <a:prstClr val="white"/>
              </a:solidFill>
            </a:endParaRPr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C0A9CAF1-5AB8-4118-BDA4-1C25F8EEB830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557083" y="3008093"/>
            <a:ext cx="822590" cy="306522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46EC2682-BB6F-443B-8809-897F2CD5332F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985352" y="3349180"/>
            <a:ext cx="391875" cy="364703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7DFFCD0C-7CF4-4D28-B077-D69D85A405E0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372966" y="5037562"/>
            <a:ext cx="1309523" cy="358732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5CE07072-1361-4A30-904F-12F541FBF5AA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346453" y="2324218"/>
            <a:ext cx="1028639" cy="334481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126E84A9-6BCA-4DEE-BC0C-84E4A322CFDD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8378072" y="4101322"/>
            <a:ext cx="1033395" cy="304848"/>
          </a:xfrm>
          <a:prstGeom prst="rect">
            <a:avLst/>
          </a:prstGeom>
        </p:spPr>
      </p:pic>
      <p:pic>
        <p:nvPicPr>
          <p:cNvPr id="113" name="그림 112"/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510" y="4822236"/>
            <a:ext cx="835067" cy="556597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203B37CD-5728-434E-AB67-9369DEE41B2B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814169" y="5293625"/>
            <a:ext cx="672933" cy="362270"/>
          </a:xfrm>
          <a:prstGeom prst="rect">
            <a:avLst/>
          </a:prstGeom>
        </p:spPr>
      </p:pic>
      <p:pic>
        <p:nvPicPr>
          <p:cNvPr id="120" name="Picture 2" descr="File:KT Logo.svg">
            <a:extLst>
              <a:ext uri="{FF2B5EF4-FFF2-40B4-BE49-F238E27FC236}">
                <a16:creationId xmlns:a16="http://schemas.microsoft.com/office/drawing/2014/main" id="{796EE98C-ED4A-45CE-8871-0F65BC01D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90" y="2924083"/>
            <a:ext cx="216876" cy="19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그림 121">
            <a:extLst>
              <a:ext uri="{FF2B5EF4-FFF2-40B4-BE49-F238E27FC236}">
                <a16:creationId xmlns:a16="http://schemas.microsoft.com/office/drawing/2014/main" id="{2B1E230E-A8ED-4DB9-ABED-C27EDBAF6D4B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167610" y="5414879"/>
            <a:ext cx="481865" cy="264289"/>
          </a:xfrm>
          <a:prstGeom prst="rect">
            <a:avLst/>
          </a:prstGeom>
        </p:spPr>
      </p:pic>
      <p:pic>
        <p:nvPicPr>
          <p:cNvPr id="124" name="그림 123">
            <a:extLst>
              <a:ext uri="{FF2B5EF4-FFF2-40B4-BE49-F238E27FC236}">
                <a16:creationId xmlns:a16="http://schemas.microsoft.com/office/drawing/2014/main" id="{17785BC9-249B-4898-811A-C289C0007A59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929651" y="2338432"/>
            <a:ext cx="1135024" cy="250590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0C49D596-8244-4855-A462-AA21EF6AD597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1999565" y="3059453"/>
            <a:ext cx="432371" cy="239930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B3E60488-38F8-47EA-BE62-C93D8CEE4573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575364" y="4053068"/>
            <a:ext cx="1054203" cy="216247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id="{2B91DB6C-424D-4638-86C8-85E92CF7BD45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446252" y="2288426"/>
            <a:ext cx="572425" cy="510413"/>
          </a:xfrm>
          <a:prstGeom prst="rect">
            <a:avLst/>
          </a:prstGeom>
        </p:spPr>
      </p:pic>
      <p:pic>
        <p:nvPicPr>
          <p:cNvPr id="136" name="그림 135"/>
          <p:cNvPicPr>
            <a:picLocks noChangeAspect="1"/>
          </p:cNvPicPr>
          <p:nvPr/>
        </p:nvPicPr>
        <p:blipFill>
          <a:blip r:embed="rId4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336" y="4339580"/>
            <a:ext cx="977906" cy="644581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B52DD986-1F94-4BC0-A282-6E2E4C26BF47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6675958" y="4574866"/>
            <a:ext cx="401092" cy="363894"/>
          </a:xfrm>
          <a:prstGeom prst="rect">
            <a:avLst/>
          </a:prstGeom>
        </p:spPr>
      </p:pic>
      <p:pic>
        <p:nvPicPr>
          <p:cNvPr id="139" name="그림 138"/>
          <p:cNvPicPr>
            <a:picLocks noChangeAspect="1"/>
          </p:cNvPicPr>
          <p:nvPr/>
        </p:nvPicPr>
        <p:blipFill>
          <a:blip r:embed="rId5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184" y="4068573"/>
            <a:ext cx="744359" cy="262149"/>
          </a:xfrm>
          <a:prstGeom prst="rect">
            <a:avLst/>
          </a:prstGeom>
        </p:spPr>
      </p:pic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65E4FF46-BC9F-42C9-A1F7-03ABF7E7A93D}"/>
              </a:ext>
            </a:extLst>
          </p:cNvPr>
          <p:cNvSpPr/>
          <p:nvPr/>
        </p:nvSpPr>
        <p:spPr>
          <a:xfrm>
            <a:off x="4965169" y="1953195"/>
            <a:ext cx="2167277" cy="324548"/>
          </a:xfrm>
          <a:prstGeom prst="rect">
            <a:avLst/>
          </a:prstGeom>
          <a:solidFill>
            <a:srgbClr val="005F4B"/>
          </a:solidFill>
          <a:ln w="6350" cap="flat" cmpd="sng" algn="ctr">
            <a:solidFill>
              <a:srgbClr val="005F4B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742950" latinLnBrk="0">
              <a:defRPr/>
            </a:pPr>
            <a:r>
              <a:rPr lang="ko-KR" altLang="en-US" sz="1138" b="1" kern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공공</a:t>
            </a:r>
            <a:endParaRPr lang="en-US" altLang="ko-KR" sz="1138" b="1" kern="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144" name="그림 143">
            <a:extLst>
              <a:ext uri="{FF2B5EF4-FFF2-40B4-BE49-F238E27FC236}">
                <a16:creationId xmlns:a16="http://schemas.microsoft.com/office/drawing/2014/main" id="{F9AA98DD-1EBC-4DC0-AFA1-36C2284035E9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6064426" y="3205361"/>
            <a:ext cx="1017483" cy="224350"/>
          </a:xfrm>
          <a:prstGeom prst="rect">
            <a:avLst/>
          </a:prstGeom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F0D43869-95BD-4643-A887-D88603819C57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5022723" y="4279462"/>
            <a:ext cx="947337" cy="254615"/>
          </a:xfrm>
          <a:prstGeom prst="rect">
            <a:avLst/>
          </a:prstGeom>
        </p:spPr>
      </p:pic>
      <p:pic>
        <p:nvPicPr>
          <p:cNvPr id="147" name="그림 146">
            <a:extLst>
              <a:ext uri="{FF2B5EF4-FFF2-40B4-BE49-F238E27FC236}">
                <a16:creationId xmlns:a16="http://schemas.microsoft.com/office/drawing/2014/main" id="{E4CF4CAB-C65F-4DAD-BC7E-6D9331295FEB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5040511" y="4793669"/>
            <a:ext cx="1016783" cy="206951"/>
          </a:xfrm>
          <a:prstGeom prst="rect">
            <a:avLst/>
          </a:prstGeom>
        </p:spPr>
      </p:pic>
      <p:pic>
        <p:nvPicPr>
          <p:cNvPr id="148" name="그림 147">
            <a:extLst>
              <a:ext uri="{FF2B5EF4-FFF2-40B4-BE49-F238E27FC236}">
                <a16:creationId xmlns:a16="http://schemas.microsoft.com/office/drawing/2014/main" id="{54D75936-0E52-473F-BA6B-C1FCB2826A26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6006500" y="2631943"/>
            <a:ext cx="1062908" cy="301498"/>
          </a:xfrm>
          <a:prstGeom prst="rect">
            <a:avLst/>
          </a:prstGeom>
        </p:spPr>
      </p:pic>
      <p:pic>
        <p:nvPicPr>
          <p:cNvPr id="151" name="그림 150">
            <a:extLst>
              <a:ext uri="{FF2B5EF4-FFF2-40B4-BE49-F238E27FC236}">
                <a16:creationId xmlns:a16="http://schemas.microsoft.com/office/drawing/2014/main" id="{0180E199-07E2-48AC-B15B-22C5205E793E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6219425" y="4988108"/>
            <a:ext cx="788735" cy="175843"/>
          </a:xfrm>
          <a:prstGeom prst="rect">
            <a:avLst/>
          </a:prstGeom>
        </p:spPr>
      </p:pic>
      <p:pic>
        <p:nvPicPr>
          <p:cNvPr id="152" name="그림 151">
            <a:extLst>
              <a:ext uri="{FF2B5EF4-FFF2-40B4-BE49-F238E27FC236}">
                <a16:creationId xmlns:a16="http://schemas.microsoft.com/office/drawing/2014/main" id="{80B42678-3AB6-4240-AD7D-7945D67AAA5D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5014253" y="4027605"/>
            <a:ext cx="1059287" cy="197834"/>
          </a:xfrm>
          <a:prstGeom prst="rect">
            <a:avLst/>
          </a:prstGeom>
        </p:spPr>
      </p:pic>
      <p:pic>
        <p:nvPicPr>
          <p:cNvPr id="153" name="그림 152">
            <a:extLst>
              <a:ext uri="{FF2B5EF4-FFF2-40B4-BE49-F238E27FC236}">
                <a16:creationId xmlns:a16="http://schemas.microsoft.com/office/drawing/2014/main" id="{A2765F95-3C8D-42D8-B2CB-51598347F0EB}"/>
              </a:ext>
            </a:extLst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5992261" y="4356780"/>
            <a:ext cx="1042590" cy="226537"/>
          </a:xfrm>
          <a:prstGeom prst="rect">
            <a:avLst/>
          </a:prstGeom>
        </p:spPr>
      </p:pic>
      <p:pic>
        <p:nvPicPr>
          <p:cNvPr id="154" name="그림 153">
            <a:extLst>
              <a:ext uri="{FF2B5EF4-FFF2-40B4-BE49-F238E27FC236}">
                <a16:creationId xmlns:a16="http://schemas.microsoft.com/office/drawing/2014/main" id="{DC7D8472-01C4-42ED-AD22-F302D9AC65EF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5025648" y="2341338"/>
            <a:ext cx="671323" cy="244779"/>
          </a:xfrm>
          <a:prstGeom prst="rect">
            <a:avLst/>
          </a:prstGeom>
        </p:spPr>
      </p:pic>
      <p:pic>
        <p:nvPicPr>
          <p:cNvPr id="155" name="그림 154"/>
          <p:cNvPicPr>
            <a:picLocks noChangeAspect="1"/>
          </p:cNvPicPr>
          <p:nvPr/>
        </p:nvPicPr>
        <p:blipFill>
          <a:blip r:embed="rId6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792" y="2311640"/>
            <a:ext cx="421059" cy="395757"/>
          </a:xfrm>
          <a:prstGeom prst="rect">
            <a:avLst/>
          </a:prstGeom>
        </p:spPr>
      </p:pic>
      <p:pic>
        <p:nvPicPr>
          <p:cNvPr id="156" name="그림 155"/>
          <p:cNvPicPr>
            <a:picLocks noChangeAspect="1"/>
          </p:cNvPicPr>
          <p:nvPr/>
        </p:nvPicPr>
        <p:blipFill>
          <a:blip r:embed="rId6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313" y="2353039"/>
            <a:ext cx="573098" cy="224252"/>
          </a:xfrm>
          <a:prstGeom prst="rect">
            <a:avLst/>
          </a:prstGeom>
        </p:spPr>
      </p:pic>
      <p:pic>
        <p:nvPicPr>
          <p:cNvPr id="157" name="그림 156"/>
          <p:cNvPicPr>
            <a:picLocks noChangeAspect="1"/>
          </p:cNvPicPr>
          <p:nvPr/>
        </p:nvPicPr>
        <p:blipFill>
          <a:blip r:embed="rId6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091" y="2939426"/>
            <a:ext cx="913103" cy="228252"/>
          </a:xfrm>
          <a:prstGeom prst="rect">
            <a:avLst/>
          </a:prstGeom>
        </p:spPr>
      </p:pic>
      <p:pic>
        <p:nvPicPr>
          <p:cNvPr id="158" name="그림 157"/>
          <p:cNvPicPr>
            <a:picLocks noChangeAspect="1"/>
          </p:cNvPicPr>
          <p:nvPr/>
        </p:nvPicPr>
        <p:blipFill>
          <a:blip r:embed="rId6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339" y="3244450"/>
            <a:ext cx="880646" cy="130901"/>
          </a:xfrm>
          <a:prstGeom prst="rect">
            <a:avLst/>
          </a:prstGeom>
        </p:spPr>
      </p:pic>
      <p:pic>
        <p:nvPicPr>
          <p:cNvPr id="159" name="그림 158"/>
          <p:cNvPicPr>
            <a:picLocks noChangeAspect="1"/>
          </p:cNvPicPr>
          <p:nvPr/>
        </p:nvPicPr>
        <p:blipFill>
          <a:blip r:embed="rId6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339" y="3480598"/>
            <a:ext cx="1135431" cy="226756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6CDFDB62-B805-48C8-8FF3-A2FBCF421926}"/>
              </a:ext>
            </a:extLst>
          </p:cNvPr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509222" y="4570025"/>
            <a:ext cx="772827" cy="249310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0159D110-6928-4A26-821B-1B78CCA98087}"/>
              </a:ext>
            </a:extLst>
          </p:cNvPr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2959762" y="2543633"/>
            <a:ext cx="627350" cy="49180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406" y="4427634"/>
            <a:ext cx="504158" cy="50415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746" y="2647916"/>
            <a:ext cx="872736" cy="33164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858" y="3705156"/>
            <a:ext cx="1082070" cy="28197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072" y="5414879"/>
            <a:ext cx="986071" cy="22132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962" y="4592705"/>
            <a:ext cx="826838" cy="326925"/>
          </a:xfrm>
          <a:prstGeom prst="rect">
            <a:avLst/>
          </a:prstGeom>
        </p:spPr>
      </p:pic>
      <p:pic>
        <p:nvPicPr>
          <p:cNvPr id="278" name="그림 277">
            <a:extLst>
              <a:ext uri="{FF2B5EF4-FFF2-40B4-BE49-F238E27FC236}">
                <a16:creationId xmlns:a16="http://schemas.microsoft.com/office/drawing/2014/main" id="{2392784C-9A7D-4114-9A0D-2F01424C8186}"/>
              </a:ext>
            </a:extLst>
          </p:cNvPr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>
            <a:off x="5004041" y="3730612"/>
            <a:ext cx="1283622" cy="330895"/>
          </a:xfrm>
          <a:prstGeom prst="rect">
            <a:avLst/>
          </a:prstGeom>
        </p:spPr>
      </p:pic>
      <p:pic>
        <p:nvPicPr>
          <p:cNvPr id="288" name="그림 287">
            <a:extLst>
              <a:ext uri="{FF2B5EF4-FFF2-40B4-BE49-F238E27FC236}">
                <a16:creationId xmlns:a16="http://schemas.microsoft.com/office/drawing/2014/main" id="{9C6C6850-A9D8-4812-8B03-AC327C6FB444}"/>
              </a:ext>
            </a:extLst>
          </p:cNvPr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5168355" y="5015367"/>
            <a:ext cx="892030" cy="209354"/>
          </a:xfrm>
          <a:prstGeom prst="rect">
            <a:avLst/>
          </a:prstGeom>
        </p:spPr>
      </p:pic>
      <p:pic>
        <p:nvPicPr>
          <p:cNvPr id="289" name="그림 288">
            <a:extLst>
              <a:ext uri="{FF2B5EF4-FFF2-40B4-BE49-F238E27FC236}">
                <a16:creationId xmlns:a16="http://schemas.microsoft.com/office/drawing/2014/main" id="{94C7CC32-4EE8-4765-A3FF-D54CBD8B4BD3}"/>
              </a:ext>
            </a:extLst>
          </p:cNvPr>
          <p:cNvPicPr>
            <a:picLocks noChangeAspect="1"/>
          </p:cNvPicPr>
          <p:nvPr/>
        </p:nvPicPr>
        <p:blipFill>
          <a:blip r:embed="rId74"/>
          <a:stretch>
            <a:fillRect/>
          </a:stretch>
        </p:blipFill>
        <p:spPr>
          <a:xfrm>
            <a:off x="6261462" y="5496850"/>
            <a:ext cx="761054" cy="143869"/>
          </a:xfrm>
          <a:prstGeom prst="rect">
            <a:avLst/>
          </a:prstGeom>
        </p:spPr>
      </p:pic>
      <p:pic>
        <p:nvPicPr>
          <p:cNvPr id="290" name="그림 289">
            <a:extLst>
              <a:ext uri="{FF2B5EF4-FFF2-40B4-BE49-F238E27FC236}">
                <a16:creationId xmlns:a16="http://schemas.microsoft.com/office/drawing/2014/main" id="{1A07D40D-3B84-40BF-B10A-D55046CAE61D}"/>
              </a:ext>
            </a:extLst>
          </p:cNvPr>
          <p:cNvPicPr>
            <a:picLocks noChangeAspect="1"/>
          </p:cNvPicPr>
          <p:nvPr/>
        </p:nvPicPr>
        <p:blipFill>
          <a:blip r:embed="rId75"/>
          <a:stretch>
            <a:fillRect/>
          </a:stretch>
        </p:blipFill>
        <p:spPr>
          <a:xfrm>
            <a:off x="6398168" y="5190650"/>
            <a:ext cx="683420" cy="254644"/>
          </a:xfrm>
          <a:prstGeom prst="rect">
            <a:avLst/>
          </a:prstGeom>
        </p:spPr>
      </p:pic>
      <p:pic>
        <p:nvPicPr>
          <p:cNvPr id="292" name="그림 291">
            <a:extLst>
              <a:ext uri="{FF2B5EF4-FFF2-40B4-BE49-F238E27FC236}">
                <a16:creationId xmlns:a16="http://schemas.microsoft.com/office/drawing/2014/main" id="{D41556C8-9A41-41D3-8FB4-8388433B31A7}"/>
              </a:ext>
            </a:extLst>
          </p:cNvPr>
          <p:cNvPicPr>
            <a:picLocks noChangeAspect="1"/>
          </p:cNvPicPr>
          <p:nvPr/>
        </p:nvPicPr>
        <p:blipFill>
          <a:blip r:embed="rId76"/>
          <a:stretch>
            <a:fillRect/>
          </a:stretch>
        </p:blipFill>
        <p:spPr>
          <a:xfrm>
            <a:off x="5726899" y="5245441"/>
            <a:ext cx="538789" cy="217809"/>
          </a:xfrm>
          <a:prstGeom prst="rect">
            <a:avLst/>
          </a:prstGeom>
        </p:spPr>
      </p:pic>
      <p:pic>
        <p:nvPicPr>
          <p:cNvPr id="293" name="그림 292">
            <a:extLst>
              <a:ext uri="{FF2B5EF4-FFF2-40B4-BE49-F238E27FC236}">
                <a16:creationId xmlns:a16="http://schemas.microsoft.com/office/drawing/2014/main" id="{A72D1C24-7892-4B66-9406-E532259E5B20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4987748" y="5214166"/>
            <a:ext cx="658470" cy="259379"/>
          </a:xfrm>
          <a:prstGeom prst="rect">
            <a:avLst/>
          </a:prstGeom>
        </p:spPr>
      </p:pic>
      <p:pic>
        <p:nvPicPr>
          <p:cNvPr id="300" name="그림 299">
            <a:extLst>
              <a:ext uri="{FF2B5EF4-FFF2-40B4-BE49-F238E27FC236}">
                <a16:creationId xmlns:a16="http://schemas.microsoft.com/office/drawing/2014/main" id="{84512414-2E99-48A3-868D-5DFAD8236C90}"/>
              </a:ext>
            </a:extLst>
          </p:cNvPr>
          <p:cNvPicPr>
            <a:picLocks noChangeAspect="1"/>
          </p:cNvPicPr>
          <p:nvPr/>
        </p:nvPicPr>
        <p:blipFill rotWithShape="1"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7" t="25014" r="12867" b="17157"/>
          <a:stretch/>
        </p:blipFill>
        <p:spPr>
          <a:xfrm>
            <a:off x="2803037" y="5334135"/>
            <a:ext cx="550873" cy="178891"/>
          </a:xfrm>
          <a:prstGeom prst="rect">
            <a:avLst/>
          </a:prstGeom>
        </p:spPr>
      </p:pic>
      <p:pic>
        <p:nvPicPr>
          <p:cNvPr id="301" name="Picture 2" descr="한독 영문 국문 CI">
            <a:extLst>
              <a:ext uri="{FF2B5EF4-FFF2-40B4-BE49-F238E27FC236}">
                <a16:creationId xmlns:a16="http://schemas.microsoft.com/office/drawing/2014/main" id="{8D113985-3D76-4263-8870-DCA5D1F236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9" t="8315" r="43338"/>
          <a:stretch/>
        </p:blipFill>
        <p:spPr bwMode="auto">
          <a:xfrm>
            <a:off x="3511792" y="5297761"/>
            <a:ext cx="655683" cy="255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3" name="그림 302">
            <a:extLst>
              <a:ext uri="{FF2B5EF4-FFF2-40B4-BE49-F238E27FC236}">
                <a16:creationId xmlns:a16="http://schemas.microsoft.com/office/drawing/2014/main" id="{1B91DD55-744D-425F-9AC3-5C1B24C40F2D}"/>
              </a:ext>
            </a:extLst>
          </p:cNvPr>
          <p:cNvPicPr>
            <a:picLocks noChangeAspect="1"/>
          </p:cNvPicPr>
          <p:nvPr/>
        </p:nvPicPr>
        <p:blipFill>
          <a:blip r:embed="rId80"/>
          <a:stretch>
            <a:fillRect/>
          </a:stretch>
        </p:blipFill>
        <p:spPr>
          <a:xfrm>
            <a:off x="4374434" y="3204279"/>
            <a:ext cx="451696" cy="247171"/>
          </a:xfrm>
          <a:prstGeom prst="rect">
            <a:avLst/>
          </a:prstGeom>
        </p:spPr>
      </p:pic>
      <p:pic>
        <p:nvPicPr>
          <p:cNvPr id="304" name="그림 303">
            <a:extLst>
              <a:ext uri="{FF2B5EF4-FFF2-40B4-BE49-F238E27FC236}">
                <a16:creationId xmlns:a16="http://schemas.microsoft.com/office/drawing/2014/main" id="{D4209D1D-1AB9-412E-9887-0B299C6DD06F}"/>
              </a:ext>
            </a:extLst>
          </p:cNvPr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3647163" y="2703231"/>
            <a:ext cx="1184939" cy="260845"/>
          </a:xfrm>
          <a:prstGeom prst="rect">
            <a:avLst/>
          </a:prstGeom>
        </p:spPr>
      </p:pic>
      <p:pic>
        <p:nvPicPr>
          <p:cNvPr id="305" name="그림 304">
            <a:extLst>
              <a:ext uri="{FF2B5EF4-FFF2-40B4-BE49-F238E27FC236}">
                <a16:creationId xmlns:a16="http://schemas.microsoft.com/office/drawing/2014/main" id="{FA243E5A-7584-4245-BE5A-0FCD8C8FBC38}"/>
              </a:ext>
            </a:extLst>
          </p:cNvPr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2758264" y="4020167"/>
            <a:ext cx="599758" cy="304639"/>
          </a:xfrm>
          <a:prstGeom prst="rect">
            <a:avLst/>
          </a:prstGeom>
        </p:spPr>
      </p:pic>
      <p:pic>
        <p:nvPicPr>
          <p:cNvPr id="307" name="그림 306">
            <a:extLst>
              <a:ext uri="{FF2B5EF4-FFF2-40B4-BE49-F238E27FC236}">
                <a16:creationId xmlns:a16="http://schemas.microsoft.com/office/drawing/2014/main" id="{391AAC7B-9585-41ED-8A5D-A542E3396F94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3504286" y="4876716"/>
            <a:ext cx="606907" cy="215446"/>
          </a:xfrm>
          <a:prstGeom prst="rect">
            <a:avLst/>
          </a:prstGeom>
        </p:spPr>
      </p:pic>
      <p:pic>
        <p:nvPicPr>
          <p:cNvPr id="308" name="그림 307">
            <a:extLst>
              <a:ext uri="{FF2B5EF4-FFF2-40B4-BE49-F238E27FC236}">
                <a16:creationId xmlns:a16="http://schemas.microsoft.com/office/drawing/2014/main" id="{16412E1E-23EE-4C88-B72F-62D7E942CC9E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2719661" y="3752550"/>
            <a:ext cx="837643" cy="239483"/>
          </a:xfrm>
          <a:prstGeom prst="rect">
            <a:avLst/>
          </a:prstGeom>
        </p:spPr>
      </p:pic>
      <p:pic>
        <p:nvPicPr>
          <p:cNvPr id="310" name="그림 309">
            <a:extLst>
              <a:ext uri="{FF2B5EF4-FFF2-40B4-BE49-F238E27FC236}">
                <a16:creationId xmlns:a16="http://schemas.microsoft.com/office/drawing/2014/main" id="{2A6BAA31-3A2A-4F1C-9BF3-19867F0961D0}"/>
              </a:ext>
            </a:extLst>
          </p:cNvPr>
          <p:cNvPicPr>
            <a:picLocks noChangeAspect="1"/>
          </p:cNvPicPr>
          <p:nvPr/>
        </p:nvPicPr>
        <p:blipFill>
          <a:blip r:embed="rId85"/>
          <a:stretch>
            <a:fillRect/>
          </a:stretch>
        </p:blipFill>
        <p:spPr>
          <a:xfrm>
            <a:off x="3704024" y="3452013"/>
            <a:ext cx="700148" cy="280778"/>
          </a:xfrm>
          <a:prstGeom prst="rect">
            <a:avLst/>
          </a:prstGeom>
        </p:spPr>
      </p:pic>
      <p:pic>
        <p:nvPicPr>
          <p:cNvPr id="311" name="그림 310">
            <a:extLst>
              <a:ext uri="{FF2B5EF4-FFF2-40B4-BE49-F238E27FC236}">
                <a16:creationId xmlns:a16="http://schemas.microsoft.com/office/drawing/2014/main" id="{DF1F2F8E-AC82-48BD-B8C4-54273615817D}"/>
              </a:ext>
            </a:extLst>
          </p:cNvPr>
          <p:cNvPicPr>
            <a:picLocks noChangeAspect="1"/>
          </p:cNvPicPr>
          <p:nvPr/>
        </p:nvPicPr>
        <p:blipFill>
          <a:blip r:embed="rId86"/>
          <a:stretch>
            <a:fillRect/>
          </a:stretch>
        </p:blipFill>
        <p:spPr>
          <a:xfrm>
            <a:off x="3579833" y="3143571"/>
            <a:ext cx="772995" cy="249803"/>
          </a:xfrm>
          <a:prstGeom prst="rect">
            <a:avLst/>
          </a:prstGeom>
        </p:spPr>
      </p:pic>
      <p:pic>
        <p:nvPicPr>
          <p:cNvPr id="312" name="그림 311">
            <a:extLst>
              <a:ext uri="{FF2B5EF4-FFF2-40B4-BE49-F238E27FC236}">
                <a16:creationId xmlns:a16="http://schemas.microsoft.com/office/drawing/2014/main" id="{D38298F1-04F7-45AD-9767-B6AA8CFB850E}"/>
              </a:ext>
            </a:extLst>
          </p:cNvPr>
          <p:cNvPicPr>
            <a:picLocks noChangeAspect="1"/>
          </p:cNvPicPr>
          <p:nvPr/>
        </p:nvPicPr>
        <p:blipFill>
          <a:blip r:embed="rId87"/>
          <a:stretch>
            <a:fillRect/>
          </a:stretch>
        </p:blipFill>
        <p:spPr>
          <a:xfrm>
            <a:off x="4290268" y="3762317"/>
            <a:ext cx="543299" cy="235315"/>
          </a:xfrm>
          <a:prstGeom prst="rect">
            <a:avLst/>
          </a:prstGeom>
        </p:spPr>
      </p:pic>
      <p:pic>
        <p:nvPicPr>
          <p:cNvPr id="315" name="그림 314">
            <a:extLst>
              <a:ext uri="{FF2B5EF4-FFF2-40B4-BE49-F238E27FC236}">
                <a16:creationId xmlns:a16="http://schemas.microsoft.com/office/drawing/2014/main" id="{66E24D52-36E3-477B-A655-187F4141A9AF}"/>
              </a:ext>
            </a:extLst>
          </p:cNvPr>
          <p:cNvPicPr>
            <a:picLocks noChangeAspect="1"/>
          </p:cNvPicPr>
          <p:nvPr/>
        </p:nvPicPr>
        <p:blipFill>
          <a:blip r:embed="rId88"/>
          <a:stretch>
            <a:fillRect/>
          </a:stretch>
        </p:blipFill>
        <p:spPr>
          <a:xfrm>
            <a:off x="4450834" y="3483096"/>
            <a:ext cx="367051" cy="177092"/>
          </a:xfrm>
          <a:prstGeom prst="rect">
            <a:avLst/>
          </a:prstGeom>
        </p:spPr>
      </p:pic>
      <p:pic>
        <p:nvPicPr>
          <p:cNvPr id="317" name="그림 316">
            <a:extLst>
              <a:ext uri="{FF2B5EF4-FFF2-40B4-BE49-F238E27FC236}">
                <a16:creationId xmlns:a16="http://schemas.microsoft.com/office/drawing/2014/main" id="{E3DBB269-ED4A-432D-B315-433918EC07E2}"/>
              </a:ext>
            </a:extLst>
          </p:cNvPr>
          <p:cNvPicPr>
            <a:picLocks noChangeAspect="1"/>
          </p:cNvPicPr>
          <p:nvPr/>
        </p:nvPicPr>
        <p:blipFill>
          <a:blip r:embed="rId89"/>
          <a:stretch>
            <a:fillRect/>
          </a:stretch>
        </p:blipFill>
        <p:spPr>
          <a:xfrm>
            <a:off x="2749495" y="4866837"/>
            <a:ext cx="657958" cy="214551"/>
          </a:xfrm>
          <a:prstGeom prst="rect">
            <a:avLst/>
          </a:prstGeom>
        </p:spPr>
      </p:pic>
      <p:pic>
        <p:nvPicPr>
          <p:cNvPr id="320" name="그림 319">
            <a:extLst>
              <a:ext uri="{FF2B5EF4-FFF2-40B4-BE49-F238E27FC236}">
                <a16:creationId xmlns:a16="http://schemas.microsoft.com/office/drawing/2014/main" id="{D0C55DCF-F77B-40AD-AF08-F451B843D075}"/>
              </a:ext>
            </a:extLst>
          </p:cNvPr>
          <p:cNvPicPr>
            <a:picLocks noChangeAspect="1"/>
          </p:cNvPicPr>
          <p:nvPr/>
        </p:nvPicPr>
        <p:blipFill>
          <a:blip r:embed="rId90"/>
          <a:stretch>
            <a:fillRect/>
          </a:stretch>
        </p:blipFill>
        <p:spPr>
          <a:xfrm>
            <a:off x="4417339" y="5353000"/>
            <a:ext cx="387814" cy="305847"/>
          </a:xfrm>
          <a:prstGeom prst="rect">
            <a:avLst/>
          </a:prstGeom>
        </p:spPr>
      </p:pic>
      <p:pic>
        <p:nvPicPr>
          <p:cNvPr id="322" name="그림 321"/>
          <p:cNvPicPr>
            <a:picLocks noChangeAspect="1"/>
          </p:cNvPicPr>
          <p:nvPr/>
        </p:nvPicPr>
        <p:blipFill>
          <a:blip r:embed="rId9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093" y="5528000"/>
            <a:ext cx="736569" cy="144056"/>
          </a:xfrm>
          <a:prstGeom prst="rect">
            <a:avLst/>
          </a:prstGeom>
        </p:spPr>
      </p:pic>
      <p:pic>
        <p:nvPicPr>
          <p:cNvPr id="323" name="그림 322"/>
          <p:cNvPicPr>
            <a:picLocks noChangeAspect="1"/>
          </p:cNvPicPr>
          <p:nvPr/>
        </p:nvPicPr>
        <p:blipFill>
          <a:blip r:embed="rId9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965" y="4333282"/>
            <a:ext cx="536166" cy="288858"/>
          </a:xfrm>
          <a:prstGeom prst="rect">
            <a:avLst/>
          </a:prstGeom>
        </p:spPr>
      </p:pic>
      <p:pic>
        <p:nvPicPr>
          <p:cNvPr id="324" name="그림 323"/>
          <p:cNvPicPr>
            <a:picLocks noChangeAspect="1"/>
          </p:cNvPicPr>
          <p:nvPr/>
        </p:nvPicPr>
        <p:blipFill>
          <a:blip r:embed="rId9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457" y="4641295"/>
            <a:ext cx="716673" cy="302230"/>
          </a:xfrm>
          <a:prstGeom prst="rect">
            <a:avLst/>
          </a:prstGeom>
        </p:spPr>
      </p:pic>
      <p:pic>
        <p:nvPicPr>
          <p:cNvPr id="327" name="그림 326"/>
          <p:cNvPicPr>
            <a:picLocks noChangeAspect="1"/>
          </p:cNvPicPr>
          <p:nvPr/>
        </p:nvPicPr>
        <p:blipFill>
          <a:blip r:embed="rId9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839" y="5513206"/>
            <a:ext cx="656610" cy="171355"/>
          </a:xfrm>
          <a:prstGeom prst="rect">
            <a:avLst/>
          </a:prstGeom>
        </p:spPr>
      </p:pic>
      <p:pic>
        <p:nvPicPr>
          <p:cNvPr id="328" name="그림 327">
            <a:extLst>
              <a:ext uri="{FF2B5EF4-FFF2-40B4-BE49-F238E27FC236}">
                <a16:creationId xmlns:a16="http://schemas.microsoft.com/office/drawing/2014/main" id="{CF793328-6C9E-402A-AB7D-CEFB91E36875}"/>
              </a:ext>
            </a:extLst>
          </p:cNvPr>
          <p:cNvPicPr>
            <a:picLocks noChangeAspect="1"/>
          </p:cNvPicPr>
          <p:nvPr/>
        </p:nvPicPr>
        <p:blipFill>
          <a:blip r:embed="rId95"/>
          <a:stretch>
            <a:fillRect/>
          </a:stretch>
        </p:blipFill>
        <p:spPr>
          <a:xfrm>
            <a:off x="3442911" y="4038249"/>
            <a:ext cx="602552" cy="252923"/>
          </a:xfrm>
          <a:prstGeom prst="rect">
            <a:avLst/>
          </a:prstGeom>
        </p:spPr>
      </p:pic>
      <p:pic>
        <p:nvPicPr>
          <p:cNvPr id="1030" name="Picture 6" descr="쿠팡 로고 png ai / 자주 쓰는 기업 로고">
            <a:extLst>
              <a:ext uri="{FF2B5EF4-FFF2-40B4-BE49-F238E27FC236}">
                <a16:creationId xmlns:a16="http://schemas.microsoft.com/office/drawing/2014/main" id="{A86E345A-5DAE-44BF-BDE7-1613DAB330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1" t="34715" r="20680" b="37323"/>
          <a:stretch/>
        </p:blipFill>
        <p:spPr bwMode="auto">
          <a:xfrm>
            <a:off x="3844502" y="2347947"/>
            <a:ext cx="877500" cy="27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서울대학교 로고(CI) : 네이버 블로그">
            <a:extLst>
              <a:ext uri="{FF2B5EF4-FFF2-40B4-BE49-F238E27FC236}">
                <a16:creationId xmlns:a16="http://schemas.microsoft.com/office/drawing/2014/main" id="{1FD91355-1B99-4C3F-8D97-4C4A47B3B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6" t="39481" r="8270" b="40420"/>
          <a:stretch/>
        </p:blipFill>
        <p:spPr bwMode="auto">
          <a:xfrm>
            <a:off x="8415211" y="2381747"/>
            <a:ext cx="877500" cy="20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4593D67-849F-42A9-8511-CBAA7A86E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037" y="2382629"/>
            <a:ext cx="877500" cy="23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매일유업, 미래 골프 스타 응원… 제5회 영건스 매치플레이 개최 | Save Internet 뉴데일리">
            <a:extLst>
              <a:ext uri="{FF2B5EF4-FFF2-40B4-BE49-F238E27FC236}">
                <a16:creationId xmlns:a16="http://schemas.microsoft.com/office/drawing/2014/main" id="{5431418D-7AC5-459D-B330-C63FC7238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023" y="2943707"/>
            <a:ext cx="877500" cy="23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4" name="그림 313">
            <a:extLst>
              <a:ext uri="{FF2B5EF4-FFF2-40B4-BE49-F238E27FC236}">
                <a16:creationId xmlns:a16="http://schemas.microsoft.com/office/drawing/2014/main" id="{385FDCBF-EE75-463F-979C-036DFE56C15F}"/>
              </a:ext>
            </a:extLst>
          </p:cNvPr>
          <p:cNvPicPr>
            <a:picLocks noChangeAspect="1"/>
          </p:cNvPicPr>
          <p:nvPr/>
        </p:nvPicPr>
        <p:blipFill>
          <a:blip r:embed="rId100"/>
          <a:stretch>
            <a:fillRect/>
          </a:stretch>
        </p:blipFill>
        <p:spPr>
          <a:xfrm>
            <a:off x="496014" y="3225180"/>
            <a:ext cx="1233503" cy="286901"/>
          </a:xfrm>
          <a:prstGeom prst="rect">
            <a:avLst/>
          </a:prstGeom>
        </p:spPr>
      </p:pic>
      <p:pic>
        <p:nvPicPr>
          <p:cNvPr id="1040" name="Picture 16" descr="Cover All, 노루페인트">
            <a:extLst>
              <a:ext uri="{FF2B5EF4-FFF2-40B4-BE49-F238E27FC236}">
                <a16:creationId xmlns:a16="http://schemas.microsoft.com/office/drawing/2014/main" id="{C54C6A7E-44A5-46FE-8723-F8DEE8EE1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328" y="3711728"/>
            <a:ext cx="877500" cy="39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웰컴페이먼츠(주) 2021년 기업정보 | 사원수 21명, 근무환경, 복리후생 등 기업정보 제공 - 사람인">
            <a:extLst>
              <a:ext uri="{FF2B5EF4-FFF2-40B4-BE49-F238E27FC236}">
                <a16:creationId xmlns:a16="http://schemas.microsoft.com/office/drawing/2014/main" id="{A5550609-2E6A-4529-B7BC-ACFBBBF63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577" y="3964201"/>
            <a:ext cx="731250" cy="17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금융사 2020 2분기 실적] KB자산운용, 2분기 순이익 172억원...전년 대비 62%↑">
            <a:extLst>
              <a:ext uri="{FF2B5EF4-FFF2-40B4-BE49-F238E27FC236}">
                <a16:creationId xmlns:a16="http://schemas.microsoft.com/office/drawing/2014/main" id="{39610C4D-F680-4EA5-A424-DA896648A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23" y="4817298"/>
            <a:ext cx="877500" cy="30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33903943-6793-4395-94CC-F18262489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450" y="2624411"/>
            <a:ext cx="731250" cy="23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Brand &lt; ABOUT US &lt; SK하이닉스">
            <a:extLst>
              <a:ext uri="{FF2B5EF4-FFF2-40B4-BE49-F238E27FC236}">
                <a16:creationId xmlns:a16="http://schemas.microsoft.com/office/drawing/2014/main" id="{F79DC468-DE3C-4D16-8854-01FDD3577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307" y="2914976"/>
            <a:ext cx="585000" cy="32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057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B2FD7721-54DB-42A0-AD4E-194C2BC64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1.5.3 </a:t>
            </a:r>
            <a:r>
              <a:rPr lang="ko-KR" altLang="en-US" dirty="0"/>
              <a:t>빔소프트웨어 국내 레퍼런스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35AEC15-F634-4041-B0B5-960C58D347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>
              <a:buFont typeface="Arial" panose="020B0604020202020204" pitchFamily="34" charset="0"/>
            </a:pPr>
            <a:r>
              <a:rPr lang="en-US" altLang="ko-KR" dirty="0">
                <a:latin typeface="+mn-ea"/>
              </a:rPr>
              <a:t>1.5 </a:t>
            </a:r>
            <a:r>
              <a:rPr lang="ko-KR" altLang="en-US" dirty="0">
                <a:latin typeface="+mn-ea"/>
              </a:rPr>
              <a:t>본 사업과 유사한 사업 수행실적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F495DB-90A8-4922-80A3-CAD8DA342F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1.5 </a:t>
            </a:r>
            <a:r>
              <a:rPr lang="ko-KR" altLang="en-US" dirty="0">
                <a:latin typeface="+mn-ea"/>
              </a:rPr>
              <a:t>본 사업과 유사한 사업 수행실적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AE2A537-148E-40C2-817E-A830441B19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350449"/>
              </p:ext>
            </p:extLst>
          </p:nvPr>
        </p:nvGraphicFramePr>
        <p:xfrm>
          <a:off x="262746" y="1453720"/>
          <a:ext cx="9371792" cy="4555337"/>
        </p:xfrm>
        <a:graphic>
          <a:graphicData uri="http://schemas.openxmlformats.org/drawingml/2006/table">
            <a:tbl>
              <a:tblPr/>
              <a:tblGrid>
                <a:gridCol w="23429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29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29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29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83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금융</a:t>
                      </a:r>
                      <a:r>
                        <a:rPr lang="en-US" altLang="ko-KR" sz="1400" b="1" kern="12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400" b="1" kern="12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b="1" kern="12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IT</a:t>
                      </a:r>
                      <a:r>
                        <a:rPr lang="ko-KR" altLang="en-US" sz="1400" b="1" kern="12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통신</a:t>
                      </a:r>
                    </a:p>
                  </a:txBody>
                  <a:tcPr marL="76202" marR="76202" marT="18000" marB="180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5F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제조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유통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2" marR="76202" marT="18000" marB="180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5F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학교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병원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바이오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2" marR="76202" marT="18000" marB="180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5F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공공</a:t>
                      </a:r>
                    </a:p>
                  </a:txBody>
                  <a:tcPr marL="76202" marR="76202" marT="18000" marB="180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5F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1878">
                <a:tc>
                  <a:txBody>
                    <a:bodyPr/>
                    <a:lstStyle/>
                    <a:p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KB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국민은행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스탠다드뱅크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모아 저축 은행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동양 생명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한국인프라자산운용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 불교 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TV, </a:t>
                      </a:r>
                    </a:p>
                    <a:p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한국 투자 캐피탈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신한 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DS, SCI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평가정보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롯데멤버스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교보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리얼코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이랜드 시스템즈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한진 정보 시스템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한솔 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PNS, KT AOS, KT, KT IS, </a:t>
                      </a:r>
                      <a:r>
                        <a:rPr lang="en-US" altLang="ko-KR" sz="1100" dirty="0" err="1">
                          <a:latin typeface="+mn-ea"/>
                          <a:ea typeface="+mn-ea"/>
                        </a:rPr>
                        <a:t>NCSoft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메이플트리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 코리아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메니지먼트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넥슨 코리아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웹 투어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더존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SAS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소프트웨어 코리아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ABS, AK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홀딩스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필라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테크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쿠팡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프론 테오 코리아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그라비티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현대오토에버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넥슨 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-GT,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쿠콘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컨텐츠 브리지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다래파크텍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DMP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파트너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EA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코리아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효성 정보 시스템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효성 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TNS,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이노베이션 아카데미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 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테크비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Technicolor,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한국뷰로베리타스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화승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네트웍스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MBK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파트너스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외 다수</a:t>
                      </a:r>
                    </a:p>
                  </a:txBody>
                  <a:tcPr marL="75600" marR="75600" marT="18000" marB="180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동서 식품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GS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칼텍스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LG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화학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algn="l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GS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에너지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GS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글로벌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NSOK, </a:t>
                      </a:r>
                    </a:p>
                    <a:p>
                      <a:pPr algn="l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한화 정밀 기계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삼성 전기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algn="l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삼성 바이오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로직스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삼성 디스플레이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삼성 전자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algn="l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삼성 엔지니어링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신라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스테이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에어 퍼스트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엠코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 코리아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암웨이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 코리아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대덕전자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algn="l"/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아사아블로이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엔트런스시스템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CLK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주식회사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동우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화인켐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팜스코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한국제지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하림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팜스코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HSD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엔진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현대 중공업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인그리디언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 코리아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LG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패션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algn="l"/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코라오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 그룹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, LS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글로벌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algn="l"/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로레알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 코리아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매일 유업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algn="l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모건 신소재 코리아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세종 산업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algn="l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노벨리스 코리아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고려 아연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OCI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주식회사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렉트라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 코리아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algn="l"/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프로미넌트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 코리아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algn="l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르노 삼성 자동차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한국전광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 </a:t>
                      </a:r>
                    </a:p>
                    <a:p>
                      <a:pPr algn="l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서울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피드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컨라이버스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 코리아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0" marR="0" lvl="0" indent="0" algn="l" defTabSz="6860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스파이렉스사코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 코리아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게이트고메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 코리아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시몬스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algn="l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한솔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테크닉스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ITW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전문 필름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algn="l"/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선인자동차 그 외 다수</a:t>
                      </a:r>
                    </a:p>
                  </a:txBody>
                  <a:tcPr marL="76202" marR="76202" marT="18000" marB="180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6860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김포 대학교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성균관대학교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동국대학교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 고려 대학교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덜위치칼리지서울영국학교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경희대학교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숙명 여자 대학교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성공회대학교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0" marR="0" indent="0" algn="l" defTabSz="6860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한국 경찰 대학교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0" marR="0" indent="0" algn="l" defTabSz="6860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휏불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트리니티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 대학교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0" marR="0" indent="0" algn="l" defTabSz="6860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한양 사이버 대학교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충남 대학교 병원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SM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기독교 병원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바른생각병원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한독제약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0" marR="0" indent="0" algn="l" defTabSz="6860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건양대학교 병원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국립 암 센터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부산 대학교 양산 병원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새움병원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세브란스 병원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0" marR="0" indent="0" algn="l" defTabSz="6860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바른 병원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상계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백병원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0" marR="0" indent="0" algn="l" defTabSz="6860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+mn-ea"/>
                          <a:ea typeface="+mn-ea"/>
                        </a:rPr>
                        <a:t>ATGen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주식회사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 한미 약품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한국벡크만쿨터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일동 제약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환인제약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이글 버그만 코리아 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0" marR="0" indent="0" algn="l" defTabSz="6860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외 다수</a:t>
                      </a:r>
                    </a:p>
                  </a:txBody>
                  <a:tcPr marL="76202" marR="76202" marT="18000" marB="180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6860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한솔 교육 공사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0" marR="0" indent="0" algn="l" defTabSz="6860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한국 교통 연구원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전자 통신 기술 연구소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안양 시청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부산시청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부산 교통 공사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철원군청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경주 시청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홍천군청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인천 국제 공항 공사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KOTRA,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한국자산관리공사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통계청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marL="0" marR="0" indent="0" algn="l" defTabSz="6860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한전 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KDN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주식회사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한국 가스 공사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한국 항공 우주 산업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한국 공항 공사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한국 동서 발전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한국 전자 기술 연구원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한국 환경 공사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한국 교육부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</a:t>
                      </a:r>
                      <a:br>
                        <a:rPr lang="en-US" altLang="ko-KR" sz="1100" dirty="0">
                          <a:latin typeface="+mn-ea"/>
                          <a:ea typeface="+mn-ea"/>
                        </a:rPr>
                      </a:b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한국 소방 공무원 신용 조합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한국 주택 금융 공사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0" marR="0" indent="0" algn="l" defTabSz="6860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한국 인터넷 진흥원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성남 시청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0" marR="0" indent="0" algn="l" defTabSz="6860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한국 음악 저작권 협회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0" marR="0" indent="0" algn="l" defTabSz="6860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국세청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한국 철도 시설 공단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한국 해양 공학 연구원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0" marR="0" indent="0" algn="l" defTabSz="6860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조선 해양 공학 연구소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0" marR="0" indent="0" algn="l" defTabSz="6860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한국 기술 금융 공사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전문건설공제조합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0" marR="0" indent="0" algn="l" defTabSz="6860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국회 예산 사무소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0" marR="0" indent="0" algn="l" defTabSz="6860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국가 정보 학회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전국문화원연합회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0" marR="0" indent="0" algn="l" defTabSz="6860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세계 김치 연구소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0" marR="0" indent="0" algn="l" defTabSz="6860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ETRI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그 외 다수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marL="76202" marR="76202" marT="18000" marB="180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80968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4029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제목 31">
            <a:extLst>
              <a:ext uri="{FF2B5EF4-FFF2-40B4-BE49-F238E27FC236}">
                <a16:creationId xmlns:a16="http://schemas.microsoft.com/office/drawing/2014/main" id="{3C1599DE-6C6D-4F0F-B961-0B67C2685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3" name="텍스트 개체 틀 32">
            <a:extLst>
              <a:ext uri="{FF2B5EF4-FFF2-40B4-BE49-F238E27FC236}">
                <a16:creationId xmlns:a16="http://schemas.microsoft.com/office/drawing/2014/main" id="{C6DEB2CD-9730-4107-93E2-86E89F0362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pPr>
              <a:buFont typeface="Arial" panose="020B0604020202020204" pitchFamily="34" charset="0"/>
            </a:pPr>
            <a:endParaRPr lang="ko-KR" altLang="en-US" dirty="0">
              <a:latin typeface="+mn-ea"/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13D73287-B16B-4E71-B61F-41F6CCEAE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40528"/>
              </p:ext>
            </p:extLst>
          </p:nvPr>
        </p:nvGraphicFramePr>
        <p:xfrm>
          <a:off x="1576389" y="2448712"/>
          <a:ext cx="6753223" cy="1446665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619373">
                  <a:extLst>
                    <a:ext uri="{9D8B030D-6E8A-4147-A177-3AD203B41FA5}">
                      <a16:colId xmlns:a16="http://schemas.microsoft.com/office/drawing/2014/main" val="1440026148"/>
                    </a:ext>
                  </a:extLst>
                </a:gridCol>
                <a:gridCol w="4133850">
                  <a:extLst>
                    <a:ext uri="{9D8B030D-6E8A-4147-A177-3AD203B41FA5}">
                      <a16:colId xmlns:a16="http://schemas.microsoft.com/office/drawing/2014/main" val="2620330349"/>
                    </a:ext>
                  </a:extLst>
                </a:gridCol>
              </a:tblGrid>
              <a:tr h="1446665">
                <a:tc>
                  <a:txBody>
                    <a:bodyPr/>
                    <a:lstStyle/>
                    <a:p>
                      <a:pPr algn="l" latinLnBrk="0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제안 소프트웨어 및 하드웨어</a:t>
                      </a:r>
                    </a:p>
                  </a:txBody>
                  <a:tcPr marL="180000" marR="180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제안 제품 소개</a:t>
                      </a:r>
                    </a:p>
                    <a:p>
                      <a:pPr algn="l" latinLnBrk="0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2.2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제안 제품 기능 및 규격</a:t>
                      </a:r>
                    </a:p>
                    <a:p>
                      <a:pPr algn="l" latinLnBrk="0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2.3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구축방안</a:t>
                      </a:r>
                    </a:p>
                    <a:p>
                      <a:pPr algn="l" latinLnBrk="0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2.4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타사 대비 특장점</a:t>
                      </a:r>
                    </a:p>
                  </a:txBody>
                  <a:tcPr marL="180000" marR="180000" marT="108000" marB="108000">
                    <a:lnL w="5715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57444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3141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EDAA05-AA5B-49FE-BF7E-D5167F633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2.1.1 </a:t>
            </a:r>
            <a:r>
              <a:rPr lang="ko-KR" altLang="en-US" dirty="0"/>
              <a:t>백업 소프트웨어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AAC0EC-3637-4189-9B45-59026E1F87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pPr>
              <a:buFont typeface="Arial" panose="020B0604020202020204" pitchFamily="34" charset="0"/>
            </a:pPr>
            <a:r>
              <a:rPr lang="en-US" altLang="ko-KR" dirty="0">
                <a:latin typeface="+mn-ea"/>
              </a:rPr>
              <a:t>2.1 </a:t>
            </a:r>
            <a:r>
              <a:rPr lang="ko-KR" altLang="en-US" dirty="0">
                <a:latin typeface="+mn-ea"/>
              </a:rPr>
              <a:t>제안 제품 소개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27C155D-AC80-4441-B903-90AF4ADE71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896343"/>
              </p:ext>
            </p:extLst>
          </p:nvPr>
        </p:nvGraphicFramePr>
        <p:xfrm>
          <a:off x="499197" y="3841020"/>
          <a:ext cx="8788238" cy="2679321"/>
        </p:xfrm>
        <a:graphic>
          <a:graphicData uri="http://schemas.openxmlformats.org/drawingml/2006/table">
            <a:tbl>
              <a:tblPr firstRow="1" bandRow="1"/>
              <a:tblGrid>
                <a:gridCol w="1430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73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682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spcBef>
                          <a:spcPct val="0"/>
                        </a:spcBef>
                        <a:defRPr/>
                      </a:pPr>
                      <a:r>
                        <a:rPr kumimoji="1" lang="ko-KR" altLang="en-US" sz="1200" b="1" kern="1200" spc="-100" dirty="0">
                          <a:solidFill>
                            <a:srgbClr val="003738"/>
                          </a:solidFill>
                          <a:latin typeface="+mn-ea"/>
                          <a:ea typeface="+mn-ea"/>
                          <a:cs typeface="+mn-cs"/>
                        </a:rPr>
                        <a:t>구    분</a:t>
                      </a:r>
                    </a:p>
                  </a:txBody>
                  <a:tcPr marL="90000" marR="90000" marT="21600" marB="216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1" kern="1200" spc="-100" dirty="0">
                          <a:solidFill>
                            <a:srgbClr val="003738"/>
                          </a:solidFill>
                          <a:latin typeface="+mn-ea"/>
                          <a:ea typeface="+mn-ea"/>
                          <a:cs typeface="+mn-cs"/>
                        </a:rPr>
                        <a:t>사    양</a:t>
                      </a:r>
                    </a:p>
                  </a:txBody>
                  <a:tcPr marL="90000" marR="90000" marT="21600" marB="216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9108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편의성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일관성 있는 </a:t>
                      </a:r>
                      <a:r>
                        <a:rPr lang="en-US" altLang="ko-KR" sz="12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GUI </a:t>
                      </a:r>
                      <a:r>
                        <a:rPr lang="ko-KR" altLang="en-US" sz="12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를 통한 손쉬운 데이터 백업 및 복구 지원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하나의 콘솔에서 관리하므로 중앙 통합 관리가 용이하며</a:t>
                      </a:r>
                      <a:r>
                        <a:rPr lang="en-US" altLang="ko-KR" sz="12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Wizard </a:t>
                      </a:r>
                      <a:r>
                        <a:rPr lang="ko-KR" altLang="en-US" sz="12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기반의 하드웨어 구성을 지원한다</a:t>
                      </a:r>
                      <a:r>
                        <a:rPr lang="en-US" altLang="ko-KR" sz="12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손쉬운 실시간 통합 모니터링 제공하며</a:t>
                      </a:r>
                      <a:r>
                        <a:rPr lang="en-US" altLang="ko-KR" sz="12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다양한 형태의 리포트를 제공한다</a:t>
                      </a:r>
                      <a:r>
                        <a:rPr lang="en-US" altLang="ko-KR" sz="12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019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확장성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3Tier </a:t>
                      </a:r>
                      <a:r>
                        <a:rPr lang="ko-KR" altLang="en-US" sz="12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기반의 아키텍처로 구성되어 있으며</a:t>
                      </a:r>
                      <a:r>
                        <a:rPr lang="en-US" altLang="ko-KR" sz="12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플랫폼 별 설치 절차 및 업그레이드 절차 관리 콘솔이 동일하다</a:t>
                      </a:r>
                      <a:r>
                        <a:rPr lang="en-US" altLang="ko-KR" sz="12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104016"/>
                  </a:ext>
                </a:extLst>
              </a:tr>
              <a:tr h="462612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성능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소프트웨어 중복 제거 기능을 이용한 </a:t>
                      </a:r>
                      <a:r>
                        <a:rPr lang="en-US" altLang="ko-KR" sz="12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35</a:t>
                      </a:r>
                      <a:r>
                        <a:rPr lang="ko-KR" altLang="en-US" sz="12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배 빠른 백업 및 </a:t>
                      </a:r>
                      <a:r>
                        <a:rPr lang="en-US" altLang="ko-KR" sz="12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Instant Recovery </a:t>
                      </a:r>
                      <a:r>
                        <a:rPr lang="ko-KR" altLang="en-US" sz="12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기능을 이용한 </a:t>
                      </a:r>
                      <a:r>
                        <a:rPr lang="en-US" altLang="ko-KR" sz="12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400</a:t>
                      </a:r>
                      <a:r>
                        <a:rPr lang="ko-KR" altLang="en-US" sz="12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배 빠른 복구 성능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디스크를 통한 다양한 백업 및 복구 지원</a:t>
                      </a:r>
                      <a:r>
                        <a:rPr lang="en-US" altLang="ko-KR" sz="12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(Disk Staging, Synthetic, PTL, VTL</a:t>
                      </a:r>
                      <a:r>
                        <a:rPr lang="ko-KR" altLang="en-US" sz="12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지원</a:t>
                      </a:r>
                      <a:r>
                        <a:rPr lang="en-US" altLang="ko-KR" sz="12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301786"/>
                  </a:ext>
                </a:extLst>
              </a:tr>
              <a:tr h="462612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자동화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자동화된 </a:t>
                      </a:r>
                      <a:r>
                        <a:rPr lang="en-US" altLang="ko-KR" sz="12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DR</a:t>
                      </a:r>
                      <a:r>
                        <a:rPr lang="ko-KR" altLang="en-US" sz="12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솔루션의 역할 수행</a:t>
                      </a:r>
                      <a:r>
                        <a:rPr lang="en-US" altLang="ko-KR" sz="12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백업정보데이터인 </a:t>
                      </a:r>
                      <a:r>
                        <a:rPr lang="en-US" altLang="ko-KR" sz="12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Catalog </a:t>
                      </a:r>
                      <a:r>
                        <a:rPr lang="ko-KR" altLang="en-US" sz="12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정보의 이중화 관리 지원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kern="0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SureBackup</a:t>
                      </a:r>
                      <a:r>
                        <a:rPr lang="en-US" altLang="ko-KR" sz="12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2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0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SureReplica</a:t>
                      </a:r>
                      <a:r>
                        <a:rPr lang="en-US" altLang="ko-KR" sz="12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기능을 이용한 자동 검증 기능 지원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119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신뢰성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성공적인 적용사례와 외부기관 평가 </a:t>
                      </a:r>
                      <a:r>
                        <a:rPr lang="en-US" altLang="ko-KR" sz="12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2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글로벌 시장 점유율 </a:t>
                      </a:r>
                      <a:r>
                        <a:rPr lang="en-US" altLang="ko-KR" sz="12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2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위 제품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AutoShape 1590">
            <a:extLst>
              <a:ext uri="{FF2B5EF4-FFF2-40B4-BE49-F238E27FC236}">
                <a16:creationId xmlns:a16="http://schemas.microsoft.com/office/drawing/2014/main" id="{1FD22B05-4D3B-469F-9C3A-BA7880A56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197" y="1193238"/>
            <a:ext cx="2017060" cy="1800000"/>
          </a:xfrm>
          <a:prstGeom prst="roundRect">
            <a:avLst>
              <a:gd name="adj" fmla="val 1317"/>
            </a:avLst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0" cap="none" spc="-69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E74923C-C112-4B68-BC35-FF90D222B461}"/>
              </a:ext>
            </a:extLst>
          </p:cNvPr>
          <p:cNvSpPr/>
          <p:nvPr/>
        </p:nvSpPr>
        <p:spPr>
          <a:xfrm>
            <a:off x="763645" y="1059363"/>
            <a:ext cx="1495918" cy="360000"/>
          </a:xfrm>
          <a:prstGeom prst="rect">
            <a:avLst/>
          </a:prstGeom>
          <a:solidFill>
            <a:srgbClr val="005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제안 제품</a:t>
            </a:r>
          </a:p>
        </p:txBody>
      </p:sp>
      <p:pic>
        <p:nvPicPr>
          <p:cNvPr id="15" name="Picture 2" descr="Veeam Backup &amp;amp; Replication Enterprise Plus 11.0.1.1261 (x64) + Crack »  SoftHouse : All Applications Here">
            <a:extLst>
              <a:ext uri="{FF2B5EF4-FFF2-40B4-BE49-F238E27FC236}">
                <a16:creationId xmlns:a16="http://schemas.microsoft.com/office/drawing/2014/main" id="{4D4C1BD4-6842-4C52-B5A0-A29F7DF3E1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6" r="19480"/>
          <a:stretch/>
        </p:blipFill>
        <p:spPr bwMode="auto">
          <a:xfrm>
            <a:off x="923321" y="1454515"/>
            <a:ext cx="1260000" cy="151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9" name="표 29">
            <a:extLst>
              <a:ext uri="{FF2B5EF4-FFF2-40B4-BE49-F238E27FC236}">
                <a16:creationId xmlns:a16="http://schemas.microsoft.com/office/drawing/2014/main" id="{A93B5D24-E225-4112-B597-11C2B9C0B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518639"/>
              </p:ext>
            </p:extLst>
          </p:nvPr>
        </p:nvGraphicFramePr>
        <p:xfrm>
          <a:off x="2940380" y="1087904"/>
          <a:ext cx="6120000" cy="2018557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413741">
                  <a:extLst>
                    <a:ext uri="{9D8B030D-6E8A-4147-A177-3AD203B41FA5}">
                      <a16:colId xmlns:a16="http://schemas.microsoft.com/office/drawing/2014/main" val="4191295123"/>
                    </a:ext>
                  </a:extLst>
                </a:gridCol>
                <a:gridCol w="632304">
                  <a:extLst>
                    <a:ext uri="{9D8B030D-6E8A-4147-A177-3AD203B41FA5}">
                      <a16:colId xmlns:a16="http://schemas.microsoft.com/office/drawing/2014/main" val="97679499"/>
                    </a:ext>
                  </a:extLst>
                </a:gridCol>
                <a:gridCol w="4073955">
                  <a:extLst>
                    <a:ext uri="{9D8B030D-6E8A-4147-A177-3AD203B41FA5}">
                      <a16:colId xmlns:a16="http://schemas.microsoft.com/office/drawing/2014/main" val="1931087847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제품명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F4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003738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003738"/>
                          </a:solidFill>
                        </a:rPr>
                        <a:t>Veeam Backup and Replication</a:t>
                      </a:r>
                      <a:endParaRPr lang="ko-KR" altLang="en-US" sz="1200" dirty="0">
                        <a:solidFill>
                          <a:srgbClr val="003738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98802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용도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F4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003738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003738"/>
                          </a:solidFill>
                        </a:rPr>
                        <a:t>데이터 보호 솔루션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084502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제품개요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F4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rgbClr val="003738"/>
                        </a:solidFill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003738"/>
                          </a:solidFill>
                        </a:rPr>
                        <a:t>VMware, Nutanix, RHV </a:t>
                      </a:r>
                      <a:r>
                        <a:rPr lang="ko-KR" altLang="en-US" sz="1200" dirty="0">
                          <a:solidFill>
                            <a:srgbClr val="003738"/>
                          </a:solidFill>
                        </a:rPr>
                        <a:t>데이터 보호 및 마이그레이션</a:t>
                      </a:r>
                      <a:endParaRPr lang="en-US" altLang="ko-KR" sz="1200" dirty="0">
                        <a:solidFill>
                          <a:srgbClr val="003738"/>
                        </a:solidFill>
                      </a:endParaRPr>
                    </a:p>
                    <a:p>
                      <a:pPr marL="171450" indent="-171450" algn="l" latinLnBrk="0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003738"/>
                          </a:solidFill>
                        </a:rPr>
                        <a:t>물리서버 </a:t>
                      </a:r>
                      <a:r>
                        <a:rPr lang="en-US" altLang="ko-KR" sz="1200" dirty="0">
                          <a:solidFill>
                            <a:srgbClr val="003738"/>
                          </a:solidFill>
                        </a:rPr>
                        <a:t>OS+DB, NAS </a:t>
                      </a:r>
                      <a:r>
                        <a:rPr lang="ko-KR" altLang="en-US" sz="1200" dirty="0">
                          <a:solidFill>
                            <a:srgbClr val="003738"/>
                          </a:solidFill>
                        </a:rPr>
                        <a:t>데이터 보호</a:t>
                      </a:r>
                      <a:endParaRPr lang="en-US" altLang="ko-KR" sz="1200" dirty="0">
                        <a:solidFill>
                          <a:srgbClr val="003738"/>
                        </a:solidFill>
                      </a:endParaRPr>
                    </a:p>
                    <a:p>
                      <a:pPr marL="171450" indent="-171450" algn="l" latinLnBrk="0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003738"/>
                          </a:solidFill>
                        </a:rPr>
                        <a:t>서버</a:t>
                      </a:r>
                      <a:r>
                        <a:rPr lang="en-US" altLang="ko-KR" sz="1200" dirty="0">
                          <a:solidFill>
                            <a:srgbClr val="003738"/>
                          </a:solidFill>
                        </a:rPr>
                        <a:t>/VM </a:t>
                      </a:r>
                      <a:r>
                        <a:rPr lang="ko-KR" altLang="en-US" sz="1200" dirty="0" err="1">
                          <a:solidFill>
                            <a:srgbClr val="003738"/>
                          </a:solidFill>
                        </a:rPr>
                        <a:t>장애시</a:t>
                      </a:r>
                      <a:r>
                        <a:rPr lang="ko-KR" altLang="en-US" sz="1200" dirty="0">
                          <a:solidFill>
                            <a:srgbClr val="003738"/>
                          </a:solidFill>
                        </a:rPr>
                        <a:t> 백업본으로 즉시 서비스</a:t>
                      </a:r>
                      <a:endParaRPr lang="en-US" altLang="ko-KR" sz="1200" dirty="0">
                        <a:solidFill>
                          <a:srgbClr val="003738"/>
                        </a:solidFill>
                      </a:endParaRPr>
                    </a:p>
                    <a:p>
                      <a:pPr marL="171450" indent="-171450" algn="l" latinLnBrk="0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003738"/>
                          </a:solidFill>
                        </a:rPr>
                        <a:t>쿠버네티스</a:t>
                      </a:r>
                      <a:r>
                        <a:rPr lang="en-US" altLang="ko-KR" sz="1200" dirty="0">
                          <a:solidFill>
                            <a:srgbClr val="003738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003738"/>
                          </a:solidFill>
                        </a:rPr>
                        <a:t>마이크로소프트 </a:t>
                      </a:r>
                      <a:r>
                        <a:rPr lang="en-US" altLang="ko-KR" sz="1200" dirty="0">
                          <a:solidFill>
                            <a:srgbClr val="003738"/>
                          </a:solidFill>
                        </a:rPr>
                        <a:t>365 </a:t>
                      </a:r>
                      <a:r>
                        <a:rPr lang="ko-KR" altLang="en-US" sz="1200" dirty="0">
                          <a:solidFill>
                            <a:srgbClr val="003738"/>
                          </a:solidFill>
                        </a:rPr>
                        <a:t>데이터 보호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818226"/>
                  </a:ext>
                </a:extLst>
              </a:tr>
            </a:tbl>
          </a:graphicData>
        </a:graphic>
      </p:graphicFrame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CF037A4E-0FEE-4049-9B84-BB36D3A1C297}"/>
              </a:ext>
            </a:extLst>
          </p:cNvPr>
          <p:cNvSpPr/>
          <p:nvPr/>
        </p:nvSpPr>
        <p:spPr>
          <a:xfrm>
            <a:off x="3513000" y="3279721"/>
            <a:ext cx="2880000" cy="432000"/>
          </a:xfrm>
          <a:custGeom>
            <a:avLst/>
            <a:gdLst>
              <a:gd name="connsiteX0" fmla="*/ 91802 w 3708000"/>
              <a:gd name="connsiteY0" fmla="*/ 0 h 550800"/>
              <a:gd name="connsiteX1" fmla="*/ 3616198 w 3708000"/>
              <a:gd name="connsiteY1" fmla="*/ 0 h 550800"/>
              <a:gd name="connsiteX2" fmla="*/ 3708000 w 3708000"/>
              <a:gd name="connsiteY2" fmla="*/ 91802 h 550800"/>
              <a:gd name="connsiteX3" fmla="*/ 3708000 w 3708000"/>
              <a:gd name="connsiteY3" fmla="*/ 95402 h 550800"/>
              <a:gd name="connsiteX4" fmla="*/ 3617998 w 3708000"/>
              <a:gd name="connsiteY4" fmla="*/ 5400 h 550800"/>
              <a:gd name="connsiteX5" fmla="*/ 198002 w 3708000"/>
              <a:gd name="connsiteY5" fmla="*/ 5400 h 550800"/>
              <a:gd name="connsiteX6" fmla="*/ 108000 w 3708000"/>
              <a:gd name="connsiteY6" fmla="*/ 95402 h 550800"/>
              <a:gd name="connsiteX7" fmla="*/ 108000 w 3708000"/>
              <a:gd name="connsiteY7" fmla="*/ 455398 h 550800"/>
              <a:gd name="connsiteX8" fmla="*/ 198002 w 3708000"/>
              <a:gd name="connsiteY8" fmla="*/ 545400 h 550800"/>
              <a:gd name="connsiteX9" fmla="*/ 3617998 w 3708000"/>
              <a:gd name="connsiteY9" fmla="*/ 545400 h 550800"/>
              <a:gd name="connsiteX10" fmla="*/ 3708000 w 3708000"/>
              <a:gd name="connsiteY10" fmla="*/ 455398 h 550800"/>
              <a:gd name="connsiteX11" fmla="*/ 3708000 w 3708000"/>
              <a:gd name="connsiteY11" fmla="*/ 458998 h 550800"/>
              <a:gd name="connsiteX12" fmla="*/ 3616198 w 3708000"/>
              <a:gd name="connsiteY12" fmla="*/ 550800 h 550800"/>
              <a:gd name="connsiteX13" fmla="*/ 91802 w 3708000"/>
              <a:gd name="connsiteY13" fmla="*/ 550800 h 550800"/>
              <a:gd name="connsiteX14" fmla="*/ 0 w 3708000"/>
              <a:gd name="connsiteY14" fmla="*/ 458998 h 550800"/>
              <a:gd name="connsiteX15" fmla="*/ 0 w 3708000"/>
              <a:gd name="connsiteY15" fmla="*/ 91802 h 550800"/>
              <a:gd name="connsiteX16" fmla="*/ 91802 w 3708000"/>
              <a:gd name="connsiteY16" fmla="*/ 0 h 55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08000" h="550800">
                <a:moveTo>
                  <a:pt x="91802" y="0"/>
                </a:moveTo>
                <a:lnTo>
                  <a:pt x="3616198" y="0"/>
                </a:lnTo>
                <a:cubicBezTo>
                  <a:pt x="3666899" y="0"/>
                  <a:pt x="3708000" y="41101"/>
                  <a:pt x="3708000" y="91802"/>
                </a:cubicBezTo>
                <a:lnTo>
                  <a:pt x="3708000" y="95402"/>
                </a:lnTo>
                <a:cubicBezTo>
                  <a:pt x="3708000" y="45695"/>
                  <a:pt x="3667705" y="5400"/>
                  <a:pt x="3617998" y="5400"/>
                </a:cubicBezTo>
                <a:lnTo>
                  <a:pt x="198002" y="5400"/>
                </a:lnTo>
                <a:cubicBezTo>
                  <a:pt x="148295" y="5400"/>
                  <a:pt x="108000" y="45695"/>
                  <a:pt x="108000" y="95402"/>
                </a:cubicBezTo>
                <a:lnTo>
                  <a:pt x="108000" y="455398"/>
                </a:lnTo>
                <a:cubicBezTo>
                  <a:pt x="108000" y="505105"/>
                  <a:pt x="148295" y="545400"/>
                  <a:pt x="198002" y="545400"/>
                </a:cubicBezTo>
                <a:lnTo>
                  <a:pt x="3617998" y="545400"/>
                </a:lnTo>
                <a:cubicBezTo>
                  <a:pt x="3667705" y="545400"/>
                  <a:pt x="3708000" y="505105"/>
                  <a:pt x="3708000" y="455398"/>
                </a:cubicBezTo>
                <a:lnTo>
                  <a:pt x="3708000" y="458998"/>
                </a:lnTo>
                <a:cubicBezTo>
                  <a:pt x="3708000" y="509699"/>
                  <a:pt x="3666899" y="550800"/>
                  <a:pt x="3616198" y="550800"/>
                </a:cubicBezTo>
                <a:lnTo>
                  <a:pt x="91802" y="550800"/>
                </a:lnTo>
                <a:cubicBezTo>
                  <a:pt x="41101" y="550800"/>
                  <a:pt x="0" y="509699"/>
                  <a:pt x="0" y="458998"/>
                </a:cubicBezTo>
                <a:lnTo>
                  <a:pt x="0" y="91802"/>
                </a:lnTo>
                <a:cubicBezTo>
                  <a:pt x="0" y="41101"/>
                  <a:pt x="41101" y="0"/>
                  <a:pt x="91802" y="0"/>
                </a:cubicBezTo>
                <a:close/>
              </a:path>
            </a:pathLst>
          </a:custGeom>
          <a:solidFill>
            <a:srgbClr val="005F4B"/>
          </a:solidFill>
          <a:ln>
            <a:solidFill>
              <a:srgbClr val="005F4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rtlCol="0" anchor="ctr">
            <a:noAutofit/>
          </a:bodyPr>
          <a:lstStyle/>
          <a:p>
            <a:pPr algn="ctr"/>
            <a:r>
              <a:rPr lang="ko-KR" altLang="en-US" sz="1400" b="1" dirty="0">
                <a:solidFill>
                  <a:srgbClr val="003738"/>
                </a:solidFill>
              </a:rPr>
              <a:t>백업 소프트웨어 사양</a:t>
            </a:r>
          </a:p>
        </p:txBody>
      </p:sp>
    </p:spTree>
    <p:extLst>
      <p:ext uri="{BB962C8B-B14F-4D97-AF65-F5344CB8AC3E}">
        <p14:creationId xmlns:p14="http://schemas.microsoft.com/office/powerpoint/2010/main" val="9593094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DE45E-B170-40B6-B707-F530CEB61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2.1.2 </a:t>
            </a:r>
            <a:r>
              <a:rPr lang="ko-KR" altLang="en-US" dirty="0"/>
              <a:t>서버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E1620E-B1C4-414E-AFAB-B3466831E9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pPr>
              <a:buFont typeface="Arial" panose="020B0604020202020204" pitchFamily="34" charset="0"/>
            </a:pPr>
            <a:r>
              <a:rPr lang="en-US" altLang="ko-KR" dirty="0">
                <a:latin typeface="+mn-ea"/>
              </a:rPr>
              <a:t>2.1 </a:t>
            </a:r>
            <a:r>
              <a:rPr lang="ko-KR" altLang="en-US" dirty="0">
                <a:latin typeface="+mn-ea"/>
              </a:rPr>
              <a:t>제안 제품 소개</a:t>
            </a:r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8EC118A4-055B-4427-AB2D-2B1D4F47EE4B}"/>
              </a:ext>
            </a:extLst>
          </p:cNvPr>
          <p:cNvSpPr/>
          <p:nvPr/>
        </p:nvSpPr>
        <p:spPr>
          <a:xfrm>
            <a:off x="8028764" y="1285887"/>
            <a:ext cx="1691236" cy="1140977"/>
          </a:xfrm>
          <a:prstGeom prst="wedgeRectCallou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373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200" dirty="0">
                <a:solidFill>
                  <a:srgbClr val="003738"/>
                </a:solidFill>
              </a:rPr>
              <a:t>프로젝트에 맞게 수정</a:t>
            </a:r>
          </a:p>
        </p:txBody>
      </p:sp>
    </p:spTree>
    <p:extLst>
      <p:ext uri="{BB962C8B-B14F-4D97-AF65-F5344CB8AC3E}">
        <p14:creationId xmlns:p14="http://schemas.microsoft.com/office/powerpoint/2010/main" val="8269845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9412FD-4EFF-4FED-BD86-A5B41DC1A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2.1.2 </a:t>
            </a:r>
            <a:r>
              <a:rPr lang="ko-KR" altLang="en-US" dirty="0"/>
              <a:t>스토리지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A66083-0FFE-4DC9-8422-D59C8FF110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pPr>
              <a:buFont typeface="Arial" panose="020B0604020202020204" pitchFamily="34" charset="0"/>
            </a:pPr>
            <a:r>
              <a:rPr lang="en-US" altLang="ko-KR" dirty="0">
                <a:latin typeface="+mn-ea"/>
              </a:rPr>
              <a:t>2.1 </a:t>
            </a:r>
            <a:r>
              <a:rPr lang="ko-KR" altLang="en-US" dirty="0">
                <a:latin typeface="+mn-ea"/>
              </a:rPr>
              <a:t>제안 제품 소개</a:t>
            </a:r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D2AD38FF-A18F-45B8-BD98-93D5F8B41912}"/>
              </a:ext>
            </a:extLst>
          </p:cNvPr>
          <p:cNvSpPr/>
          <p:nvPr/>
        </p:nvSpPr>
        <p:spPr>
          <a:xfrm>
            <a:off x="8028764" y="1285887"/>
            <a:ext cx="1691236" cy="1140977"/>
          </a:xfrm>
          <a:prstGeom prst="wedgeRectCallou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373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200" dirty="0">
                <a:solidFill>
                  <a:srgbClr val="003738"/>
                </a:solidFill>
              </a:rPr>
              <a:t>프로젝트에 맞게 수정</a:t>
            </a:r>
          </a:p>
        </p:txBody>
      </p:sp>
    </p:spTree>
    <p:extLst>
      <p:ext uri="{BB962C8B-B14F-4D97-AF65-F5344CB8AC3E}">
        <p14:creationId xmlns:p14="http://schemas.microsoft.com/office/powerpoint/2010/main" val="2410421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A2C14EA-E495-4585-AB2B-430D8AA9C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397919"/>
              </p:ext>
            </p:extLst>
          </p:nvPr>
        </p:nvGraphicFramePr>
        <p:xfrm>
          <a:off x="1576389" y="2630184"/>
          <a:ext cx="6753223" cy="159763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619373">
                  <a:extLst>
                    <a:ext uri="{9D8B030D-6E8A-4147-A177-3AD203B41FA5}">
                      <a16:colId xmlns:a16="http://schemas.microsoft.com/office/drawing/2014/main" val="3469608222"/>
                    </a:ext>
                  </a:extLst>
                </a:gridCol>
                <a:gridCol w="4133850">
                  <a:extLst>
                    <a:ext uri="{9D8B030D-6E8A-4147-A177-3AD203B41FA5}">
                      <a16:colId xmlns:a16="http://schemas.microsoft.com/office/drawing/2014/main" val="903181113"/>
                    </a:ext>
                  </a:extLst>
                </a:gridCol>
              </a:tblGrid>
              <a:tr h="1446665">
                <a:tc>
                  <a:txBody>
                    <a:bodyPr/>
                    <a:lstStyle/>
                    <a:p>
                      <a:pPr algn="l" latinLnBrk="0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일반부문</a:t>
                      </a:r>
                    </a:p>
                  </a:txBody>
                  <a:tcPr marL="180000" marR="180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제안개요</a:t>
                      </a:r>
                    </a:p>
                    <a:p>
                      <a:pPr algn="l" latinLnBrk="0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1.2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제안 특징 및 기대 효과</a:t>
                      </a:r>
                    </a:p>
                    <a:p>
                      <a:pPr algn="l" latinLnBrk="0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1.3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제안사 현황</a:t>
                      </a:r>
                    </a:p>
                    <a:p>
                      <a:pPr algn="l" latinLnBrk="0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1.4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최근 년도 결산 재무제표 요약</a:t>
                      </a:r>
                    </a:p>
                    <a:p>
                      <a:pPr algn="l" latinLnBrk="0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1.5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본 사업과 유사한 사업 수행실적</a:t>
                      </a:r>
                    </a:p>
                  </a:txBody>
                  <a:tcPr marL="180000" marR="180000" marT="108000" marB="108000" anchor="ctr">
                    <a:lnL w="381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3499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082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E72B9F64-AC98-4039-A7CC-9E2E0EEF6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2.2.1 </a:t>
            </a:r>
            <a:r>
              <a:rPr lang="ko-KR" altLang="en-US" dirty="0"/>
              <a:t>미래지향 통합 백업 시스템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C2D9562-CD7D-4C9A-AB5F-6E05F6E467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향후 </a:t>
            </a:r>
            <a:r>
              <a:rPr lang="en-US" altLang="ko-KR" dirty="0"/>
              <a:t>5</a:t>
            </a:r>
            <a:r>
              <a:rPr lang="ko-KR" altLang="en-US" dirty="0"/>
              <a:t>년 동안 오늘과 미래의 기술</a:t>
            </a:r>
            <a:r>
              <a:rPr lang="en-US" altLang="ko-KR" dirty="0"/>
              <a:t> </a:t>
            </a:r>
            <a:r>
              <a:rPr lang="ko-KR" altLang="en-US" dirty="0"/>
              <a:t>플랫폼을 통합 </a:t>
            </a:r>
            <a:r>
              <a:rPr lang="ko-KR" altLang="en-US" dirty="0" err="1"/>
              <a:t>보호할수</a:t>
            </a:r>
            <a:r>
              <a:rPr lang="ko-KR" altLang="en-US" dirty="0"/>
              <a:t> 있는 백업 솔루션 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4" name="텍스트 개체 틀 43">
            <a:extLst>
              <a:ext uri="{FF2B5EF4-FFF2-40B4-BE49-F238E27FC236}">
                <a16:creationId xmlns:a16="http://schemas.microsoft.com/office/drawing/2014/main" id="{5BB9CE4A-B888-4A3E-A807-A9A1483CA2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 anchor="ctr"/>
          <a:lstStyle/>
          <a:p>
            <a:pPr marL="0" indent="0" algn="r">
              <a:buNone/>
            </a:pPr>
            <a:r>
              <a:rPr lang="en-US" altLang="ko-KR" dirty="0">
                <a:latin typeface="+mn-ea"/>
              </a:rPr>
              <a:t>2.2 </a:t>
            </a:r>
            <a:r>
              <a:rPr lang="ko-KR" altLang="en-US" dirty="0">
                <a:latin typeface="+mn-ea"/>
              </a:rPr>
              <a:t>제안 제품 기능 및 규격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5ACB333-5CF9-4EDC-8078-2E01F97FC18C}"/>
              </a:ext>
            </a:extLst>
          </p:cNvPr>
          <p:cNvCxnSpPr>
            <a:cxnSpLocks/>
            <a:endCxn id="36" idx="4"/>
          </p:cNvCxnSpPr>
          <p:nvPr/>
        </p:nvCxnSpPr>
        <p:spPr>
          <a:xfrm flipV="1">
            <a:off x="611237" y="4318204"/>
            <a:ext cx="0" cy="1980000"/>
          </a:xfrm>
          <a:prstGeom prst="line">
            <a:avLst/>
          </a:prstGeom>
          <a:ln w="38100">
            <a:solidFill>
              <a:srgbClr val="81D52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8172670-56DD-46C1-9E10-613A1F039C75}"/>
              </a:ext>
            </a:extLst>
          </p:cNvPr>
          <p:cNvCxnSpPr>
            <a:cxnSpLocks/>
            <a:stCxn id="36" idx="0"/>
            <a:endCxn id="43" idx="2"/>
          </p:cNvCxnSpPr>
          <p:nvPr/>
        </p:nvCxnSpPr>
        <p:spPr>
          <a:xfrm flipV="1">
            <a:off x="611237" y="1836000"/>
            <a:ext cx="0" cy="2302204"/>
          </a:xfrm>
          <a:prstGeom prst="line">
            <a:avLst/>
          </a:prstGeom>
          <a:ln w="38100">
            <a:solidFill>
              <a:srgbClr val="81D523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4667C9D8-8442-4714-B8D0-0391E4CAED72}"/>
              </a:ext>
            </a:extLst>
          </p:cNvPr>
          <p:cNvSpPr/>
          <p:nvPr/>
        </p:nvSpPr>
        <p:spPr>
          <a:xfrm>
            <a:off x="521237" y="4138204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A1A4D40-7187-4EC5-A214-B2989A6556CC}"/>
              </a:ext>
            </a:extLst>
          </p:cNvPr>
          <p:cNvSpPr/>
          <p:nvPr/>
        </p:nvSpPr>
        <p:spPr>
          <a:xfrm>
            <a:off x="521237" y="5724253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CF1A001-89FE-45B9-BFC0-4F73F6AC05EB}"/>
              </a:ext>
            </a:extLst>
          </p:cNvPr>
          <p:cNvSpPr/>
          <p:nvPr/>
        </p:nvSpPr>
        <p:spPr>
          <a:xfrm>
            <a:off x="521237" y="2552154"/>
            <a:ext cx="180000" cy="18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4F5E801-8AC1-4BAC-8C83-E66B60C4FD85}"/>
              </a:ext>
            </a:extLst>
          </p:cNvPr>
          <p:cNvSpPr/>
          <p:nvPr/>
        </p:nvSpPr>
        <p:spPr>
          <a:xfrm>
            <a:off x="1142955" y="2149997"/>
            <a:ext cx="3600000" cy="1080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980000" tIns="72000" bIns="72000" rtlCol="0" anchor="ctr"/>
          <a:lstStyle/>
          <a:p>
            <a:pPr marL="171450" indent="-171450" latinLnBrk="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</a:rPr>
              <a:t>K8s / Container</a:t>
            </a:r>
          </a:p>
          <a:p>
            <a:pPr marL="171450" indent="-171450" latinLnBrk="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</a:rPr>
              <a:t>AWS, Azure, GCP</a:t>
            </a:r>
          </a:p>
          <a:p>
            <a:pPr marL="171450" indent="-171450" latinLnBrk="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</a:rPr>
              <a:t>Office 365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E0030D5-6663-4A12-A6C7-1B57925DD333}"/>
              </a:ext>
            </a:extLst>
          </p:cNvPr>
          <p:cNvSpPr/>
          <p:nvPr/>
        </p:nvSpPr>
        <p:spPr>
          <a:xfrm>
            <a:off x="1142955" y="3960879"/>
            <a:ext cx="3600000" cy="234000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980000" tIns="72000" bIns="72000" rtlCol="0" anchor="ctr"/>
          <a:lstStyle/>
          <a:p>
            <a:pPr marL="171450" indent="-171450" latinLnBrk="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</a:rPr>
              <a:t>VMware vSphere</a:t>
            </a:r>
          </a:p>
          <a:p>
            <a:pPr marL="171450" indent="-171450" latinLnBrk="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</a:rPr>
              <a:t>Nutanix AHV</a:t>
            </a:r>
          </a:p>
          <a:p>
            <a:pPr marL="171450" indent="-171450" latinLnBrk="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chemeClr val="tx1"/>
                </a:solidFill>
              </a:rPr>
              <a:t>Redhat</a:t>
            </a:r>
            <a:r>
              <a:rPr lang="en-US" altLang="ko-KR" sz="1200" dirty="0">
                <a:solidFill>
                  <a:schemeClr val="tx1"/>
                </a:solidFill>
              </a:rPr>
              <a:t> RHV</a:t>
            </a:r>
          </a:p>
          <a:p>
            <a:pPr marL="171450" indent="-171450" latinLnBrk="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</a:rPr>
              <a:t>Windows, Linux</a:t>
            </a:r>
          </a:p>
          <a:p>
            <a:pPr marL="171450" indent="-171450" latinLnBrk="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</a:rPr>
              <a:t>Mac, NAS</a:t>
            </a:r>
          </a:p>
          <a:p>
            <a:pPr marL="171450" indent="-171450" latinLnBrk="0"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 latinLnBrk="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</a:rPr>
              <a:t>SAP, Oracle</a:t>
            </a:r>
          </a:p>
          <a:p>
            <a:pPr marL="171450" indent="-171450" latinLnBrk="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</a:rPr>
              <a:t>AIX, Solaris</a:t>
            </a:r>
          </a:p>
          <a:p>
            <a:pPr marL="171450" indent="-171450" latinLnBrk="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</a:rPr>
              <a:t>Tape Library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317B5D6-10BF-4D34-9D88-594C8724E664}"/>
              </a:ext>
            </a:extLst>
          </p:cNvPr>
          <p:cNvSpPr/>
          <p:nvPr/>
        </p:nvSpPr>
        <p:spPr>
          <a:xfrm>
            <a:off x="1142955" y="1816376"/>
            <a:ext cx="3600000" cy="360000"/>
          </a:xfrm>
          <a:prstGeom prst="rect">
            <a:avLst/>
          </a:prstGeom>
          <a:solidFill>
            <a:srgbClr val="2A6A5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FUTURE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40AE2B1-00B8-4A2D-8097-FD67BC0B967F}"/>
              </a:ext>
            </a:extLst>
          </p:cNvPr>
          <p:cNvSpPr/>
          <p:nvPr/>
        </p:nvSpPr>
        <p:spPr>
          <a:xfrm>
            <a:off x="1142955" y="3605927"/>
            <a:ext cx="3600000" cy="360000"/>
          </a:xfrm>
          <a:prstGeom prst="rect">
            <a:avLst/>
          </a:prstGeom>
          <a:solidFill>
            <a:srgbClr val="2A6A5C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PRESENT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CE13F96B-FEC6-4787-828C-C7B6088C3DD3}"/>
              </a:ext>
            </a:extLst>
          </p:cNvPr>
          <p:cNvSpPr/>
          <p:nvPr/>
        </p:nvSpPr>
        <p:spPr>
          <a:xfrm>
            <a:off x="260717" y="1476000"/>
            <a:ext cx="701040" cy="360000"/>
          </a:xfrm>
          <a:prstGeom prst="round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2700000" scaled="1"/>
          </a:gra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2030</a:t>
            </a:r>
            <a:r>
              <a:rPr lang="ko-KR" altLang="en-US" sz="1000" b="1" dirty="0">
                <a:solidFill>
                  <a:schemeClr val="tx1"/>
                </a:solidFill>
              </a:rPr>
              <a:t>년</a:t>
            </a:r>
          </a:p>
        </p:txBody>
      </p:sp>
      <p:sp>
        <p:nvSpPr>
          <p:cNvPr id="48" name="이등변 삼각형 47">
            <a:extLst>
              <a:ext uri="{FF2B5EF4-FFF2-40B4-BE49-F238E27FC236}">
                <a16:creationId xmlns:a16="http://schemas.microsoft.com/office/drawing/2014/main" id="{5D28CB13-F2AF-43B3-B85F-A55C5BE03AA1}"/>
              </a:ext>
            </a:extLst>
          </p:cNvPr>
          <p:cNvSpPr/>
          <p:nvPr/>
        </p:nvSpPr>
        <p:spPr>
          <a:xfrm rot="5400000">
            <a:off x="3904625" y="3860551"/>
            <a:ext cx="2520000" cy="394517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9" name="도넛 20">
            <a:extLst>
              <a:ext uri="{FF2B5EF4-FFF2-40B4-BE49-F238E27FC236}">
                <a16:creationId xmlns:a16="http://schemas.microsoft.com/office/drawing/2014/main" id="{2CDE318D-B711-433B-846F-54E5B7872286}"/>
              </a:ext>
            </a:extLst>
          </p:cNvPr>
          <p:cNvSpPr/>
          <p:nvPr/>
        </p:nvSpPr>
        <p:spPr>
          <a:xfrm>
            <a:off x="6120599" y="2490843"/>
            <a:ext cx="2880000" cy="2880000"/>
          </a:xfrm>
          <a:prstGeom prst="donut">
            <a:avLst>
              <a:gd name="adj" fmla="val 5691"/>
            </a:avLst>
          </a:prstGeom>
          <a:solidFill>
            <a:srgbClr val="005F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endParaRPr lang="ko-KR" altLang="en-US" sz="1100" dirty="0" err="1">
              <a:solidFill>
                <a:schemeClr val="tx1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BB73D2AF-862D-4719-8DED-18DE363D379C}"/>
              </a:ext>
            </a:extLst>
          </p:cNvPr>
          <p:cNvSpPr/>
          <p:nvPr/>
        </p:nvSpPr>
        <p:spPr>
          <a:xfrm>
            <a:off x="6660599" y="3030843"/>
            <a:ext cx="1800000" cy="1800000"/>
          </a:xfrm>
          <a:prstGeom prst="ellipse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bg1">
                  <a:lumMod val="7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2700000" scaled="1"/>
          </a:gradFill>
          <a:ln>
            <a:solidFill>
              <a:srgbClr val="00373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t"/>
          <a:lstStyle/>
          <a:p>
            <a:pPr algn="ctr"/>
            <a:r>
              <a:rPr lang="ko-KR" altLang="en-US" sz="2000" b="1" dirty="0">
                <a:solidFill>
                  <a:srgbClr val="003738"/>
                </a:solidFill>
              </a:rPr>
              <a:t>통합 백업 시스템</a:t>
            </a:r>
            <a:endParaRPr lang="en-US" altLang="ko-KR" sz="2000" b="1" dirty="0">
              <a:solidFill>
                <a:srgbClr val="003738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ECFE0E-C915-41C0-A59F-7FEA4EF776C4}"/>
              </a:ext>
            </a:extLst>
          </p:cNvPr>
          <p:cNvSpPr txBox="1"/>
          <p:nvPr/>
        </p:nvSpPr>
        <p:spPr>
          <a:xfrm>
            <a:off x="5299310" y="2028489"/>
            <a:ext cx="4522577" cy="360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400" b="1" dirty="0"/>
              <a:t>OS + DB + VM + Cloud + Kubernetes</a:t>
            </a:r>
            <a:endParaRPr lang="ko-KR" altLang="en-US" sz="1400" b="1" dirty="0"/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E8598094-A17A-4AE3-808A-215CECA05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204" y="5733984"/>
            <a:ext cx="900000" cy="461065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7D9B51D9-4952-4DD7-8E0B-CC04E1B11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74197" y="4138204"/>
            <a:ext cx="540000" cy="39776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B786BD9-7C4F-4FE6-A9B3-5577325D35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80434" y="4630753"/>
            <a:ext cx="540000" cy="400179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526162C7-F8B1-4B84-8102-8FB1D59B0C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6935" y="2257139"/>
            <a:ext cx="900000" cy="9000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13BBFBED-0C5A-4497-9CA0-2C8FBC0D28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8710" y="2241677"/>
            <a:ext cx="900000" cy="897049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BCB7EABA-2183-4328-B733-E4920B8139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95344" y="4155189"/>
            <a:ext cx="900000" cy="930202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9551F0E9-2A90-419A-A360-7D60974D93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88785" y="5685806"/>
            <a:ext cx="720000" cy="557419"/>
          </a:xfrm>
          <a:prstGeom prst="rect">
            <a:avLst/>
          </a:prstGeom>
        </p:spPr>
      </p:pic>
      <p:pic>
        <p:nvPicPr>
          <p:cNvPr id="59" name="5">
            <a:extLst>
              <a:ext uri="{FF2B5EF4-FFF2-40B4-BE49-F238E27FC236}">
                <a16:creationId xmlns:a16="http://schemas.microsoft.com/office/drawing/2014/main" id="{5CC2593C-397E-437D-B8BF-EEBD820824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70552" y="4095908"/>
            <a:ext cx="1080000" cy="345103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7C85FAA0-187D-4751-ACC2-53C8264A0466}"/>
              </a:ext>
            </a:extLst>
          </p:cNvPr>
          <p:cNvSpPr txBox="1"/>
          <p:nvPr/>
        </p:nvSpPr>
        <p:spPr>
          <a:xfrm>
            <a:off x="5580599" y="3794984"/>
            <a:ext cx="631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ko-KR" altLang="en-US" sz="1400" dirty="0"/>
              <a:t>백업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782BE91-C229-4EE3-8A5B-0F42075AEB49}"/>
              </a:ext>
            </a:extLst>
          </p:cNvPr>
          <p:cNvSpPr txBox="1"/>
          <p:nvPr/>
        </p:nvSpPr>
        <p:spPr>
          <a:xfrm>
            <a:off x="8647896" y="2725492"/>
            <a:ext cx="992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ko-KR" altLang="en-US" sz="1400" dirty="0"/>
              <a:t>랜섬웨어 대응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FA7C900-1D29-4E9D-9783-B384CE3410ED}"/>
              </a:ext>
            </a:extLst>
          </p:cNvPr>
          <p:cNvSpPr txBox="1"/>
          <p:nvPr/>
        </p:nvSpPr>
        <p:spPr>
          <a:xfrm>
            <a:off x="8843241" y="4228204"/>
            <a:ext cx="992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ko-KR" altLang="en-US" sz="1400" dirty="0"/>
              <a:t>리포팅</a:t>
            </a:r>
            <a:r>
              <a:rPr lang="en-US" altLang="ko-KR" sz="1400" dirty="0"/>
              <a:t>, </a:t>
            </a:r>
            <a:r>
              <a:rPr lang="ko-KR" altLang="en-US" sz="1400" dirty="0"/>
              <a:t>대시보드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D178069-8F7F-463A-AF8C-D39F1FCE9C4B}"/>
              </a:ext>
            </a:extLst>
          </p:cNvPr>
          <p:cNvSpPr txBox="1"/>
          <p:nvPr/>
        </p:nvSpPr>
        <p:spPr>
          <a:xfrm>
            <a:off x="7320446" y="5411870"/>
            <a:ext cx="13747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ko-KR" altLang="en-US" sz="1400" dirty="0"/>
              <a:t>마이그레이션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A310BE4-FAF6-48E4-ACD3-2DD337081ED4}"/>
              </a:ext>
            </a:extLst>
          </p:cNvPr>
          <p:cNvSpPr txBox="1"/>
          <p:nvPr/>
        </p:nvSpPr>
        <p:spPr>
          <a:xfrm>
            <a:off x="5715403" y="4884026"/>
            <a:ext cx="992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ko-KR" altLang="en-US" sz="1400" dirty="0"/>
              <a:t>자동화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78A637A-F1F3-44B3-8E69-5699B8B8F144}"/>
              </a:ext>
            </a:extLst>
          </p:cNvPr>
          <p:cNvSpPr txBox="1"/>
          <p:nvPr/>
        </p:nvSpPr>
        <p:spPr>
          <a:xfrm>
            <a:off x="5704847" y="2707139"/>
            <a:ext cx="823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ko-KR" altLang="en-US" sz="1400" dirty="0"/>
              <a:t>원격지 복제</a:t>
            </a:r>
          </a:p>
        </p:txBody>
      </p:sp>
    </p:spTree>
    <p:extLst>
      <p:ext uri="{BB962C8B-B14F-4D97-AF65-F5344CB8AC3E}">
        <p14:creationId xmlns:p14="http://schemas.microsoft.com/office/powerpoint/2010/main" val="3043202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5202AB41-6431-4657-9B64-342F2BE94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2.2.2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단일 플랫폼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최우수 통합 백업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6BFFEA-455D-4310-B7F0-16FAF3F854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OS, DB, NAS, VM, K8s/Container </a:t>
            </a:r>
            <a:r>
              <a:rPr lang="ko-KR" altLang="en-US" dirty="0"/>
              <a:t>그리고 퍼블릭 클라우드까지 단일 플랫폼 통합 백업관리를 지원 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39F0A7D-6818-4295-A9E7-B80BA356B7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en-US" altLang="ko-KR" dirty="0"/>
              <a:t>2.2 </a:t>
            </a:r>
            <a:r>
              <a:rPr lang="ko-KR" altLang="en-US" dirty="0"/>
              <a:t>제안 제품 기능 및 규격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A34FA3D4-EB22-468F-A61E-38D0B36AC0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5419" y="4976602"/>
            <a:ext cx="9360000" cy="1503398"/>
          </a:xfrm>
        </p:spPr>
        <p:txBody>
          <a:bodyPr/>
          <a:lstStyle/>
          <a:p>
            <a:pPr marL="228600" indent="-228600" latinLnBrk="0">
              <a:lnSpc>
                <a:spcPct val="120000"/>
              </a:lnSpc>
              <a:buFont typeface="+mj-lt"/>
              <a:buAutoNum type="arabicPeriod"/>
            </a:pPr>
            <a:r>
              <a:rPr lang="ko-KR" altLang="en-US" dirty="0"/>
              <a:t>브로셔에 제품은 </a:t>
            </a:r>
            <a:r>
              <a:rPr lang="ko-KR" altLang="en-US" dirty="0" err="1"/>
              <a:t>있는것으로</a:t>
            </a:r>
            <a:r>
              <a:rPr lang="ko-KR" altLang="en-US" dirty="0"/>
              <a:t> 나오나 제품 연구개발 부족으로 윈도우</a:t>
            </a:r>
            <a:r>
              <a:rPr lang="en-US" altLang="ko-KR" dirty="0"/>
              <a:t>, </a:t>
            </a:r>
            <a:r>
              <a:rPr lang="ko-KR" altLang="en-US" dirty="0"/>
              <a:t>리눅스 </a:t>
            </a:r>
            <a:r>
              <a:rPr lang="en-US" altLang="ko-KR" dirty="0"/>
              <a:t>OS </a:t>
            </a:r>
            <a:r>
              <a:rPr lang="ko-KR" altLang="en-US" dirty="0"/>
              <a:t>백업 기능 매우 약함</a:t>
            </a:r>
          </a:p>
          <a:p>
            <a:pPr marL="228600" indent="-228600" latinLnBrk="0">
              <a:lnSpc>
                <a:spcPct val="120000"/>
              </a:lnSpc>
              <a:buFont typeface="+mj-lt"/>
              <a:buAutoNum type="arabicPeriod"/>
            </a:pPr>
            <a:r>
              <a:rPr lang="ko-KR" altLang="en-US" dirty="0"/>
              <a:t>타 솔루션들은 마케팅 브로셔에서는 </a:t>
            </a:r>
            <a:r>
              <a:rPr lang="en-US" altLang="ko-KR" dirty="0"/>
              <a:t>OS </a:t>
            </a:r>
            <a:r>
              <a:rPr lang="ko-KR" altLang="en-US" dirty="0"/>
              <a:t>또는 </a:t>
            </a:r>
            <a:r>
              <a:rPr lang="en-US" altLang="ko-KR" dirty="0"/>
              <a:t>DB</a:t>
            </a:r>
            <a:r>
              <a:rPr lang="ko-KR" altLang="en-US" dirty="0"/>
              <a:t>를 함께 </a:t>
            </a:r>
            <a:r>
              <a:rPr lang="ko-KR" altLang="en-US" dirty="0" err="1"/>
              <a:t>지원하는것으로</a:t>
            </a:r>
            <a:r>
              <a:rPr lang="ko-KR" altLang="en-US" dirty="0"/>
              <a:t> 나오나 실질적으로 사용 못하는 수준임</a:t>
            </a:r>
            <a:r>
              <a:rPr lang="en-US" altLang="ko-KR" dirty="0"/>
              <a:t>. </a:t>
            </a:r>
            <a:r>
              <a:rPr lang="ko-KR" altLang="en-US" dirty="0"/>
              <a:t>높은 완성도로 </a:t>
            </a:r>
            <a:r>
              <a:rPr lang="en-US" altLang="ko-KR" dirty="0"/>
              <a:t>OS</a:t>
            </a:r>
            <a:r>
              <a:rPr lang="ko-KR" altLang="en-US" dirty="0"/>
              <a:t>와 </a:t>
            </a:r>
            <a:r>
              <a:rPr lang="en-US" altLang="ko-KR" dirty="0"/>
              <a:t>DB</a:t>
            </a:r>
            <a:r>
              <a:rPr lang="ko-KR" altLang="en-US" dirty="0"/>
              <a:t>를 하나의 솔루션으로 </a:t>
            </a:r>
            <a:r>
              <a:rPr lang="ko-KR" altLang="en-US" dirty="0" err="1"/>
              <a:t>백업할수</a:t>
            </a:r>
            <a:r>
              <a:rPr lang="ko-KR" altLang="en-US" dirty="0"/>
              <a:t> </a:t>
            </a:r>
            <a:r>
              <a:rPr lang="ko-KR" altLang="en-US" dirty="0" err="1"/>
              <a:t>있는건</a:t>
            </a:r>
            <a:r>
              <a:rPr lang="ko-KR" altLang="en-US" dirty="0"/>
              <a:t> 시장에서 빔 소프트웨어만이 유일함</a:t>
            </a:r>
          </a:p>
          <a:p>
            <a:pPr marL="228600" indent="-228600" latinLnBrk="0">
              <a:lnSpc>
                <a:spcPct val="120000"/>
              </a:lnSpc>
              <a:buFont typeface="+mj-lt"/>
              <a:buAutoNum type="arabicPeriod"/>
            </a:pPr>
            <a:r>
              <a:rPr lang="ko-KR" altLang="en-US" dirty="0"/>
              <a:t>자체 제품없이 실제 구동은 오픈소스 </a:t>
            </a:r>
            <a:r>
              <a:rPr lang="en-US" altLang="ko-KR" dirty="0" err="1"/>
              <a:t>Velero</a:t>
            </a:r>
            <a:r>
              <a:rPr lang="ko-KR" altLang="en-US" dirty="0"/>
              <a:t>에 의존하며 </a:t>
            </a:r>
            <a:r>
              <a:rPr lang="en-US" altLang="ko-KR" dirty="0"/>
              <a:t>GUI </a:t>
            </a:r>
            <a:r>
              <a:rPr lang="ko-KR" altLang="en-US" dirty="0"/>
              <a:t>콘솔만 제한적으로 제공</a:t>
            </a:r>
            <a:r>
              <a:rPr lang="en-US" altLang="ko-KR" dirty="0"/>
              <a:t>. </a:t>
            </a:r>
            <a:r>
              <a:rPr lang="ko-KR" altLang="en-US" dirty="0"/>
              <a:t>오픈소스 기반이기 때문에 버그해결</a:t>
            </a:r>
            <a:r>
              <a:rPr lang="en-US" altLang="ko-KR" dirty="0"/>
              <a:t>, </a:t>
            </a:r>
            <a:r>
              <a:rPr lang="ko-KR" altLang="en-US" dirty="0"/>
              <a:t>기능개선</a:t>
            </a:r>
            <a:r>
              <a:rPr lang="en-US" altLang="ko-KR" dirty="0"/>
              <a:t>, </a:t>
            </a:r>
            <a:r>
              <a:rPr lang="ko-KR" altLang="en-US" dirty="0"/>
              <a:t>로드맵 일정을 경쟁사 </a:t>
            </a:r>
            <a:r>
              <a:rPr lang="en-US" altLang="ko-KR" dirty="0"/>
              <a:t>1,2</a:t>
            </a:r>
            <a:r>
              <a:rPr lang="ko-KR" altLang="en-US" dirty="0"/>
              <a:t>는 주도할 수 없음</a:t>
            </a:r>
          </a:p>
          <a:p>
            <a:pPr marL="228600" indent="-228600" latinLnBrk="0">
              <a:lnSpc>
                <a:spcPct val="120000"/>
              </a:lnSpc>
              <a:buFont typeface="+mj-lt"/>
              <a:buAutoNum type="arabicPeriod"/>
            </a:pPr>
            <a:r>
              <a:rPr lang="en-US" altLang="ko-KR" dirty="0">
                <a:hlinkClick r:id="rId2"/>
              </a:rPr>
              <a:t>Oracle Backup Solutions Program</a:t>
            </a:r>
            <a:r>
              <a:rPr lang="en-US" altLang="ko-KR" dirty="0"/>
              <a:t> </a:t>
            </a:r>
            <a:r>
              <a:rPr lang="ko-KR" altLang="en-US" dirty="0" err="1"/>
              <a:t>미가입</a:t>
            </a:r>
            <a:r>
              <a:rPr lang="ko-KR" altLang="en-US" dirty="0"/>
              <a:t> 벤더</a:t>
            </a:r>
            <a:r>
              <a:rPr lang="en-US" altLang="ko-KR" dirty="0"/>
              <a:t>. Oracle DB </a:t>
            </a:r>
            <a:r>
              <a:rPr lang="ko-KR" altLang="en-US" dirty="0"/>
              <a:t>백업 호환성 약함</a:t>
            </a:r>
          </a:p>
          <a:p>
            <a:pPr marL="228600" indent="-228600" latinLnBrk="0">
              <a:lnSpc>
                <a:spcPct val="120000"/>
              </a:lnSpc>
              <a:buFont typeface="+mj-lt"/>
              <a:buAutoNum type="arabicPeriod"/>
            </a:pPr>
            <a:r>
              <a:rPr lang="ko-KR" altLang="en-US" dirty="0"/>
              <a:t>호환성을 보장하기 위해 </a:t>
            </a:r>
            <a:r>
              <a:rPr lang="ko-KR" altLang="en-US" dirty="0" err="1"/>
              <a:t>백업벤더에서</a:t>
            </a:r>
            <a:r>
              <a:rPr lang="ko-KR" altLang="en-US" dirty="0"/>
              <a:t> 발급하는 </a:t>
            </a:r>
            <a:r>
              <a:rPr lang="en-US" altLang="ko-KR" dirty="0">
                <a:hlinkClick r:id="rId3"/>
              </a:rPr>
              <a:t>SAP Hana </a:t>
            </a:r>
            <a:r>
              <a:rPr lang="ko-KR" altLang="en-US" dirty="0">
                <a:hlinkClick r:id="rId3"/>
              </a:rPr>
              <a:t>인증</a:t>
            </a:r>
            <a:r>
              <a:rPr lang="ko-KR" altLang="en-US" dirty="0"/>
              <a:t>을 득하지 못한 벤더</a:t>
            </a:r>
          </a:p>
          <a:p>
            <a:pPr marL="228600" indent="-228600" latinLnBrk="0">
              <a:lnSpc>
                <a:spcPct val="120000"/>
              </a:lnSpc>
              <a:buFont typeface="+mj-lt"/>
              <a:buAutoNum type="arabicPeriod"/>
            </a:pP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355025A-2D13-45EA-B4EA-A2BD9301F7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762277"/>
              </p:ext>
            </p:extLst>
          </p:nvPr>
        </p:nvGraphicFramePr>
        <p:xfrm>
          <a:off x="175500" y="1721067"/>
          <a:ext cx="9482852" cy="2704192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206248">
                  <a:extLst>
                    <a:ext uri="{9D8B030D-6E8A-4147-A177-3AD203B41FA5}">
                      <a16:colId xmlns:a16="http://schemas.microsoft.com/office/drawing/2014/main" val="2812770845"/>
                    </a:ext>
                  </a:extLst>
                </a:gridCol>
                <a:gridCol w="1718506">
                  <a:extLst>
                    <a:ext uri="{9D8B030D-6E8A-4147-A177-3AD203B41FA5}">
                      <a16:colId xmlns:a16="http://schemas.microsoft.com/office/drawing/2014/main" val="2556302742"/>
                    </a:ext>
                  </a:extLst>
                </a:gridCol>
                <a:gridCol w="1718506">
                  <a:extLst>
                    <a:ext uri="{9D8B030D-6E8A-4147-A177-3AD203B41FA5}">
                      <a16:colId xmlns:a16="http://schemas.microsoft.com/office/drawing/2014/main" val="80891420"/>
                    </a:ext>
                  </a:extLst>
                </a:gridCol>
                <a:gridCol w="2419796">
                  <a:extLst>
                    <a:ext uri="{9D8B030D-6E8A-4147-A177-3AD203B41FA5}">
                      <a16:colId xmlns:a16="http://schemas.microsoft.com/office/drawing/2014/main" val="2378443116"/>
                    </a:ext>
                  </a:extLst>
                </a:gridCol>
                <a:gridCol w="2419796">
                  <a:extLst>
                    <a:ext uri="{9D8B030D-6E8A-4147-A177-3AD203B41FA5}">
                      <a16:colId xmlns:a16="http://schemas.microsoft.com/office/drawing/2014/main" val="3109327449"/>
                    </a:ext>
                  </a:extLst>
                </a:gridCol>
              </a:tblGrid>
              <a:tr h="338024">
                <a:tc rowSpan="2"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000" dirty="0" err="1">
                          <a:solidFill>
                            <a:srgbClr val="003738"/>
                          </a:solidFill>
                        </a:rPr>
                        <a:t>벤더사</a:t>
                      </a:r>
                      <a:endParaRPr lang="ko-KR" altLang="en-US" sz="1000" dirty="0">
                        <a:solidFill>
                          <a:srgbClr val="003738"/>
                        </a:solidFill>
                      </a:endParaRPr>
                    </a:p>
                  </a:txBody>
                  <a:tcPr marL="74295" marR="74295" marT="37148" marB="37148" anchor="ctr">
                    <a:lnL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altLang="ko-KR" sz="1000" b="1" dirty="0">
                          <a:solidFill>
                            <a:srgbClr val="003738"/>
                          </a:solidFill>
                        </a:rPr>
                        <a:t>Physical Server</a:t>
                      </a:r>
                    </a:p>
                  </a:txBody>
                  <a:tcPr marL="74295" marR="74295" marT="37148" marB="37148" anchor="ctr">
                    <a:lnL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738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rgbClr val="005F4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altLang="ko-KR" sz="1000" b="1" dirty="0">
                          <a:solidFill>
                            <a:srgbClr val="003738"/>
                          </a:solidFill>
                        </a:rPr>
                        <a:t>Virtualization / Cloud</a:t>
                      </a:r>
                    </a:p>
                  </a:txBody>
                  <a:tcPr marL="74295" marR="74295" marT="37148" marB="37148" anchor="ctr">
                    <a:lnL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altLang="ko-KR" sz="1000" b="1" dirty="0">
                          <a:solidFill>
                            <a:srgbClr val="003738"/>
                          </a:solidFill>
                        </a:rPr>
                        <a:t>Kubernetes</a:t>
                      </a:r>
                    </a:p>
                  </a:txBody>
                  <a:tcPr marL="74295" marR="74295" marT="37148" marB="37148" anchor="ctr">
                    <a:lnL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482876"/>
                  </a:ext>
                </a:extLst>
              </a:tr>
              <a:tr h="338024">
                <a:tc vMerge="1"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003738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3738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3738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3738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F4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altLang="ko-KR" sz="1000" b="1" dirty="0">
                          <a:solidFill>
                            <a:srgbClr val="003738"/>
                          </a:solidFill>
                        </a:rPr>
                        <a:t>DB, File</a:t>
                      </a:r>
                      <a:endParaRPr lang="ko-KR" altLang="en-US" sz="1000" b="1" dirty="0">
                        <a:solidFill>
                          <a:srgbClr val="003738"/>
                        </a:solidFill>
                      </a:endParaRPr>
                    </a:p>
                  </a:txBody>
                  <a:tcPr marL="74295" marR="74295" marT="37148" marB="37148" anchor="ctr">
                    <a:lnL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altLang="ko-KR" sz="1000" b="1" dirty="0">
                          <a:solidFill>
                            <a:srgbClr val="003738"/>
                          </a:solidFill>
                        </a:rPr>
                        <a:t>OS</a:t>
                      </a:r>
                      <a:endParaRPr lang="ko-KR" altLang="en-US" sz="1000" b="1" dirty="0">
                        <a:solidFill>
                          <a:srgbClr val="003738"/>
                        </a:solidFill>
                      </a:endParaRPr>
                    </a:p>
                  </a:txBody>
                  <a:tcPr marL="74295" marR="74295" marT="37148" marB="37148" anchor="ctr">
                    <a:lnL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altLang="ko-KR" sz="1000" b="1" dirty="0">
                          <a:solidFill>
                            <a:srgbClr val="003738"/>
                          </a:solidFill>
                        </a:rPr>
                        <a:t>DB, File, VM</a:t>
                      </a:r>
                      <a:endParaRPr lang="ko-KR" altLang="en-US" sz="1000" b="1" dirty="0">
                        <a:solidFill>
                          <a:srgbClr val="003738"/>
                        </a:solidFill>
                      </a:endParaRPr>
                    </a:p>
                  </a:txBody>
                  <a:tcPr marL="74295" marR="74295" marT="37148" marB="37148" anchor="ctr">
                    <a:lnL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altLang="ko-KR" sz="1000" b="1" dirty="0">
                          <a:solidFill>
                            <a:srgbClr val="003738"/>
                          </a:solidFill>
                        </a:rPr>
                        <a:t>DB + PV + K8s Resource</a:t>
                      </a:r>
                      <a:endParaRPr lang="ko-KR" altLang="en-US" sz="1000" b="1" dirty="0">
                        <a:solidFill>
                          <a:srgbClr val="003738"/>
                        </a:solidFill>
                      </a:endParaRPr>
                    </a:p>
                  </a:txBody>
                  <a:tcPr marL="74295" marR="74295" marT="37148" marB="37148" anchor="ctr">
                    <a:lnL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365213"/>
                  </a:ext>
                </a:extLst>
              </a:tr>
              <a:tr h="33802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000" b="1" dirty="0"/>
                        <a:t>경쟁사 </a:t>
                      </a:r>
                      <a:r>
                        <a:rPr lang="en-US" altLang="ko-KR" sz="1000" b="1" dirty="0"/>
                        <a:t>1</a:t>
                      </a:r>
                      <a:endParaRPr lang="ko-KR" altLang="en-US" sz="1000" b="1" dirty="0"/>
                    </a:p>
                  </a:txBody>
                  <a:tcPr marL="74295" marR="74295" marT="37148" marB="37148" anchor="ctr">
                    <a:lnL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N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제품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B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제품</a:t>
                      </a:r>
                    </a:p>
                  </a:txBody>
                  <a:tcPr marL="74295" marR="74295" marT="37148" marB="37148" anchor="ctr">
                    <a:lnL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빔보다 상대적으로 약함</a:t>
                      </a:r>
                      <a:r>
                        <a:rPr kumimoji="0" lang="en-US" altLang="ko-KR" sz="10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ko-KR" altLang="en-US" sz="10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solidFill>
                            <a:srgbClr val="C00000"/>
                          </a:solidFill>
                        </a:rPr>
                        <a:t>빔보다 상대적으로 약함</a:t>
                      </a:r>
                      <a:endParaRPr lang="en-US" altLang="ko-KR" sz="1000" b="0" dirty="0">
                        <a:solidFill>
                          <a:srgbClr val="C00000"/>
                        </a:solidFill>
                      </a:endParaRPr>
                    </a:p>
                  </a:txBody>
                  <a:tcPr marL="74295" marR="74295" marT="37148" marB="37148" anchor="ctr">
                    <a:lnL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빔보다 상대적으로 약함</a:t>
                      </a:r>
                      <a:r>
                        <a:rPr kumimoji="0" lang="en-US" altLang="ko-KR" sz="10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kumimoji="0" lang="ko-KR" altLang="en-US" sz="10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186933"/>
                  </a:ext>
                </a:extLst>
              </a:tr>
              <a:tr h="33802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000" b="1" dirty="0"/>
                        <a:t>경쟁사 </a:t>
                      </a:r>
                      <a:r>
                        <a:rPr lang="en-US" altLang="ko-KR" sz="1000" b="1" dirty="0"/>
                        <a:t>2</a:t>
                      </a:r>
                      <a:endParaRPr lang="ko-KR" altLang="en-US" sz="1000" b="1" dirty="0"/>
                    </a:p>
                  </a:txBody>
                  <a:tcPr marL="74295" marR="74295" marT="37148" marB="37148" anchor="ctr">
                    <a:lnL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P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제품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, N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제품</a:t>
                      </a:r>
                    </a:p>
                  </a:txBody>
                  <a:tcPr marL="74295" marR="74295" marT="37148" marB="37148" anchor="ctr">
                    <a:lnL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빔보다 상대적으로 약함</a:t>
                      </a:r>
                      <a:r>
                        <a:rPr kumimoji="0" lang="en-US" altLang="ko-KR" sz="10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kumimoji="0" lang="ko-KR" altLang="en-US" sz="10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000" b="0" dirty="0">
                          <a:solidFill>
                            <a:srgbClr val="C00000"/>
                          </a:solidFill>
                        </a:rPr>
                        <a:t>빔보다 상대적으로 약함</a:t>
                      </a:r>
                      <a:endParaRPr lang="en-US" altLang="ko-KR" sz="1000" b="0" dirty="0">
                        <a:solidFill>
                          <a:srgbClr val="C00000"/>
                        </a:solidFill>
                      </a:endParaRPr>
                    </a:p>
                  </a:txBody>
                  <a:tcPr marL="74295" marR="74295" marT="37148" marB="37148" anchor="ctr">
                    <a:lnL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빔보다 상대적으로 약함</a:t>
                      </a:r>
                      <a:r>
                        <a:rPr kumimoji="0" lang="en-US" altLang="ko-KR" sz="10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kumimoji="0" lang="ko-KR" altLang="en-US" sz="10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651071"/>
                  </a:ext>
                </a:extLst>
              </a:tr>
              <a:tr h="33802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altLang="ko-KR" sz="1000" b="1" dirty="0">
                          <a:solidFill>
                            <a:schemeClr val="bg1"/>
                          </a:solidFill>
                        </a:rPr>
                        <a:t>Veeam Software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F4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유일한 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</a:rPr>
                        <a:t>OS+DB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 통합 백업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솔루션</a:t>
                      </a:r>
                      <a:r>
                        <a:rPr lang="en-US" altLang="ko-KR" sz="1000" b="1" baseline="300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74295" marR="74295" marT="37148" marB="37148" anchor="ctr">
                    <a:lnL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F4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3738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3738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경쟁사도 인정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가상화 부문 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등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F4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최우수 완성도</a:t>
                      </a:r>
                      <a:r>
                        <a:rPr lang="en-US" altLang="ko-KR" sz="1000" b="1" dirty="0">
                          <a:solidFill>
                            <a:schemeClr val="bg1"/>
                          </a:solidFill>
                        </a:rPr>
                        <a:t>. </a:t>
                      </a:r>
                      <a:r>
                        <a:rPr lang="ko-KR" altLang="en-US" sz="1000" b="1" dirty="0">
                          <a:solidFill>
                            <a:schemeClr val="bg1"/>
                          </a:solidFill>
                        </a:rPr>
                        <a:t>최다 레퍼런스</a:t>
                      </a:r>
                      <a:endParaRPr lang="en-US" altLang="ko-KR" sz="1000" b="1" dirty="0">
                        <a:solidFill>
                          <a:schemeClr val="bg1"/>
                        </a:solidFill>
                      </a:endParaRPr>
                    </a:p>
                  </a:txBody>
                  <a:tcPr marL="74295" marR="74295" marT="37148" marB="37148" anchor="ctr">
                    <a:lnL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F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137742"/>
                  </a:ext>
                </a:extLst>
              </a:tr>
              <a:tr h="33802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000" b="1" dirty="0"/>
                        <a:t>경쟁사 </a:t>
                      </a:r>
                      <a:r>
                        <a:rPr lang="en-US" altLang="ko-KR" sz="1000" b="1" dirty="0"/>
                        <a:t>3</a:t>
                      </a:r>
                      <a:endParaRPr lang="ko-KR" altLang="en-US" sz="1000" b="1" dirty="0"/>
                    </a:p>
                  </a:txBody>
                  <a:tcPr marL="74295" marR="74295" marT="37148" marB="37148" anchor="ctr">
                    <a:lnL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빔보다 상대적으로 약함</a:t>
                      </a:r>
                      <a:r>
                        <a:rPr kumimoji="0" lang="en-US" altLang="ko-KR" sz="10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4,5</a:t>
                      </a:r>
                      <a:endParaRPr kumimoji="0" lang="ko-KR" altLang="en-US" sz="10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C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제품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C00000"/>
                          </a:solidFill>
                        </a:rPr>
                        <a:t>빔보다 상대적으로 약함</a:t>
                      </a:r>
                      <a:endParaRPr lang="en-US" altLang="ko-KR" sz="1000" b="0" dirty="0">
                        <a:solidFill>
                          <a:srgbClr val="C00000"/>
                        </a:solidFill>
                      </a:endParaRPr>
                    </a:p>
                  </a:txBody>
                  <a:tcPr marL="74295" marR="74295" marT="37148" marB="37148" anchor="ctr">
                    <a:lnL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지원하지 않음</a:t>
                      </a:r>
                      <a:endParaRPr lang="en-US" altLang="ko-KR" sz="1000" b="0" dirty="0">
                        <a:solidFill>
                          <a:srgbClr val="C00000"/>
                        </a:solidFill>
                      </a:endParaRPr>
                    </a:p>
                  </a:txBody>
                  <a:tcPr marL="74295" marR="74295" marT="37148" marB="37148" anchor="ctr">
                    <a:lnL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032505"/>
                  </a:ext>
                </a:extLst>
              </a:tr>
              <a:tr h="33802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000" b="1" dirty="0"/>
                        <a:t>경쟁사 </a:t>
                      </a:r>
                      <a:r>
                        <a:rPr lang="en-US" altLang="ko-KR" sz="1000" b="1" dirty="0"/>
                        <a:t>4</a:t>
                      </a:r>
                      <a:endParaRPr lang="ko-KR" altLang="en-US" sz="1000" b="1" dirty="0"/>
                    </a:p>
                  </a:txBody>
                  <a:tcPr marL="74295" marR="74295" marT="37148" marB="37148" anchor="ctr">
                    <a:lnL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빔보다 상대적으로 약함</a:t>
                      </a:r>
                      <a:r>
                        <a:rPr kumimoji="0" lang="en-US" altLang="ko-KR" sz="10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4,5</a:t>
                      </a:r>
                      <a:endParaRPr kumimoji="0" lang="ko-KR" altLang="en-US" sz="10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U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제품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C00000"/>
                          </a:solidFill>
                        </a:rPr>
                        <a:t>빔보다 상대적으로 약함</a:t>
                      </a:r>
                      <a:endParaRPr lang="en-US" altLang="ko-KR" sz="1000" b="0" dirty="0">
                        <a:solidFill>
                          <a:srgbClr val="C00000"/>
                        </a:solidFill>
                      </a:endParaRPr>
                    </a:p>
                  </a:txBody>
                  <a:tcPr marL="74295" marR="74295" marT="37148" marB="37148" anchor="ctr">
                    <a:lnL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지원하지 않음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Arial"/>
                        <a:ea typeface="맑은 고딕"/>
                        <a:cs typeface="+mn-cs"/>
                      </a:endParaRPr>
                    </a:p>
                  </a:txBody>
                  <a:tcPr marL="74295" marR="74295" marT="37148" marB="37148" anchor="ctr">
                    <a:lnL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041930"/>
                  </a:ext>
                </a:extLst>
              </a:tr>
              <a:tr h="338024"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ko-KR" altLang="en-US" sz="1000" b="1" dirty="0"/>
                        <a:t>경쟁사 </a:t>
                      </a:r>
                      <a:r>
                        <a:rPr lang="en-US" altLang="ko-KR" sz="1000" b="1" dirty="0"/>
                        <a:t>5</a:t>
                      </a:r>
                      <a:endParaRPr lang="ko-KR" altLang="en-US" sz="1000" b="1" dirty="0"/>
                    </a:p>
                  </a:txBody>
                  <a:tcPr marL="74295" marR="74295" marT="37148" marB="37148" anchor="ctr">
                    <a:lnL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빔보다 상대적으로 약함</a:t>
                      </a:r>
                      <a:r>
                        <a:rPr kumimoji="0" lang="en-US" altLang="ko-KR" sz="10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kumimoji="0" lang="ko-KR" altLang="en-US" sz="10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4295" marR="74295" marT="37148" marB="37148" anchor="ctr">
                    <a:lnL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Aft>
                          <a:spcPts val="600"/>
                        </a:spcAft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R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 제품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74295" marR="74295" marT="37148" marB="37148" anchor="ctr">
                    <a:lnL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rgbClr val="C00000"/>
                          </a:solidFill>
                        </a:rPr>
                        <a:t>빔보다 상대적으로 약함</a:t>
                      </a:r>
                      <a:endParaRPr lang="en-US" altLang="ko-KR" sz="1000" b="0" dirty="0">
                        <a:solidFill>
                          <a:srgbClr val="C00000"/>
                        </a:solidFill>
                      </a:endParaRPr>
                    </a:p>
                  </a:txBody>
                  <a:tcPr marL="74295" marR="74295" marT="37148" marB="37148" anchor="ctr">
                    <a:lnL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지원하지 않음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Arial"/>
                        <a:ea typeface="맑은 고딕"/>
                        <a:cs typeface="+mn-cs"/>
                      </a:endParaRPr>
                    </a:p>
                  </a:txBody>
                  <a:tcPr marL="74295" marR="74295" marT="37148" marB="37148" anchor="ctr">
                    <a:lnL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3221839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14E1FE88-1023-4A3C-A13B-820E2D8F5094}"/>
              </a:ext>
            </a:extLst>
          </p:cNvPr>
          <p:cNvGrpSpPr/>
          <p:nvPr/>
        </p:nvGrpSpPr>
        <p:grpSpPr>
          <a:xfrm>
            <a:off x="92482" y="2904305"/>
            <a:ext cx="556193" cy="337714"/>
            <a:chOff x="252545" y="3113367"/>
            <a:chExt cx="684545" cy="415648"/>
          </a:xfrm>
          <a:solidFill>
            <a:srgbClr val="003738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34032C52-9E27-4AB7-95D4-91ECA87B31CC}"/>
                </a:ext>
              </a:extLst>
            </p:cNvPr>
            <p:cNvSpPr/>
            <p:nvPr/>
          </p:nvSpPr>
          <p:spPr>
            <a:xfrm>
              <a:off x="433859" y="3113367"/>
              <a:ext cx="216000" cy="216000"/>
            </a:xfrm>
            <a:custGeom>
              <a:avLst/>
              <a:gdLst>
                <a:gd name="connsiteX0" fmla="*/ 373131 w 381000"/>
                <a:gd name="connsiteY0" fmla="*/ 167640 h 371475"/>
                <a:gd name="connsiteX1" fmla="*/ 380751 w 381000"/>
                <a:gd name="connsiteY1" fmla="*/ 138113 h 371475"/>
                <a:gd name="connsiteX2" fmla="*/ 355986 w 381000"/>
                <a:gd name="connsiteY2" fmla="*/ 120968 h 371475"/>
                <a:gd name="connsiteX3" fmla="*/ 268356 w 381000"/>
                <a:gd name="connsiteY3" fmla="*/ 120968 h 371475"/>
                <a:gd name="connsiteX4" fmla="*/ 243591 w 381000"/>
                <a:gd name="connsiteY4" fmla="*/ 102870 h 371475"/>
                <a:gd name="connsiteX5" fmla="*/ 215968 w 381000"/>
                <a:gd name="connsiteY5" fmla="*/ 18097 h 371475"/>
                <a:gd name="connsiteX6" fmla="*/ 191203 w 381000"/>
                <a:gd name="connsiteY6" fmla="*/ 0 h 371475"/>
                <a:gd name="connsiteX7" fmla="*/ 166438 w 381000"/>
                <a:gd name="connsiteY7" fmla="*/ 18097 h 371475"/>
                <a:gd name="connsiteX8" fmla="*/ 138816 w 381000"/>
                <a:gd name="connsiteY8" fmla="*/ 102870 h 371475"/>
                <a:gd name="connsiteX9" fmla="*/ 114051 w 381000"/>
                <a:gd name="connsiteY9" fmla="*/ 120968 h 371475"/>
                <a:gd name="connsiteX10" fmla="*/ 26421 w 381000"/>
                <a:gd name="connsiteY10" fmla="*/ 120968 h 371475"/>
                <a:gd name="connsiteX11" fmla="*/ 1656 w 381000"/>
                <a:gd name="connsiteY11" fmla="*/ 138113 h 371475"/>
                <a:gd name="connsiteX12" fmla="*/ 9276 w 381000"/>
                <a:gd name="connsiteY12" fmla="*/ 167640 h 371475"/>
                <a:gd name="connsiteX13" fmla="*/ 39756 w 381000"/>
                <a:gd name="connsiteY13" fmla="*/ 195263 h 371475"/>
                <a:gd name="connsiteX14" fmla="*/ 78808 w 381000"/>
                <a:gd name="connsiteY14" fmla="*/ 229552 h 371475"/>
                <a:gd name="connsiteX15" fmla="*/ 86428 w 381000"/>
                <a:gd name="connsiteY15" fmla="*/ 241935 h 371475"/>
                <a:gd name="connsiteX16" fmla="*/ 86428 w 381000"/>
                <a:gd name="connsiteY16" fmla="*/ 257175 h 371475"/>
                <a:gd name="connsiteX17" fmla="*/ 59758 w 381000"/>
                <a:gd name="connsiteY17" fmla="*/ 346710 h 371475"/>
                <a:gd name="connsiteX18" fmla="*/ 69283 w 381000"/>
                <a:gd name="connsiteY18" fmla="*/ 375285 h 371475"/>
                <a:gd name="connsiteX19" fmla="*/ 99763 w 381000"/>
                <a:gd name="connsiteY19" fmla="*/ 376238 h 371475"/>
                <a:gd name="connsiteX20" fmla="*/ 175963 w 381000"/>
                <a:gd name="connsiteY20" fmla="*/ 322898 h 371475"/>
                <a:gd name="connsiteX21" fmla="*/ 205491 w 381000"/>
                <a:gd name="connsiteY21" fmla="*/ 322898 h 371475"/>
                <a:gd name="connsiteX22" fmla="*/ 281691 w 381000"/>
                <a:gd name="connsiteY22" fmla="*/ 376238 h 371475"/>
                <a:gd name="connsiteX23" fmla="*/ 312171 w 381000"/>
                <a:gd name="connsiteY23" fmla="*/ 375285 h 371475"/>
                <a:gd name="connsiteX24" fmla="*/ 321696 w 381000"/>
                <a:gd name="connsiteY24" fmla="*/ 346710 h 371475"/>
                <a:gd name="connsiteX25" fmla="*/ 295978 w 381000"/>
                <a:gd name="connsiteY25" fmla="*/ 257175 h 371475"/>
                <a:gd name="connsiteX26" fmla="*/ 303598 w 381000"/>
                <a:gd name="connsiteY26" fmla="*/ 229552 h 371475"/>
                <a:gd name="connsiteX27" fmla="*/ 373131 w 381000"/>
                <a:gd name="connsiteY27" fmla="*/ 16764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81000" h="371475">
                  <a:moveTo>
                    <a:pt x="373131" y="167640"/>
                  </a:moveTo>
                  <a:cubicBezTo>
                    <a:pt x="381703" y="160020"/>
                    <a:pt x="384561" y="148590"/>
                    <a:pt x="380751" y="138113"/>
                  </a:cubicBezTo>
                  <a:cubicBezTo>
                    <a:pt x="376941" y="127635"/>
                    <a:pt x="367416" y="120968"/>
                    <a:pt x="355986" y="120968"/>
                  </a:cubicBezTo>
                  <a:lnTo>
                    <a:pt x="268356" y="120968"/>
                  </a:lnTo>
                  <a:cubicBezTo>
                    <a:pt x="256926" y="120968"/>
                    <a:pt x="247401" y="113348"/>
                    <a:pt x="243591" y="102870"/>
                  </a:cubicBezTo>
                  <a:lnTo>
                    <a:pt x="215968" y="18097"/>
                  </a:lnTo>
                  <a:cubicBezTo>
                    <a:pt x="212158" y="7620"/>
                    <a:pt x="202633" y="0"/>
                    <a:pt x="191203" y="0"/>
                  </a:cubicBezTo>
                  <a:cubicBezTo>
                    <a:pt x="179773" y="0"/>
                    <a:pt x="170248" y="7620"/>
                    <a:pt x="166438" y="18097"/>
                  </a:cubicBezTo>
                  <a:lnTo>
                    <a:pt x="138816" y="102870"/>
                  </a:lnTo>
                  <a:cubicBezTo>
                    <a:pt x="135006" y="113348"/>
                    <a:pt x="125481" y="120968"/>
                    <a:pt x="114051" y="120968"/>
                  </a:cubicBezTo>
                  <a:lnTo>
                    <a:pt x="26421" y="120968"/>
                  </a:lnTo>
                  <a:cubicBezTo>
                    <a:pt x="15943" y="120968"/>
                    <a:pt x="5466" y="127635"/>
                    <a:pt x="1656" y="138113"/>
                  </a:cubicBezTo>
                  <a:cubicBezTo>
                    <a:pt x="-2154" y="148590"/>
                    <a:pt x="703" y="160020"/>
                    <a:pt x="9276" y="167640"/>
                  </a:cubicBezTo>
                  <a:lnTo>
                    <a:pt x="39756" y="195263"/>
                  </a:lnTo>
                  <a:lnTo>
                    <a:pt x="78808" y="229552"/>
                  </a:lnTo>
                  <a:cubicBezTo>
                    <a:pt x="82618" y="233363"/>
                    <a:pt x="85476" y="237173"/>
                    <a:pt x="86428" y="241935"/>
                  </a:cubicBezTo>
                  <a:cubicBezTo>
                    <a:pt x="87381" y="246698"/>
                    <a:pt x="87381" y="252413"/>
                    <a:pt x="86428" y="257175"/>
                  </a:cubicBezTo>
                  <a:lnTo>
                    <a:pt x="59758" y="346710"/>
                  </a:lnTo>
                  <a:cubicBezTo>
                    <a:pt x="55948" y="357188"/>
                    <a:pt x="59758" y="368618"/>
                    <a:pt x="69283" y="375285"/>
                  </a:cubicBezTo>
                  <a:cubicBezTo>
                    <a:pt x="77856" y="381953"/>
                    <a:pt x="90238" y="381953"/>
                    <a:pt x="99763" y="376238"/>
                  </a:cubicBezTo>
                  <a:lnTo>
                    <a:pt x="175963" y="322898"/>
                  </a:lnTo>
                  <a:cubicBezTo>
                    <a:pt x="184536" y="316230"/>
                    <a:pt x="196918" y="316230"/>
                    <a:pt x="205491" y="322898"/>
                  </a:cubicBezTo>
                  <a:lnTo>
                    <a:pt x="281691" y="376238"/>
                  </a:lnTo>
                  <a:cubicBezTo>
                    <a:pt x="291216" y="382905"/>
                    <a:pt x="302646" y="381953"/>
                    <a:pt x="312171" y="375285"/>
                  </a:cubicBezTo>
                  <a:cubicBezTo>
                    <a:pt x="320743" y="368618"/>
                    <a:pt x="324553" y="357188"/>
                    <a:pt x="321696" y="346710"/>
                  </a:cubicBezTo>
                  <a:lnTo>
                    <a:pt x="295978" y="257175"/>
                  </a:lnTo>
                  <a:cubicBezTo>
                    <a:pt x="293121" y="247650"/>
                    <a:pt x="295978" y="236220"/>
                    <a:pt x="303598" y="229552"/>
                  </a:cubicBezTo>
                  <a:lnTo>
                    <a:pt x="373131" y="167640"/>
                  </a:lnTo>
                  <a:close/>
                </a:path>
              </a:pathLst>
            </a:custGeom>
            <a:grpFill/>
            <a:ln w="381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463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D3C88F3F-6ED5-45AA-BD7C-E1A69CD77080}"/>
                </a:ext>
              </a:extLst>
            </p:cNvPr>
            <p:cNvSpPr/>
            <p:nvPr/>
          </p:nvSpPr>
          <p:spPr>
            <a:xfrm>
              <a:off x="252545" y="3313015"/>
              <a:ext cx="216000" cy="216000"/>
            </a:xfrm>
            <a:custGeom>
              <a:avLst/>
              <a:gdLst>
                <a:gd name="connsiteX0" fmla="*/ 373131 w 381000"/>
                <a:gd name="connsiteY0" fmla="*/ 167640 h 371475"/>
                <a:gd name="connsiteX1" fmla="*/ 380751 w 381000"/>
                <a:gd name="connsiteY1" fmla="*/ 138113 h 371475"/>
                <a:gd name="connsiteX2" fmla="*/ 355986 w 381000"/>
                <a:gd name="connsiteY2" fmla="*/ 120968 h 371475"/>
                <a:gd name="connsiteX3" fmla="*/ 268356 w 381000"/>
                <a:gd name="connsiteY3" fmla="*/ 120968 h 371475"/>
                <a:gd name="connsiteX4" fmla="*/ 243591 w 381000"/>
                <a:gd name="connsiteY4" fmla="*/ 102870 h 371475"/>
                <a:gd name="connsiteX5" fmla="*/ 215968 w 381000"/>
                <a:gd name="connsiteY5" fmla="*/ 18097 h 371475"/>
                <a:gd name="connsiteX6" fmla="*/ 191203 w 381000"/>
                <a:gd name="connsiteY6" fmla="*/ 0 h 371475"/>
                <a:gd name="connsiteX7" fmla="*/ 166438 w 381000"/>
                <a:gd name="connsiteY7" fmla="*/ 18097 h 371475"/>
                <a:gd name="connsiteX8" fmla="*/ 138816 w 381000"/>
                <a:gd name="connsiteY8" fmla="*/ 102870 h 371475"/>
                <a:gd name="connsiteX9" fmla="*/ 114051 w 381000"/>
                <a:gd name="connsiteY9" fmla="*/ 120968 h 371475"/>
                <a:gd name="connsiteX10" fmla="*/ 26421 w 381000"/>
                <a:gd name="connsiteY10" fmla="*/ 120968 h 371475"/>
                <a:gd name="connsiteX11" fmla="*/ 1656 w 381000"/>
                <a:gd name="connsiteY11" fmla="*/ 138113 h 371475"/>
                <a:gd name="connsiteX12" fmla="*/ 9276 w 381000"/>
                <a:gd name="connsiteY12" fmla="*/ 167640 h 371475"/>
                <a:gd name="connsiteX13" fmla="*/ 39756 w 381000"/>
                <a:gd name="connsiteY13" fmla="*/ 195263 h 371475"/>
                <a:gd name="connsiteX14" fmla="*/ 78808 w 381000"/>
                <a:gd name="connsiteY14" fmla="*/ 229552 h 371475"/>
                <a:gd name="connsiteX15" fmla="*/ 86428 w 381000"/>
                <a:gd name="connsiteY15" fmla="*/ 241935 h 371475"/>
                <a:gd name="connsiteX16" fmla="*/ 86428 w 381000"/>
                <a:gd name="connsiteY16" fmla="*/ 257175 h 371475"/>
                <a:gd name="connsiteX17" fmla="*/ 59758 w 381000"/>
                <a:gd name="connsiteY17" fmla="*/ 346710 h 371475"/>
                <a:gd name="connsiteX18" fmla="*/ 69283 w 381000"/>
                <a:gd name="connsiteY18" fmla="*/ 375285 h 371475"/>
                <a:gd name="connsiteX19" fmla="*/ 99763 w 381000"/>
                <a:gd name="connsiteY19" fmla="*/ 376238 h 371475"/>
                <a:gd name="connsiteX20" fmla="*/ 175963 w 381000"/>
                <a:gd name="connsiteY20" fmla="*/ 322898 h 371475"/>
                <a:gd name="connsiteX21" fmla="*/ 205491 w 381000"/>
                <a:gd name="connsiteY21" fmla="*/ 322898 h 371475"/>
                <a:gd name="connsiteX22" fmla="*/ 281691 w 381000"/>
                <a:gd name="connsiteY22" fmla="*/ 376238 h 371475"/>
                <a:gd name="connsiteX23" fmla="*/ 312171 w 381000"/>
                <a:gd name="connsiteY23" fmla="*/ 375285 h 371475"/>
                <a:gd name="connsiteX24" fmla="*/ 321696 w 381000"/>
                <a:gd name="connsiteY24" fmla="*/ 346710 h 371475"/>
                <a:gd name="connsiteX25" fmla="*/ 295978 w 381000"/>
                <a:gd name="connsiteY25" fmla="*/ 257175 h 371475"/>
                <a:gd name="connsiteX26" fmla="*/ 303598 w 381000"/>
                <a:gd name="connsiteY26" fmla="*/ 229552 h 371475"/>
                <a:gd name="connsiteX27" fmla="*/ 373131 w 381000"/>
                <a:gd name="connsiteY27" fmla="*/ 16764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81000" h="371475">
                  <a:moveTo>
                    <a:pt x="373131" y="167640"/>
                  </a:moveTo>
                  <a:cubicBezTo>
                    <a:pt x="381703" y="160020"/>
                    <a:pt x="384561" y="148590"/>
                    <a:pt x="380751" y="138113"/>
                  </a:cubicBezTo>
                  <a:cubicBezTo>
                    <a:pt x="376941" y="127635"/>
                    <a:pt x="367416" y="120968"/>
                    <a:pt x="355986" y="120968"/>
                  </a:cubicBezTo>
                  <a:lnTo>
                    <a:pt x="268356" y="120968"/>
                  </a:lnTo>
                  <a:cubicBezTo>
                    <a:pt x="256926" y="120968"/>
                    <a:pt x="247401" y="113348"/>
                    <a:pt x="243591" y="102870"/>
                  </a:cubicBezTo>
                  <a:lnTo>
                    <a:pt x="215968" y="18097"/>
                  </a:lnTo>
                  <a:cubicBezTo>
                    <a:pt x="212158" y="7620"/>
                    <a:pt x="202633" y="0"/>
                    <a:pt x="191203" y="0"/>
                  </a:cubicBezTo>
                  <a:cubicBezTo>
                    <a:pt x="179773" y="0"/>
                    <a:pt x="170248" y="7620"/>
                    <a:pt x="166438" y="18097"/>
                  </a:cubicBezTo>
                  <a:lnTo>
                    <a:pt x="138816" y="102870"/>
                  </a:lnTo>
                  <a:cubicBezTo>
                    <a:pt x="135006" y="113348"/>
                    <a:pt x="125481" y="120968"/>
                    <a:pt x="114051" y="120968"/>
                  </a:cubicBezTo>
                  <a:lnTo>
                    <a:pt x="26421" y="120968"/>
                  </a:lnTo>
                  <a:cubicBezTo>
                    <a:pt x="15943" y="120968"/>
                    <a:pt x="5466" y="127635"/>
                    <a:pt x="1656" y="138113"/>
                  </a:cubicBezTo>
                  <a:cubicBezTo>
                    <a:pt x="-2154" y="148590"/>
                    <a:pt x="703" y="160020"/>
                    <a:pt x="9276" y="167640"/>
                  </a:cubicBezTo>
                  <a:lnTo>
                    <a:pt x="39756" y="195263"/>
                  </a:lnTo>
                  <a:lnTo>
                    <a:pt x="78808" y="229552"/>
                  </a:lnTo>
                  <a:cubicBezTo>
                    <a:pt x="82618" y="233363"/>
                    <a:pt x="85476" y="237173"/>
                    <a:pt x="86428" y="241935"/>
                  </a:cubicBezTo>
                  <a:cubicBezTo>
                    <a:pt x="87381" y="246698"/>
                    <a:pt x="87381" y="252413"/>
                    <a:pt x="86428" y="257175"/>
                  </a:cubicBezTo>
                  <a:lnTo>
                    <a:pt x="59758" y="346710"/>
                  </a:lnTo>
                  <a:cubicBezTo>
                    <a:pt x="55948" y="357188"/>
                    <a:pt x="59758" y="368618"/>
                    <a:pt x="69283" y="375285"/>
                  </a:cubicBezTo>
                  <a:cubicBezTo>
                    <a:pt x="77856" y="381953"/>
                    <a:pt x="90238" y="381953"/>
                    <a:pt x="99763" y="376238"/>
                  </a:cubicBezTo>
                  <a:lnTo>
                    <a:pt x="175963" y="322898"/>
                  </a:lnTo>
                  <a:cubicBezTo>
                    <a:pt x="184536" y="316230"/>
                    <a:pt x="196918" y="316230"/>
                    <a:pt x="205491" y="322898"/>
                  </a:cubicBezTo>
                  <a:lnTo>
                    <a:pt x="281691" y="376238"/>
                  </a:lnTo>
                  <a:cubicBezTo>
                    <a:pt x="291216" y="382905"/>
                    <a:pt x="302646" y="381953"/>
                    <a:pt x="312171" y="375285"/>
                  </a:cubicBezTo>
                  <a:cubicBezTo>
                    <a:pt x="320743" y="368618"/>
                    <a:pt x="324553" y="357188"/>
                    <a:pt x="321696" y="346710"/>
                  </a:cubicBezTo>
                  <a:lnTo>
                    <a:pt x="295978" y="257175"/>
                  </a:lnTo>
                  <a:cubicBezTo>
                    <a:pt x="293121" y="247650"/>
                    <a:pt x="295978" y="236220"/>
                    <a:pt x="303598" y="229552"/>
                  </a:cubicBezTo>
                  <a:lnTo>
                    <a:pt x="373131" y="167640"/>
                  </a:lnTo>
                  <a:close/>
                </a:path>
              </a:pathLst>
            </a:custGeom>
            <a:grpFill/>
            <a:ln w="381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463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775F1817-5C62-4F2D-A6C5-FA67731A7E7D}"/>
                </a:ext>
              </a:extLst>
            </p:cNvPr>
            <p:cNvSpPr/>
            <p:nvPr/>
          </p:nvSpPr>
          <p:spPr>
            <a:xfrm>
              <a:off x="721090" y="3154460"/>
              <a:ext cx="216000" cy="216000"/>
            </a:xfrm>
            <a:custGeom>
              <a:avLst/>
              <a:gdLst>
                <a:gd name="connsiteX0" fmla="*/ 373131 w 381000"/>
                <a:gd name="connsiteY0" fmla="*/ 167640 h 371475"/>
                <a:gd name="connsiteX1" fmla="*/ 380751 w 381000"/>
                <a:gd name="connsiteY1" fmla="*/ 138113 h 371475"/>
                <a:gd name="connsiteX2" fmla="*/ 355986 w 381000"/>
                <a:gd name="connsiteY2" fmla="*/ 120968 h 371475"/>
                <a:gd name="connsiteX3" fmla="*/ 268356 w 381000"/>
                <a:gd name="connsiteY3" fmla="*/ 120968 h 371475"/>
                <a:gd name="connsiteX4" fmla="*/ 243591 w 381000"/>
                <a:gd name="connsiteY4" fmla="*/ 102870 h 371475"/>
                <a:gd name="connsiteX5" fmla="*/ 215968 w 381000"/>
                <a:gd name="connsiteY5" fmla="*/ 18097 h 371475"/>
                <a:gd name="connsiteX6" fmla="*/ 191203 w 381000"/>
                <a:gd name="connsiteY6" fmla="*/ 0 h 371475"/>
                <a:gd name="connsiteX7" fmla="*/ 166438 w 381000"/>
                <a:gd name="connsiteY7" fmla="*/ 18097 h 371475"/>
                <a:gd name="connsiteX8" fmla="*/ 138816 w 381000"/>
                <a:gd name="connsiteY8" fmla="*/ 102870 h 371475"/>
                <a:gd name="connsiteX9" fmla="*/ 114051 w 381000"/>
                <a:gd name="connsiteY9" fmla="*/ 120968 h 371475"/>
                <a:gd name="connsiteX10" fmla="*/ 26421 w 381000"/>
                <a:gd name="connsiteY10" fmla="*/ 120968 h 371475"/>
                <a:gd name="connsiteX11" fmla="*/ 1656 w 381000"/>
                <a:gd name="connsiteY11" fmla="*/ 138113 h 371475"/>
                <a:gd name="connsiteX12" fmla="*/ 9276 w 381000"/>
                <a:gd name="connsiteY12" fmla="*/ 167640 h 371475"/>
                <a:gd name="connsiteX13" fmla="*/ 39756 w 381000"/>
                <a:gd name="connsiteY13" fmla="*/ 195263 h 371475"/>
                <a:gd name="connsiteX14" fmla="*/ 78808 w 381000"/>
                <a:gd name="connsiteY14" fmla="*/ 229552 h 371475"/>
                <a:gd name="connsiteX15" fmla="*/ 86428 w 381000"/>
                <a:gd name="connsiteY15" fmla="*/ 241935 h 371475"/>
                <a:gd name="connsiteX16" fmla="*/ 86428 w 381000"/>
                <a:gd name="connsiteY16" fmla="*/ 257175 h 371475"/>
                <a:gd name="connsiteX17" fmla="*/ 59758 w 381000"/>
                <a:gd name="connsiteY17" fmla="*/ 346710 h 371475"/>
                <a:gd name="connsiteX18" fmla="*/ 69283 w 381000"/>
                <a:gd name="connsiteY18" fmla="*/ 375285 h 371475"/>
                <a:gd name="connsiteX19" fmla="*/ 99763 w 381000"/>
                <a:gd name="connsiteY19" fmla="*/ 376238 h 371475"/>
                <a:gd name="connsiteX20" fmla="*/ 175963 w 381000"/>
                <a:gd name="connsiteY20" fmla="*/ 322898 h 371475"/>
                <a:gd name="connsiteX21" fmla="*/ 205491 w 381000"/>
                <a:gd name="connsiteY21" fmla="*/ 322898 h 371475"/>
                <a:gd name="connsiteX22" fmla="*/ 281691 w 381000"/>
                <a:gd name="connsiteY22" fmla="*/ 376238 h 371475"/>
                <a:gd name="connsiteX23" fmla="*/ 312171 w 381000"/>
                <a:gd name="connsiteY23" fmla="*/ 375285 h 371475"/>
                <a:gd name="connsiteX24" fmla="*/ 321696 w 381000"/>
                <a:gd name="connsiteY24" fmla="*/ 346710 h 371475"/>
                <a:gd name="connsiteX25" fmla="*/ 295978 w 381000"/>
                <a:gd name="connsiteY25" fmla="*/ 257175 h 371475"/>
                <a:gd name="connsiteX26" fmla="*/ 303598 w 381000"/>
                <a:gd name="connsiteY26" fmla="*/ 229552 h 371475"/>
                <a:gd name="connsiteX27" fmla="*/ 373131 w 381000"/>
                <a:gd name="connsiteY27" fmla="*/ 167640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81000" h="371475">
                  <a:moveTo>
                    <a:pt x="373131" y="167640"/>
                  </a:moveTo>
                  <a:cubicBezTo>
                    <a:pt x="381703" y="160020"/>
                    <a:pt x="384561" y="148590"/>
                    <a:pt x="380751" y="138113"/>
                  </a:cubicBezTo>
                  <a:cubicBezTo>
                    <a:pt x="376941" y="127635"/>
                    <a:pt x="367416" y="120968"/>
                    <a:pt x="355986" y="120968"/>
                  </a:cubicBezTo>
                  <a:lnTo>
                    <a:pt x="268356" y="120968"/>
                  </a:lnTo>
                  <a:cubicBezTo>
                    <a:pt x="256926" y="120968"/>
                    <a:pt x="247401" y="113348"/>
                    <a:pt x="243591" y="102870"/>
                  </a:cubicBezTo>
                  <a:lnTo>
                    <a:pt x="215968" y="18097"/>
                  </a:lnTo>
                  <a:cubicBezTo>
                    <a:pt x="212158" y="7620"/>
                    <a:pt x="202633" y="0"/>
                    <a:pt x="191203" y="0"/>
                  </a:cubicBezTo>
                  <a:cubicBezTo>
                    <a:pt x="179773" y="0"/>
                    <a:pt x="170248" y="7620"/>
                    <a:pt x="166438" y="18097"/>
                  </a:cubicBezTo>
                  <a:lnTo>
                    <a:pt x="138816" y="102870"/>
                  </a:lnTo>
                  <a:cubicBezTo>
                    <a:pt x="135006" y="113348"/>
                    <a:pt x="125481" y="120968"/>
                    <a:pt x="114051" y="120968"/>
                  </a:cubicBezTo>
                  <a:lnTo>
                    <a:pt x="26421" y="120968"/>
                  </a:lnTo>
                  <a:cubicBezTo>
                    <a:pt x="15943" y="120968"/>
                    <a:pt x="5466" y="127635"/>
                    <a:pt x="1656" y="138113"/>
                  </a:cubicBezTo>
                  <a:cubicBezTo>
                    <a:pt x="-2154" y="148590"/>
                    <a:pt x="703" y="160020"/>
                    <a:pt x="9276" y="167640"/>
                  </a:cubicBezTo>
                  <a:lnTo>
                    <a:pt x="39756" y="195263"/>
                  </a:lnTo>
                  <a:lnTo>
                    <a:pt x="78808" y="229552"/>
                  </a:lnTo>
                  <a:cubicBezTo>
                    <a:pt x="82618" y="233363"/>
                    <a:pt x="85476" y="237173"/>
                    <a:pt x="86428" y="241935"/>
                  </a:cubicBezTo>
                  <a:cubicBezTo>
                    <a:pt x="87381" y="246698"/>
                    <a:pt x="87381" y="252413"/>
                    <a:pt x="86428" y="257175"/>
                  </a:cubicBezTo>
                  <a:lnTo>
                    <a:pt x="59758" y="346710"/>
                  </a:lnTo>
                  <a:cubicBezTo>
                    <a:pt x="55948" y="357188"/>
                    <a:pt x="59758" y="368618"/>
                    <a:pt x="69283" y="375285"/>
                  </a:cubicBezTo>
                  <a:cubicBezTo>
                    <a:pt x="77856" y="381953"/>
                    <a:pt x="90238" y="381953"/>
                    <a:pt x="99763" y="376238"/>
                  </a:cubicBezTo>
                  <a:lnTo>
                    <a:pt x="175963" y="322898"/>
                  </a:lnTo>
                  <a:cubicBezTo>
                    <a:pt x="184536" y="316230"/>
                    <a:pt x="196918" y="316230"/>
                    <a:pt x="205491" y="322898"/>
                  </a:cubicBezTo>
                  <a:lnTo>
                    <a:pt x="281691" y="376238"/>
                  </a:lnTo>
                  <a:cubicBezTo>
                    <a:pt x="291216" y="382905"/>
                    <a:pt x="302646" y="381953"/>
                    <a:pt x="312171" y="375285"/>
                  </a:cubicBezTo>
                  <a:cubicBezTo>
                    <a:pt x="320743" y="368618"/>
                    <a:pt x="324553" y="357188"/>
                    <a:pt x="321696" y="346710"/>
                  </a:cubicBezTo>
                  <a:lnTo>
                    <a:pt x="295978" y="257175"/>
                  </a:lnTo>
                  <a:cubicBezTo>
                    <a:pt x="293121" y="247650"/>
                    <a:pt x="295978" y="236220"/>
                    <a:pt x="303598" y="229552"/>
                  </a:cubicBezTo>
                  <a:lnTo>
                    <a:pt x="373131" y="167640"/>
                  </a:lnTo>
                  <a:close/>
                </a:path>
              </a:pathLst>
            </a:custGeom>
            <a:grpFill/>
            <a:ln w="381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1463"/>
            </a:p>
          </p:txBody>
        </p:sp>
      </p:grpSp>
    </p:spTree>
    <p:extLst>
      <p:ext uri="{BB962C8B-B14F-4D97-AF65-F5344CB8AC3E}">
        <p14:creationId xmlns:p14="http://schemas.microsoft.com/office/powerpoint/2010/main" val="791729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60C43958-284D-4529-8FCF-A56939676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2.2.3 VMware </a:t>
            </a:r>
            <a:r>
              <a:rPr lang="ko-KR" altLang="en-US" dirty="0"/>
              <a:t>복제 및 헬스체크 모니터링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58CAD59-B441-46EF-BBE4-5A60C1E14C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VMware </a:t>
            </a:r>
            <a:r>
              <a:rPr lang="ko-KR" altLang="en-US" dirty="0"/>
              <a:t>인프라의 준실시간 </a:t>
            </a:r>
            <a:r>
              <a:rPr lang="en-US" altLang="ko-KR" dirty="0"/>
              <a:t>CDP </a:t>
            </a:r>
            <a:r>
              <a:rPr lang="ko-KR" altLang="en-US" dirty="0"/>
              <a:t>복제를 지원하고 이상변화를 탐지</a:t>
            </a:r>
            <a:r>
              <a:rPr lang="en-US" altLang="ko-KR" dirty="0"/>
              <a:t>,</a:t>
            </a:r>
            <a:r>
              <a:rPr lang="ko-KR" altLang="en-US" dirty="0"/>
              <a:t> 보고하며 통계를 제시하고 예측하여 </a:t>
            </a:r>
            <a:r>
              <a:rPr lang="en-US" altLang="ko-KR" dirty="0"/>
              <a:t>VMware </a:t>
            </a:r>
            <a:r>
              <a:rPr lang="ko-KR" altLang="en-US" dirty="0"/>
              <a:t>인프라가 안전하게 </a:t>
            </a:r>
            <a:r>
              <a:rPr lang="ko-KR" altLang="en-US" dirty="0" err="1"/>
              <a:t>운영될수</a:t>
            </a:r>
            <a:r>
              <a:rPr lang="ko-KR" altLang="en-US" dirty="0"/>
              <a:t> 있도록 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C66D1A7-2FD6-4675-9D28-06552598BB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 anchor="ctr"/>
          <a:lstStyle/>
          <a:p>
            <a:pPr marL="0" indent="0" algn="r">
              <a:buNone/>
            </a:pPr>
            <a:r>
              <a:rPr lang="en-US" altLang="ko-KR" dirty="0">
                <a:latin typeface="+mn-ea"/>
              </a:rPr>
              <a:t>2.2 </a:t>
            </a:r>
            <a:r>
              <a:rPr lang="ko-KR" altLang="en-US" dirty="0">
                <a:latin typeface="+mn-ea"/>
              </a:rPr>
              <a:t>제안 제품 기능 및 규격</a:t>
            </a:r>
          </a:p>
        </p:txBody>
      </p:sp>
      <p:graphicFrame>
        <p:nvGraphicFramePr>
          <p:cNvPr id="8" name="표 12">
            <a:extLst>
              <a:ext uri="{FF2B5EF4-FFF2-40B4-BE49-F238E27FC236}">
                <a16:creationId xmlns:a16="http://schemas.microsoft.com/office/drawing/2014/main" id="{0B028331-EF69-41C2-AB18-AAEA00B2EF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780490"/>
              </p:ext>
            </p:extLst>
          </p:nvPr>
        </p:nvGraphicFramePr>
        <p:xfrm>
          <a:off x="273000" y="1879285"/>
          <a:ext cx="9360000" cy="4570033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4504889">
                  <a:extLst>
                    <a:ext uri="{9D8B030D-6E8A-4147-A177-3AD203B41FA5}">
                      <a16:colId xmlns:a16="http://schemas.microsoft.com/office/drawing/2014/main" val="3397569639"/>
                    </a:ext>
                  </a:extLst>
                </a:gridCol>
                <a:gridCol w="361061">
                  <a:extLst>
                    <a:ext uri="{9D8B030D-6E8A-4147-A177-3AD203B41FA5}">
                      <a16:colId xmlns:a16="http://schemas.microsoft.com/office/drawing/2014/main" val="3085294347"/>
                    </a:ext>
                  </a:extLst>
                </a:gridCol>
                <a:gridCol w="4494050">
                  <a:extLst>
                    <a:ext uri="{9D8B030D-6E8A-4147-A177-3AD203B41FA5}">
                      <a16:colId xmlns:a16="http://schemas.microsoft.com/office/drawing/2014/main" val="153103264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solidFill>
                            <a:srgbClr val="003738"/>
                          </a:solidFill>
                        </a:rPr>
                        <a:t>VMware VM </a:t>
                      </a:r>
                      <a:r>
                        <a:rPr lang="ko-KR" altLang="en-US" sz="1400" b="1" dirty="0" err="1">
                          <a:solidFill>
                            <a:srgbClr val="003738"/>
                          </a:solidFill>
                        </a:rPr>
                        <a:t>초단위</a:t>
                      </a:r>
                      <a:r>
                        <a:rPr lang="ko-KR" altLang="en-US" sz="1400" b="1" dirty="0">
                          <a:solidFill>
                            <a:srgbClr val="003738"/>
                          </a:solidFill>
                        </a:rPr>
                        <a:t> 준실시간 복제</a:t>
                      </a:r>
                      <a:r>
                        <a:rPr lang="en-US" altLang="ko-KR" sz="1400" b="1" dirty="0">
                          <a:solidFill>
                            <a:srgbClr val="003738"/>
                          </a:solidFill>
                        </a:rPr>
                        <a:t>, Veeam CDP</a:t>
                      </a:r>
                    </a:p>
                  </a:txBody>
                  <a:tcPr marL="540000" marR="91135" marT="45568" marB="4556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rgbClr val="00373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003738"/>
                          </a:solidFill>
                        </a:rPr>
                        <a:t>VMware </a:t>
                      </a:r>
                      <a:r>
                        <a:rPr lang="ko-KR" altLang="en-US" sz="1400" b="1" dirty="0">
                          <a:solidFill>
                            <a:srgbClr val="003738"/>
                          </a:solidFill>
                        </a:rPr>
                        <a:t>인프라 실시간 헬스체크</a:t>
                      </a:r>
                      <a:r>
                        <a:rPr lang="en-US" altLang="ko-KR" sz="1400" b="1" dirty="0">
                          <a:solidFill>
                            <a:srgbClr val="003738"/>
                          </a:solidFill>
                        </a:rPr>
                        <a:t>, Veeam One</a:t>
                      </a:r>
                      <a:endParaRPr lang="ko-KR" altLang="en-US" sz="1400" b="1" dirty="0">
                        <a:solidFill>
                          <a:srgbClr val="003738"/>
                        </a:solidFill>
                      </a:endParaRPr>
                    </a:p>
                  </a:txBody>
                  <a:tcPr marL="54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0357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2639453"/>
                  </a:ext>
                </a:extLst>
              </a:tr>
              <a:tr h="1258033">
                <a:tc>
                  <a:txBody>
                    <a:bodyPr/>
                    <a:lstStyle/>
                    <a:p>
                      <a:pPr marL="285750" marR="0" lvl="0" indent="-285750" algn="l" defTabSz="74295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SLA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에 맞는 초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분 단위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VMware VM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복제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74295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페일오버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페일백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지원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74295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VMware VAIO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기술과 연동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45000">
                          <a:schemeClr val="bg1">
                            <a:lumMod val="95000"/>
                          </a:schemeClr>
                        </a:gs>
                        <a:gs pos="0">
                          <a:schemeClr val="bg1"/>
                        </a:gs>
                        <a:gs pos="99000">
                          <a:schemeClr val="bg1">
                            <a:lumMod val="85000"/>
                          </a:scheme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742950" rtl="0" eaLnBrk="1" latinLnBrk="0" hangingPunct="1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defTabSz="742950" rtl="0" eaLnBrk="1" latinLnBrk="0" hangingPunct="1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백업 인프라 완결성 평가 툴 제공</a:t>
                      </a:r>
                    </a:p>
                    <a:p>
                      <a:pPr marL="285750" indent="-285750" algn="l" defTabSz="742950" rtl="0" eaLnBrk="1" latinLnBrk="0" hangingPunct="1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헬스체크 및 성능 대시보드 기능</a:t>
                      </a:r>
                    </a:p>
                    <a:p>
                      <a:pPr marL="285750" indent="-285750" algn="l" defTabSz="742950" rtl="0" eaLnBrk="1" latinLnBrk="0" hangingPunct="1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성능 및 구성변경 감지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평가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트렌드 보고</a:t>
                      </a:r>
                    </a:p>
                    <a:p>
                      <a:pPr marL="285750" indent="-285750" algn="l" defTabSz="742950" rtl="0" eaLnBrk="1" latinLnBrk="0" hangingPunct="1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성능 및 리소스 사용량 예측</a:t>
                      </a: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45000">
                          <a:schemeClr val="bg1">
                            <a:lumMod val="95000"/>
                          </a:schemeClr>
                        </a:gs>
                        <a:gs pos="0">
                          <a:schemeClr val="bg1"/>
                        </a:gs>
                        <a:gs pos="99000">
                          <a:schemeClr val="bg1">
                            <a:lumMod val="85000"/>
                          </a:schemeClr>
                        </a:gs>
                      </a:gsLst>
                      <a:path path="circle">
                        <a:fillToRect r="100000" b="100000"/>
                      </a:path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045589859"/>
                  </a:ext>
                </a:extLst>
              </a:tr>
            </a:tbl>
          </a:graphicData>
        </a:graphic>
      </p:graphicFrame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9F0BDF63-C22F-4A68-8B48-268DA82B14E8}"/>
              </a:ext>
            </a:extLst>
          </p:cNvPr>
          <p:cNvSpPr>
            <a:spLocks noChangeAspect="1"/>
          </p:cNvSpPr>
          <p:nvPr/>
        </p:nvSpPr>
        <p:spPr>
          <a:xfrm>
            <a:off x="391528" y="1932842"/>
            <a:ext cx="288000" cy="316800"/>
          </a:xfrm>
          <a:custGeom>
            <a:avLst/>
            <a:gdLst>
              <a:gd name="connsiteX0" fmla="*/ 540000 w 1080000"/>
              <a:gd name="connsiteY0" fmla="*/ 173802 h 1188000"/>
              <a:gd name="connsiteX1" fmla="*/ 180000 w 1080000"/>
              <a:gd name="connsiteY1" fmla="*/ 533802 h 1188000"/>
              <a:gd name="connsiteX2" fmla="*/ 540000 w 1080000"/>
              <a:gd name="connsiteY2" fmla="*/ 893802 h 1188000"/>
              <a:gd name="connsiteX3" fmla="*/ 900000 w 1080000"/>
              <a:gd name="connsiteY3" fmla="*/ 533802 h 1188000"/>
              <a:gd name="connsiteX4" fmla="*/ 540000 w 1080000"/>
              <a:gd name="connsiteY4" fmla="*/ 173802 h 1188000"/>
              <a:gd name="connsiteX5" fmla="*/ 540000 w 1080000"/>
              <a:gd name="connsiteY5" fmla="*/ 0 h 1188000"/>
              <a:gd name="connsiteX6" fmla="*/ 1080000 w 1080000"/>
              <a:gd name="connsiteY6" fmla="*/ 540000 h 1188000"/>
              <a:gd name="connsiteX7" fmla="*/ 921838 w 1080000"/>
              <a:gd name="connsiteY7" fmla="*/ 921838 h 1188000"/>
              <a:gd name="connsiteX8" fmla="*/ 861041 w 1080000"/>
              <a:gd name="connsiteY8" fmla="*/ 972000 h 1188000"/>
              <a:gd name="connsiteX9" fmla="*/ 864000 w 1080000"/>
              <a:gd name="connsiteY9" fmla="*/ 972000 h 1188000"/>
              <a:gd name="connsiteX10" fmla="*/ 848586 w 1080000"/>
              <a:gd name="connsiteY10" fmla="*/ 982276 h 1188000"/>
              <a:gd name="connsiteX11" fmla="*/ 841919 w 1080000"/>
              <a:gd name="connsiteY11" fmla="*/ 987777 h 1188000"/>
              <a:gd name="connsiteX12" fmla="*/ 833395 w 1080000"/>
              <a:gd name="connsiteY12" fmla="*/ 992403 h 1188000"/>
              <a:gd name="connsiteX13" fmla="*/ 540000 w 1080000"/>
              <a:gd name="connsiteY13" fmla="*/ 1188000 h 1188000"/>
              <a:gd name="connsiteX14" fmla="*/ 246605 w 1080000"/>
              <a:gd name="connsiteY14" fmla="*/ 992403 h 1188000"/>
              <a:gd name="connsiteX15" fmla="*/ 238081 w 1080000"/>
              <a:gd name="connsiteY15" fmla="*/ 987777 h 1188000"/>
              <a:gd name="connsiteX16" fmla="*/ 231414 w 1080000"/>
              <a:gd name="connsiteY16" fmla="*/ 982276 h 1188000"/>
              <a:gd name="connsiteX17" fmla="*/ 216000 w 1080000"/>
              <a:gd name="connsiteY17" fmla="*/ 972000 h 1188000"/>
              <a:gd name="connsiteX18" fmla="*/ 218959 w 1080000"/>
              <a:gd name="connsiteY18" fmla="*/ 972000 h 1188000"/>
              <a:gd name="connsiteX19" fmla="*/ 158162 w 1080000"/>
              <a:gd name="connsiteY19" fmla="*/ 921838 h 1188000"/>
              <a:gd name="connsiteX20" fmla="*/ 0 w 1080000"/>
              <a:gd name="connsiteY20" fmla="*/ 540000 h 1188000"/>
              <a:gd name="connsiteX21" fmla="*/ 540000 w 1080000"/>
              <a:gd name="connsiteY21" fmla="*/ 0 h 11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80000" h="1188000">
                <a:moveTo>
                  <a:pt x="540000" y="173802"/>
                </a:moveTo>
                <a:cubicBezTo>
                  <a:pt x="341177" y="173802"/>
                  <a:pt x="180000" y="334979"/>
                  <a:pt x="180000" y="533802"/>
                </a:cubicBezTo>
                <a:cubicBezTo>
                  <a:pt x="180000" y="732625"/>
                  <a:pt x="341177" y="893802"/>
                  <a:pt x="540000" y="893802"/>
                </a:cubicBezTo>
                <a:cubicBezTo>
                  <a:pt x="738823" y="893802"/>
                  <a:pt x="900000" y="732625"/>
                  <a:pt x="900000" y="533802"/>
                </a:cubicBezTo>
                <a:cubicBezTo>
                  <a:pt x="900000" y="334979"/>
                  <a:pt x="738823" y="173802"/>
                  <a:pt x="540000" y="173802"/>
                </a:cubicBezTo>
                <a:close/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689117"/>
                  <a:pt x="1019559" y="824117"/>
                  <a:pt x="921838" y="921838"/>
                </a:cubicBezTo>
                <a:lnTo>
                  <a:pt x="861041" y="972000"/>
                </a:lnTo>
                <a:lnTo>
                  <a:pt x="864000" y="972000"/>
                </a:lnTo>
                <a:lnTo>
                  <a:pt x="848586" y="982276"/>
                </a:lnTo>
                <a:lnTo>
                  <a:pt x="841919" y="987777"/>
                </a:lnTo>
                <a:lnTo>
                  <a:pt x="833395" y="992403"/>
                </a:lnTo>
                <a:lnTo>
                  <a:pt x="540000" y="1188000"/>
                </a:lnTo>
                <a:lnTo>
                  <a:pt x="246605" y="992403"/>
                </a:lnTo>
                <a:lnTo>
                  <a:pt x="238081" y="987777"/>
                </a:lnTo>
                <a:lnTo>
                  <a:pt x="231414" y="982276"/>
                </a:lnTo>
                <a:lnTo>
                  <a:pt x="216000" y="972000"/>
                </a:lnTo>
                <a:lnTo>
                  <a:pt x="218959" y="972000"/>
                </a:lnTo>
                <a:lnTo>
                  <a:pt x="158162" y="921838"/>
                </a:lnTo>
                <a:cubicBezTo>
                  <a:pt x="60442" y="824117"/>
                  <a:pt x="0" y="689117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solidFill>
            <a:srgbClr val="005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2A347406-9C4B-466F-A7D9-36FF0A00AD7D}"/>
              </a:ext>
            </a:extLst>
          </p:cNvPr>
          <p:cNvSpPr>
            <a:spLocks noChangeAspect="1"/>
          </p:cNvSpPr>
          <p:nvPr/>
        </p:nvSpPr>
        <p:spPr>
          <a:xfrm>
            <a:off x="5261265" y="1931485"/>
            <a:ext cx="288000" cy="316800"/>
          </a:xfrm>
          <a:custGeom>
            <a:avLst/>
            <a:gdLst>
              <a:gd name="connsiteX0" fmla="*/ 540000 w 1080000"/>
              <a:gd name="connsiteY0" fmla="*/ 173802 h 1188000"/>
              <a:gd name="connsiteX1" fmla="*/ 180000 w 1080000"/>
              <a:gd name="connsiteY1" fmla="*/ 533802 h 1188000"/>
              <a:gd name="connsiteX2" fmla="*/ 540000 w 1080000"/>
              <a:gd name="connsiteY2" fmla="*/ 893802 h 1188000"/>
              <a:gd name="connsiteX3" fmla="*/ 900000 w 1080000"/>
              <a:gd name="connsiteY3" fmla="*/ 533802 h 1188000"/>
              <a:gd name="connsiteX4" fmla="*/ 540000 w 1080000"/>
              <a:gd name="connsiteY4" fmla="*/ 173802 h 1188000"/>
              <a:gd name="connsiteX5" fmla="*/ 540000 w 1080000"/>
              <a:gd name="connsiteY5" fmla="*/ 0 h 1188000"/>
              <a:gd name="connsiteX6" fmla="*/ 1080000 w 1080000"/>
              <a:gd name="connsiteY6" fmla="*/ 540000 h 1188000"/>
              <a:gd name="connsiteX7" fmla="*/ 921838 w 1080000"/>
              <a:gd name="connsiteY7" fmla="*/ 921838 h 1188000"/>
              <a:gd name="connsiteX8" fmla="*/ 861041 w 1080000"/>
              <a:gd name="connsiteY8" fmla="*/ 972000 h 1188000"/>
              <a:gd name="connsiteX9" fmla="*/ 864000 w 1080000"/>
              <a:gd name="connsiteY9" fmla="*/ 972000 h 1188000"/>
              <a:gd name="connsiteX10" fmla="*/ 848586 w 1080000"/>
              <a:gd name="connsiteY10" fmla="*/ 982276 h 1188000"/>
              <a:gd name="connsiteX11" fmla="*/ 841919 w 1080000"/>
              <a:gd name="connsiteY11" fmla="*/ 987777 h 1188000"/>
              <a:gd name="connsiteX12" fmla="*/ 833395 w 1080000"/>
              <a:gd name="connsiteY12" fmla="*/ 992403 h 1188000"/>
              <a:gd name="connsiteX13" fmla="*/ 540000 w 1080000"/>
              <a:gd name="connsiteY13" fmla="*/ 1188000 h 1188000"/>
              <a:gd name="connsiteX14" fmla="*/ 246605 w 1080000"/>
              <a:gd name="connsiteY14" fmla="*/ 992403 h 1188000"/>
              <a:gd name="connsiteX15" fmla="*/ 238081 w 1080000"/>
              <a:gd name="connsiteY15" fmla="*/ 987777 h 1188000"/>
              <a:gd name="connsiteX16" fmla="*/ 231414 w 1080000"/>
              <a:gd name="connsiteY16" fmla="*/ 982276 h 1188000"/>
              <a:gd name="connsiteX17" fmla="*/ 216000 w 1080000"/>
              <a:gd name="connsiteY17" fmla="*/ 972000 h 1188000"/>
              <a:gd name="connsiteX18" fmla="*/ 218959 w 1080000"/>
              <a:gd name="connsiteY18" fmla="*/ 972000 h 1188000"/>
              <a:gd name="connsiteX19" fmla="*/ 158162 w 1080000"/>
              <a:gd name="connsiteY19" fmla="*/ 921838 h 1188000"/>
              <a:gd name="connsiteX20" fmla="*/ 0 w 1080000"/>
              <a:gd name="connsiteY20" fmla="*/ 540000 h 1188000"/>
              <a:gd name="connsiteX21" fmla="*/ 540000 w 1080000"/>
              <a:gd name="connsiteY21" fmla="*/ 0 h 11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80000" h="1188000">
                <a:moveTo>
                  <a:pt x="540000" y="173802"/>
                </a:moveTo>
                <a:cubicBezTo>
                  <a:pt x="341177" y="173802"/>
                  <a:pt x="180000" y="334979"/>
                  <a:pt x="180000" y="533802"/>
                </a:cubicBezTo>
                <a:cubicBezTo>
                  <a:pt x="180000" y="732625"/>
                  <a:pt x="341177" y="893802"/>
                  <a:pt x="540000" y="893802"/>
                </a:cubicBezTo>
                <a:cubicBezTo>
                  <a:pt x="738823" y="893802"/>
                  <a:pt x="900000" y="732625"/>
                  <a:pt x="900000" y="533802"/>
                </a:cubicBezTo>
                <a:cubicBezTo>
                  <a:pt x="900000" y="334979"/>
                  <a:pt x="738823" y="173802"/>
                  <a:pt x="540000" y="173802"/>
                </a:cubicBezTo>
                <a:close/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689117"/>
                  <a:pt x="1019559" y="824117"/>
                  <a:pt x="921838" y="921838"/>
                </a:cubicBezTo>
                <a:lnTo>
                  <a:pt x="861041" y="972000"/>
                </a:lnTo>
                <a:lnTo>
                  <a:pt x="864000" y="972000"/>
                </a:lnTo>
                <a:lnTo>
                  <a:pt x="848586" y="982276"/>
                </a:lnTo>
                <a:lnTo>
                  <a:pt x="841919" y="987777"/>
                </a:lnTo>
                <a:lnTo>
                  <a:pt x="833395" y="992403"/>
                </a:lnTo>
                <a:lnTo>
                  <a:pt x="540000" y="1188000"/>
                </a:lnTo>
                <a:lnTo>
                  <a:pt x="246605" y="992403"/>
                </a:lnTo>
                <a:lnTo>
                  <a:pt x="238081" y="987777"/>
                </a:lnTo>
                <a:lnTo>
                  <a:pt x="231414" y="982276"/>
                </a:lnTo>
                <a:lnTo>
                  <a:pt x="216000" y="972000"/>
                </a:lnTo>
                <a:lnTo>
                  <a:pt x="218959" y="972000"/>
                </a:lnTo>
                <a:lnTo>
                  <a:pt x="158162" y="921838"/>
                </a:lnTo>
                <a:cubicBezTo>
                  <a:pt x="60442" y="824117"/>
                  <a:pt x="0" y="689117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solidFill>
            <a:srgbClr val="005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BA8237B5-8E0D-4650-BE7C-BAF8C4137745}"/>
              </a:ext>
            </a:extLst>
          </p:cNvPr>
          <p:cNvSpPr/>
          <p:nvPr/>
        </p:nvSpPr>
        <p:spPr>
          <a:xfrm>
            <a:off x="1817589" y="2302446"/>
            <a:ext cx="2314322" cy="817482"/>
          </a:xfrm>
          <a:prstGeom prst="wedgeRectCallou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rgbClr val="003738"/>
                </a:solidFill>
              </a:rPr>
              <a:t>초단위</a:t>
            </a:r>
            <a:r>
              <a:rPr lang="ko-KR" altLang="en-US" sz="1200" dirty="0">
                <a:solidFill>
                  <a:srgbClr val="003738"/>
                </a:solidFill>
              </a:rPr>
              <a:t> 준실시간 </a:t>
            </a:r>
            <a:r>
              <a:rPr lang="en-US" altLang="ko-KR" sz="1200" dirty="0">
                <a:solidFill>
                  <a:srgbClr val="003738"/>
                </a:solidFill>
              </a:rPr>
              <a:t>CDP </a:t>
            </a:r>
            <a:r>
              <a:rPr lang="ko-KR" altLang="en-US" sz="1200" dirty="0">
                <a:solidFill>
                  <a:srgbClr val="003738"/>
                </a:solidFill>
              </a:rPr>
              <a:t>복제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3738"/>
                </a:solidFill>
              </a:rPr>
              <a:t>데이터 정합성 보장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rgbClr val="003738"/>
                </a:solidFill>
              </a:rPr>
              <a:t>페일오버</a:t>
            </a:r>
            <a:r>
              <a:rPr lang="en-US" altLang="ko-KR" sz="1200" dirty="0">
                <a:solidFill>
                  <a:srgbClr val="003738"/>
                </a:solidFill>
              </a:rPr>
              <a:t>, </a:t>
            </a:r>
            <a:r>
              <a:rPr lang="ko-KR" altLang="en-US" sz="1200" dirty="0" err="1">
                <a:solidFill>
                  <a:srgbClr val="003738"/>
                </a:solidFill>
              </a:rPr>
              <a:t>페일백</a:t>
            </a:r>
            <a:r>
              <a:rPr lang="ko-KR" altLang="en-US" sz="1200" dirty="0">
                <a:solidFill>
                  <a:srgbClr val="003738"/>
                </a:solidFill>
              </a:rPr>
              <a:t> 지원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D01CD9A-8F15-41EB-ADB1-BCF5C2316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500" y="2648027"/>
            <a:ext cx="3240000" cy="23077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7E81DE-F665-49CC-8ECA-4B2A85F558C3}"/>
              </a:ext>
            </a:extLst>
          </p:cNvPr>
          <p:cNvSpPr txBox="1"/>
          <p:nvPr/>
        </p:nvSpPr>
        <p:spPr>
          <a:xfrm>
            <a:off x="692820" y="4803738"/>
            <a:ext cx="12600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소스 </a:t>
            </a:r>
            <a:r>
              <a:rPr lang="en-US" altLang="ko-KR" sz="1000" dirty="0"/>
              <a:t>vSphere</a:t>
            </a:r>
            <a:endParaRPr lang="ko-KR" altLang="en-US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F4A11B-7208-411A-B71F-C10D01612293}"/>
              </a:ext>
            </a:extLst>
          </p:cNvPr>
          <p:cNvSpPr txBox="1"/>
          <p:nvPr/>
        </p:nvSpPr>
        <p:spPr>
          <a:xfrm>
            <a:off x="3106895" y="4803738"/>
            <a:ext cx="126000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타겟 </a:t>
            </a:r>
            <a:r>
              <a:rPr lang="en-US" altLang="ko-KR" sz="1000" dirty="0"/>
              <a:t>vSphere</a:t>
            </a:r>
            <a:endParaRPr lang="ko-KR" altLang="en-US" sz="1000" dirty="0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5FF38305-6AA5-4E09-99F5-06011F51905A}"/>
              </a:ext>
            </a:extLst>
          </p:cNvPr>
          <p:cNvSpPr/>
          <p:nvPr/>
        </p:nvSpPr>
        <p:spPr>
          <a:xfrm flipH="1" flipV="1">
            <a:off x="680600" y="4139321"/>
            <a:ext cx="1260000" cy="360000"/>
          </a:xfrm>
          <a:prstGeom prst="triangle">
            <a:avLst/>
          </a:prstGeom>
          <a:gradFill flip="none" rotWithShape="1">
            <a:gsLst>
              <a:gs pos="45000">
                <a:schemeClr val="bg1">
                  <a:lumMod val="95000"/>
                </a:schemeClr>
              </a:gs>
              <a:gs pos="0">
                <a:schemeClr val="bg1"/>
              </a:gs>
              <a:gs pos="99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6084793-97B2-4D29-9C9B-CAE8D62F44F8}"/>
              </a:ext>
            </a:extLst>
          </p:cNvPr>
          <p:cNvSpPr/>
          <p:nvPr/>
        </p:nvSpPr>
        <p:spPr>
          <a:xfrm>
            <a:off x="680600" y="3667043"/>
            <a:ext cx="1260000" cy="432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VMware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93FED4D3-E3FA-4013-B8C4-EA6C985A201F}"/>
              </a:ext>
            </a:extLst>
          </p:cNvPr>
          <p:cNvSpPr/>
          <p:nvPr/>
        </p:nvSpPr>
        <p:spPr>
          <a:xfrm>
            <a:off x="679528" y="4508805"/>
            <a:ext cx="1260000" cy="288000"/>
          </a:xfrm>
          <a:custGeom>
            <a:avLst/>
            <a:gdLst>
              <a:gd name="connsiteX0" fmla="*/ 1517741 w 1800000"/>
              <a:gd name="connsiteY0" fmla="*/ 164703 h 378527"/>
              <a:gd name="connsiteX1" fmla="*/ 1517741 w 1800000"/>
              <a:gd name="connsiteY1" fmla="*/ 236703 h 378527"/>
              <a:gd name="connsiteX2" fmla="*/ 1697741 w 1800000"/>
              <a:gd name="connsiteY2" fmla="*/ 236703 h 378527"/>
              <a:gd name="connsiteX3" fmla="*/ 1697741 w 1800000"/>
              <a:gd name="connsiteY3" fmla="*/ 164703 h 378527"/>
              <a:gd name="connsiteX4" fmla="*/ 845986 w 1800000"/>
              <a:gd name="connsiteY4" fmla="*/ 146703 h 378527"/>
              <a:gd name="connsiteX5" fmla="*/ 791986 w 1800000"/>
              <a:gd name="connsiteY5" fmla="*/ 200703 h 378527"/>
              <a:gd name="connsiteX6" fmla="*/ 845986 w 1800000"/>
              <a:gd name="connsiteY6" fmla="*/ 254703 h 378527"/>
              <a:gd name="connsiteX7" fmla="*/ 899986 w 1800000"/>
              <a:gd name="connsiteY7" fmla="*/ 200703 h 378527"/>
              <a:gd name="connsiteX8" fmla="*/ 845986 w 1800000"/>
              <a:gd name="connsiteY8" fmla="*/ 146703 h 378527"/>
              <a:gd name="connsiteX9" fmla="*/ 120231 w 1800000"/>
              <a:gd name="connsiteY9" fmla="*/ 146703 h 378527"/>
              <a:gd name="connsiteX10" fmla="*/ 66231 w 1800000"/>
              <a:gd name="connsiteY10" fmla="*/ 200703 h 378527"/>
              <a:gd name="connsiteX11" fmla="*/ 120231 w 1800000"/>
              <a:gd name="connsiteY11" fmla="*/ 254703 h 378527"/>
              <a:gd name="connsiteX12" fmla="*/ 174231 w 1800000"/>
              <a:gd name="connsiteY12" fmla="*/ 200703 h 378527"/>
              <a:gd name="connsiteX13" fmla="*/ 120231 w 1800000"/>
              <a:gd name="connsiteY13" fmla="*/ 146703 h 378527"/>
              <a:gd name="connsiteX14" fmla="*/ 992864 w 1800000"/>
              <a:gd name="connsiteY14" fmla="*/ 99103 h 378527"/>
              <a:gd name="connsiteX15" fmla="*/ 992864 w 1800000"/>
              <a:gd name="connsiteY15" fmla="*/ 302303 h 378527"/>
              <a:gd name="connsiteX16" fmla="*/ 1424864 w 1800000"/>
              <a:gd name="connsiteY16" fmla="*/ 302303 h 378527"/>
              <a:gd name="connsiteX17" fmla="*/ 1424864 w 1800000"/>
              <a:gd name="connsiteY17" fmla="*/ 99103 h 378527"/>
              <a:gd name="connsiteX18" fmla="*/ 267108 w 1800000"/>
              <a:gd name="connsiteY18" fmla="*/ 99103 h 378527"/>
              <a:gd name="connsiteX19" fmla="*/ 267108 w 1800000"/>
              <a:gd name="connsiteY19" fmla="*/ 302303 h 378527"/>
              <a:gd name="connsiteX20" fmla="*/ 699108 w 1800000"/>
              <a:gd name="connsiteY20" fmla="*/ 302303 h 378527"/>
              <a:gd name="connsiteX21" fmla="*/ 699108 w 1800000"/>
              <a:gd name="connsiteY21" fmla="*/ 99103 h 378527"/>
              <a:gd name="connsiteX22" fmla="*/ 0 w 1800000"/>
              <a:gd name="connsiteY22" fmla="*/ 0 h 378527"/>
              <a:gd name="connsiteX23" fmla="*/ 1800000 w 1800000"/>
              <a:gd name="connsiteY23" fmla="*/ 0 h 378527"/>
              <a:gd name="connsiteX24" fmla="*/ 1800000 w 1800000"/>
              <a:gd name="connsiteY24" fmla="*/ 378527 h 378527"/>
              <a:gd name="connsiteX25" fmla="*/ 0 w 1800000"/>
              <a:gd name="connsiteY25" fmla="*/ 378527 h 378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800000" h="378527">
                <a:moveTo>
                  <a:pt x="1517741" y="164703"/>
                </a:moveTo>
                <a:lnTo>
                  <a:pt x="1517741" y="236703"/>
                </a:lnTo>
                <a:lnTo>
                  <a:pt x="1697741" y="236703"/>
                </a:lnTo>
                <a:lnTo>
                  <a:pt x="1697741" y="164703"/>
                </a:lnTo>
                <a:close/>
                <a:moveTo>
                  <a:pt x="845986" y="146703"/>
                </a:moveTo>
                <a:cubicBezTo>
                  <a:pt x="816163" y="146703"/>
                  <a:pt x="791986" y="170880"/>
                  <a:pt x="791986" y="200703"/>
                </a:cubicBezTo>
                <a:cubicBezTo>
                  <a:pt x="791986" y="230526"/>
                  <a:pt x="816163" y="254703"/>
                  <a:pt x="845986" y="254703"/>
                </a:cubicBezTo>
                <a:cubicBezTo>
                  <a:pt x="875809" y="254703"/>
                  <a:pt x="899986" y="230526"/>
                  <a:pt x="899986" y="200703"/>
                </a:cubicBezTo>
                <a:cubicBezTo>
                  <a:pt x="899986" y="170880"/>
                  <a:pt x="875809" y="146703"/>
                  <a:pt x="845986" y="146703"/>
                </a:cubicBezTo>
                <a:close/>
                <a:moveTo>
                  <a:pt x="120231" y="146703"/>
                </a:moveTo>
                <a:cubicBezTo>
                  <a:pt x="90408" y="146703"/>
                  <a:pt x="66231" y="170880"/>
                  <a:pt x="66231" y="200703"/>
                </a:cubicBezTo>
                <a:cubicBezTo>
                  <a:pt x="66231" y="230526"/>
                  <a:pt x="90408" y="254703"/>
                  <a:pt x="120231" y="254703"/>
                </a:cubicBezTo>
                <a:cubicBezTo>
                  <a:pt x="150054" y="254703"/>
                  <a:pt x="174231" y="230526"/>
                  <a:pt x="174231" y="200703"/>
                </a:cubicBezTo>
                <a:cubicBezTo>
                  <a:pt x="174231" y="170880"/>
                  <a:pt x="150054" y="146703"/>
                  <a:pt x="120231" y="146703"/>
                </a:cubicBezTo>
                <a:close/>
                <a:moveTo>
                  <a:pt x="992864" y="99103"/>
                </a:moveTo>
                <a:lnTo>
                  <a:pt x="992864" y="302303"/>
                </a:lnTo>
                <a:lnTo>
                  <a:pt x="1424864" y="302303"/>
                </a:lnTo>
                <a:lnTo>
                  <a:pt x="1424864" y="99103"/>
                </a:lnTo>
                <a:close/>
                <a:moveTo>
                  <a:pt x="267108" y="99103"/>
                </a:moveTo>
                <a:lnTo>
                  <a:pt x="267108" y="302303"/>
                </a:lnTo>
                <a:lnTo>
                  <a:pt x="699108" y="302303"/>
                </a:lnTo>
                <a:lnTo>
                  <a:pt x="699108" y="99103"/>
                </a:lnTo>
                <a:close/>
                <a:moveTo>
                  <a:pt x="0" y="0"/>
                </a:moveTo>
                <a:lnTo>
                  <a:pt x="1800000" y="0"/>
                </a:lnTo>
                <a:lnTo>
                  <a:pt x="1800000" y="378527"/>
                </a:lnTo>
                <a:lnTo>
                  <a:pt x="0" y="37852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101D679-E436-47C7-89E9-56990091918E}"/>
              </a:ext>
            </a:extLst>
          </p:cNvPr>
          <p:cNvSpPr/>
          <p:nvPr/>
        </p:nvSpPr>
        <p:spPr>
          <a:xfrm>
            <a:off x="679528" y="3246799"/>
            <a:ext cx="432000" cy="36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VM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6BDD718-34F6-43E8-82FB-7F0E7FC9E402}"/>
              </a:ext>
            </a:extLst>
          </p:cNvPr>
          <p:cNvSpPr/>
          <p:nvPr/>
        </p:nvSpPr>
        <p:spPr>
          <a:xfrm>
            <a:off x="1202840" y="3246799"/>
            <a:ext cx="432000" cy="36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VM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57996D92-13AA-427D-BB49-242DF5CD2CBC}"/>
              </a:ext>
            </a:extLst>
          </p:cNvPr>
          <p:cNvSpPr/>
          <p:nvPr/>
        </p:nvSpPr>
        <p:spPr>
          <a:xfrm flipH="1" flipV="1">
            <a:off x="3113162" y="4139321"/>
            <a:ext cx="1260000" cy="360000"/>
          </a:xfrm>
          <a:prstGeom prst="triangle">
            <a:avLst/>
          </a:prstGeom>
          <a:gradFill flip="none" rotWithShape="1">
            <a:gsLst>
              <a:gs pos="45000">
                <a:schemeClr val="bg1">
                  <a:lumMod val="95000"/>
                </a:schemeClr>
              </a:gs>
              <a:gs pos="0">
                <a:schemeClr val="bg1"/>
              </a:gs>
              <a:gs pos="99000">
                <a:schemeClr val="bg1">
                  <a:lumMod val="8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4EEF67-7DCB-4A66-BB30-80F9D668D551}"/>
              </a:ext>
            </a:extLst>
          </p:cNvPr>
          <p:cNvSpPr/>
          <p:nvPr/>
        </p:nvSpPr>
        <p:spPr>
          <a:xfrm>
            <a:off x="3113162" y="3667043"/>
            <a:ext cx="1260000" cy="432000"/>
          </a:xfrm>
          <a:prstGeom prst="rect">
            <a:avLst/>
          </a:prstGeom>
          <a:solidFill>
            <a:srgbClr val="005F4B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VMware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16D59302-F484-4B0B-B958-F43485A7A5F4}"/>
              </a:ext>
            </a:extLst>
          </p:cNvPr>
          <p:cNvSpPr/>
          <p:nvPr/>
        </p:nvSpPr>
        <p:spPr>
          <a:xfrm>
            <a:off x="3112090" y="4508805"/>
            <a:ext cx="1260000" cy="288000"/>
          </a:xfrm>
          <a:custGeom>
            <a:avLst/>
            <a:gdLst>
              <a:gd name="connsiteX0" fmla="*/ 1517741 w 1800000"/>
              <a:gd name="connsiteY0" fmla="*/ 164703 h 378527"/>
              <a:gd name="connsiteX1" fmla="*/ 1517741 w 1800000"/>
              <a:gd name="connsiteY1" fmla="*/ 236703 h 378527"/>
              <a:gd name="connsiteX2" fmla="*/ 1697741 w 1800000"/>
              <a:gd name="connsiteY2" fmla="*/ 236703 h 378527"/>
              <a:gd name="connsiteX3" fmla="*/ 1697741 w 1800000"/>
              <a:gd name="connsiteY3" fmla="*/ 164703 h 378527"/>
              <a:gd name="connsiteX4" fmla="*/ 845986 w 1800000"/>
              <a:gd name="connsiteY4" fmla="*/ 146703 h 378527"/>
              <a:gd name="connsiteX5" fmla="*/ 791986 w 1800000"/>
              <a:gd name="connsiteY5" fmla="*/ 200703 h 378527"/>
              <a:gd name="connsiteX6" fmla="*/ 845986 w 1800000"/>
              <a:gd name="connsiteY6" fmla="*/ 254703 h 378527"/>
              <a:gd name="connsiteX7" fmla="*/ 899986 w 1800000"/>
              <a:gd name="connsiteY7" fmla="*/ 200703 h 378527"/>
              <a:gd name="connsiteX8" fmla="*/ 845986 w 1800000"/>
              <a:gd name="connsiteY8" fmla="*/ 146703 h 378527"/>
              <a:gd name="connsiteX9" fmla="*/ 120231 w 1800000"/>
              <a:gd name="connsiteY9" fmla="*/ 146703 h 378527"/>
              <a:gd name="connsiteX10" fmla="*/ 66231 w 1800000"/>
              <a:gd name="connsiteY10" fmla="*/ 200703 h 378527"/>
              <a:gd name="connsiteX11" fmla="*/ 120231 w 1800000"/>
              <a:gd name="connsiteY11" fmla="*/ 254703 h 378527"/>
              <a:gd name="connsiteX12" fmla="*/ 174231 w 1800000"/>
              <a:gd name="connsiteY12" fmla="*/ 200703 h 378527"/>
              <a:gd name="connsiteX13" fmla="*/ 120231 w 1800000"/>
              <a:gd name="connsiteY13" fmla="*/ 146703 h 378527"/>
              <a:gd name="connsiteX14" fmla="*/ 992864 w 1800000"/>
              <a:gd name="connsiteY14" fmla="*/ 99103 h 378527"/>
              <a:gd name="connsiteX15" fmla="*/ 992864 w 1800000"/>
              <a:gd name="connsiteY15" fmla="*/ 302303 h 378527"/>
              <a:gd name="connsiteX16" fmla="*/ 1424864 w 1800000"/>
              <a:gd name="connsiteY16" fmla="*/ 302303 h 378527"/>
              <a:gd name="connsiteX17" fmla="*/ 1424864 w 1800000"/>
              <a:gd name="connsiteY17" fmla="*/ 99103 h 378527"/>
              <a:gd name="connsiteX18" fmla="*/ 267108 w 1800000"/>
              <a:gd name="connsiteY18" fmla="*/ 99103 h 378527"/>
              <a:gd name="connsiteX19" fmla="*/ 267108 w 1800000"/>
              <a:gd name="connsiteY19" fmla="*/ 302303 h 378527"/>
              <a:gd name="connsiteX20" fmla="*/ 699108 w 1800000"/>
              <a:gd name="connsiteY20" fmla="*/ 302303 h 378527"/>
              <a:gd name="connsiteX21" fmla="*/ 699108 w 1800000"/>
              <a:gd name="connsiteY21" fmla="*/ 99103 h 378527"/>
              <a:gd name="connsiteX22" fmla="*/ 0 w 1800000"/>
              <a:gd name="connsiteY22" fmla="*/ 0 h 378527"/>
              <a:gd name="connsiteX23" fmla="*/ 1800000 w 1800000"/>
              <a:gd name="connsiteY23" fmla="*/ 0 h 378527"/>
              <a:gd name="connsiteX24" fmla="*/ 1800000 w 1800000"/>
              <a:gd name="connsiteY24" fmla="*/ 378527 h 378527"/>
              <a:gd name="connsiteX25" fmla="*/ 0 w 1800000"/>
              <a:gd name="connsiteY25" fmla="*/ 378527 h 378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800000" h="378527">
                <a:moveTo>
                  <a:pt x="1517741" y="164703"/>
                </a:moveTo>
                <a:lnTo>
                  <a:pt x="1517741" y="236703"/>
                </a:lnTo>
                <a:lnTo>
                  <a:pt x="1697741" y="236703"/>
                </a:lnTo>
                <a:lnTo>
                  <a:pt x="1697741" y="164703"/>
                </a:lnTo>
                <a:close/>
                <a:moveTo>
                  <a:pt x="845986" y="146703"/>
                </a:moveTo>
                <a:cubicBezTo>
                  <a:pt x="816163" y="146703"/>
                  <a:pt x="791986" y="170880"/>
                  <a:pt x="791986" y="200703"/>
                </a:cubicBezTo>
                <a:cubicBezTo>
                  <a:pt x="791986" y="230526"/>
                  <a:pt x="816163" y="254703"/>
                  <a:pt x="845986" y="254703"/>
                </a:cubicBezTo>
                <a:cubicBezTo>
                  <a:pt x="875809" y="254703"/>
                  <a:pt x="899986" y="230526"/>
                  <a:pt x="899986" y="200703"/>
                </a:cubicBezTo>
                <a:cubicBezTo>
                  <a:pt x="899986" y="170880"/>
                  <a:pt x="875809" y="146703"/>
                  <a:pt x="845986" y="146703"/>
                </a:cubicBezTo>
                <a:close/>
                <a:moveTo>
                  <a:pt x="120231" y="146703"/>
                </a:moveTo>
                <a:cubicBezTo>
                  <a:pt x="90408" y="146703"/>
                  <a:pt x="66231" y="170880"/>
                  <a:pt x="66231" y="200703"/>
                </a:cubicBezTo>
                <a:cubicBezTo>
                  <a:pt x="66231" y="230526"/>
                  <a:pt x="90408" y="254703"/>
                  <a:pt x="120231" y="254703"/>
                </a:cubicBezTo>
                <a:cubicBezTo>
                  <a:pt x="150054" y="254703"/>
                  <a:pt x="174231" y="230526"/>
                  <a:pt x="174231" y="200703"/>
                </a:cubicBezTo>
                <a:cubicBezTo>
                  <a:pt x="174231" y="170880"/>
                  <a:pt x="150054" y="146703"/>
                  <a:pt x="120231" y="146703"/>
                </a:cubicBezTo>
                <a:close/>
                <a:moveTo>
                  <a:pt x="992864" y="99103"/>
                </a:moveTo>
                <a:lnTo>
                  <a:pt x="992864" y="302303"/>
                </a:lnTo>
                <a:lnTo>
                  <a:pt x="1424864" y="302303"/>
                </a:lnTo>
                <a:lnTo>
                  <a:pt x="1424864" y="99103"/>
                </a:lnTo>
                <a:close/>
                <a:moveTo>
                  <a:pt x="267108" y="99103"/>
                </a:moveTo>
                <a:lnTo>
                  <a:pt x="267108" y="302303"/>
                </a:lnTo>
                <a:lnTo>
                  <a:pt x="699108" y="302303"/>
                </a:lnTo>
                <a:lnTo>
                  <a:pt x="699108" y="99103"/>
                </a:lnTo>
                <a:close/>
                <a:moveTo>
                  <a:pt x="0" y="0"/>
                </a:moveTo>
                <a:lnTo>
                  <a:pt x="1800000" y="0"/>
                </a:lnTo>
                <a:lnTo>
                  <a:pt x="1800000" y="378527"/>
                </a:lnTo>
                <a:lnTo>
                  <a:pt x="0" y="378527"/>
                </a:lnTo>
                <a:close/>
              </a:path>
            </a:pathLst>
          </a:custGeom>
          <a:solidFill>
            <a:srgbClr val="005F4B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F8128C5-5935-4295-9EF9-8071C4C476C0}"/>
              </a:ext>
            </a:extLst>
          </p:cNvPr>
          <p:cNvSpPr/>
          <p:nvPr/>
        </p:nvSpPr>
        <p:spPr>
          <a:xfrm>
            <a:off x="3112090" y="3246799"/>
            <a:ext cx="432000" cy="360000"/>
          </a:xfrm>
          <a:prstGeom prst="rect">
            <a:avLst/>
          </a:prstGeom>
          <a:solidFill>
            <a:srgbClr val="005F4B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VM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AC754AF-E3CF-4872-A951-EABAC1205959}"/>
              </a:ext>
            </a:extLst>
          </p:cNvPr>
          <p:cNvSpPr/>
          <p:nvPr/>
        </p:nvSpPr>
        <p:spPr>
          <a:xfrm>
            <a:off x="3635402" y="3246799"/>
            <a:ext cx="432000" cy="360000"/>
          </a:xfrm>
          <a:prstGeom prst="rect">
            <a:avLst/>
          </a:prstGeom>
          <a:solidFill>
            <a:srgbClr val="005F4B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VM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6" name="그래픽 25" descr="계기 단색으로 채워진">
            <a:extLst>
              <a:ext uri="{FF2B5EF4-FFF2-40B4-BE49-F238E27FC236}">
                <a16:creationId xmlns:a16="http://schemas.microsoft.com/office/drawing/2014/main" id="{251892AF-BE35-4C89-922C-5584C3019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3163" y="3383321"/>
            <a:ext cx="540000" cy="540000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1BDF204-044F-4A37-B4F2-2D79B71A04B4}"/>
              </a:ext>
            </a:extLst>
          </p:cNvPr>
          <p:cNvCxnSpPr>
            <a:cxnSpLocks/>
            <a:stCxn id="17" idx="3"/>
            <a:endCxn id="22" idx="1"/>
          </p:cNvCxnSpPr>
          <p:nvPr/>
        </p:nvCxnSpPr>
        <p:spPr>
          <a:xfrm>
            <a:off x="1940600" y="3883043"/>
            <a:ext cx="1172562" cy="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91081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63D79D4-FC37-4DC2-950B-C01575462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2.2.4 VMware VM</a:t>
            </a:r>
            <a:r>
              <a:rPr lang="ko-KR" altLang="en-US" dirty="0"/>
              <a:t>내 데이터베이스</a:t>
            </a:r>
            <a:r>
              <a:rPr lang="en-US" altLang="ko-KR" dirty="0"/>
              <a:t> </a:t>
            </a:r>
            <a:r>
              <a:rPr lang="ko-KR" altLang="en-US" dirty="0"/>
              <a:t>항목별 신속 복구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8A3A624-0C9E-4815-ADE5-FA215A1466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VM</a:t>
            </a:r>
            <a:r>
              <a:rPr lang="ko-KR" altLang="en-US" dirty="0"/>
              <a:t>내 </a:t>
            </a:r>
            <a:r>
              <a:rPr lang="en-US" altLang="ko-KR" dirty="0"/>
              <a:t>MS SQL, Oracle DB</a:t>
            </a:r>
            <a:r>
              <a:rPr lang="ko-KR" altLang="en-US" dirty="0"/>
              <a:t>의 테이블단위</a:t>
            </a:r>
            <a:r>
              <a:rPr lang="en-US" altLang="ko-KR" dirty="0"/>
              <a:t>, </a:t>
            </a:r>
            <a:r>
              <a:rPr lang="ko-KR" altLang="en-US" dirty="0"/>
              <a:t>시점단위</a:t>
            </a:r>
            <a:r>
              <a:rPr lang="en-US" altLang="ko-KR" dirty="0"/>
              <a:t>, </a:t>
            </a:r>
            <a:r>
              <a:rPr lang="ko-KR" altLang="en-US" dirty="0"/>
              <a:t>거래단위 복구를 지원합니다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1BEDAC1-9F12-4052-A3EB-1560AD6CB3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 anchor="ctr"/>
          <a:lstStyle/>
          <a:p>
            <a:pPr marL="0" indent="0" algn="r">
              <a:buNone/>
            </a:pPr>
            <a:r>
              <a:rPr lang="en-US" altLang="ko-KR" dirty="0">
                <a:latin typeface="+mn-ea"/>
              </a:rPr>
              <a:t>2.2 </a:t>
            </a:r>
            <a:r>
              <a:rPr lang="ko-KR" altLang="en-US" dirty="0">
                <a:latin typeface="+mn-ea"/>
              </a:rPr>
              <a:t>제안 제품 기능 및 규격</a:t>
            </a:r>
          </a:p>
        </p:txBody>
      </p:sp>
      <p:graphicFrame>
        <p:nvGraphicFramePr>
          <p:cNvPr id="8" name="표 12">
            <a:extLst>
              <a:ext uri="{FF2B5EF4-FFF2-40B4-BE49-F238E27FC236}">
                <a16:creationId xmlns:a16="http://schemas.microsoft.com/office/drawing/2014/main" id="{424C1430-4EE5-4F70-ACB5-70A842BF81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138998"/>
              </p:ext>
            </p:extLst>
          </p:nvPr>
        </p:nvGraphicFramePr>
        <p:xfrm>
          <a:off x="273000" y="1879285"/>
          <a:ext cx="9360000" cy="4570033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4504889">
                  <a:extLst>
                    <a:ext uri="{9D8B030D-6E8A-4147-A177-3AD203B41FA5}">
                      <a16:colId xmlns:a16="http://schemas.microsoft.com/office/drawing/2014/main" val="3397569639"/>
                    </a:ext>
                  </a:extLst>
                </a:gridCol>
                <a:gridCol w="361061">
                  <a:extLst>
                    <a:ext uri="{9D8B030D-6E8A-4147-A177-3AD203B41FA5}">
                      <a16:colId xmlns:a16="http://schemas.microsoft.com/office/drawing/2014/main" val="3085294347"/>
                    </a:ext>
                  </a:extLst>
                </a:gridCol>
                <a:gridCol w="4494050">
                  <a:extLst>
                    <a:ext uri="{9D8B030D-6E8A-4147-A177-3AD203B41FA5}">
                      <a16:colId xmlns:a16="http://schemas.microsoft.com/office/drawing/2014/main" val="153103264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003738"/>
                          </a:solidFill>
                        </a:rPr>
                        <a:t>MS SQL</a:t>
                      </a:r>
                      <a:r>
                        <a:rPr lang="ko-KR" altLang="en-US" sz="1400" b="1" dirty="0">
                          <a:solidFill>
                            <a:srgbClr val="003738"/>
                          </a:solidFill>
                        </a:rPr>
                        <a:t>과 </a:t>
                      </a:r>
                      <a:r>
                        <a:rPr lang="en-US" altLang="ko-KR" sz="1400" b="1" dirty="0">
                          <a:solidFill>
                            <a:srgbClr val="003738"/>
                          </a:solidFill>
                        </a:rPr>
                        <a:t>Oracle Database</a:t>
                      </a:r>
                    </a:p>
                  </a:txBody>
                  <a:tcPr marL="540000" marR="91135" marT="45568" marB="4556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rgbClr val="00373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003738"/>
                          </a:solidFill>
                        </a:rPr>
                        <a:t>Oracle Database </a:t>
                      </a:r>
                      <a:r>
                        <a:rPr lang="ko-KR" altLang="en-US" sz="1400" b="1" dirty="0">
                          <a:solidFill>
                            <a:srgbClr val="003738"/>
                          </a:solidFill>
                        </a:rPr>
                        <a:t>거래단위 복구</a:t>
                      </a:r>
                    </a:p>
                  </a:txBody>
                  <a:tcPr marL="54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0357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2639453"/>
                  </a:ext>
                </a:extLst>
              </a:tr>
              <a:tr h="1258033">
                <a:tc>
                  <a:txBody>
                    <a:bodyPr/>
                    <a:lstStyle/>
                    <a:p>
                      <a:pPr marL="285750" indent="-285750" algn="l" defTabSz="742950" rtl="0" eaLnBrk="1" latinLnBrk="0" hangingPunct="1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VM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내 백업 솔루션 설치 없는 에이전트리스 방식</a:t>
                      </a:r>
                    </a:p>
                    <a:p>
                      <a:pPr marL="285750" indent="-285750" algn="l" defTabSz="742950" rtl="0" eaLnBrk="1" latinLnBrk="0" hangingPunct="1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vSphere Host IP, ID,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패스워드 정보만으로 구현</a:t>
                      </a: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45000">
                          <a:schemeClr val="bg1">
                            <a:lumMod val="95000"/>
                          </a:schemeClr>
                        </a:gs>
                        <a:gs pos="0">
                          <a:schemeClr val="bg1"/>
                        </a:gs>
                        <a:gs pos="99000">
                          <a:schemeClr val="bg1">
                            <a:lumMod val="85000"/>
                          </a:scheme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742950" rtl="0" eaLnBrk="1" latinLnBrk="0" hangingPunct="1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defTabSz="742950" rtl="0" eaLnBrk="1" latinLnBrk="0" hangingPunct="1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VM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내 백업 솔루션 설치 없는 에이전트리스 방식</a:t>
                      </a:r>
                    </a:p>
                    <a:p>
                      <a:pPr marL="285750" indent="-285750" algn="l" defTabSz="742950" rtl="0" eaLnBrk="1" latinLnBrk="0" hangingPunct="1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vSphere Host IP, ID,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패스워드 정보만으로 구현</a:t>
                      </a: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45000">
                          <a:schemeClr val="bg1">
                            <a:lumMod val="95000"/>
                          </a:schemeClr>
                        </a:gs>
                        <a:gs pos="0">
                          <a:schemeClr val="bg1"/>
                        </a:gs>
                        <a:gs pos="99000">
                          <a:schemeClr val="bg1">
                            <a:lumMod val="85000"/>
                          </a:schemeClr>
                        </a:gs>
                      </a:gsLst>
                      <a:path path="circle">
                        <a:fillToRect r="100000" b="100000"/>
                      </a:path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045589859"/>
                  </a:ext>
                </a:extLst>
              </a:tr>
            </a:tbl>
          </a:graphicData>
        </a:graphic>
      </p:graphicFrame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58F39683-6084-4250-966E-41DB1A7BCFCD}"/>
              </a:ext>
            </a:extLst>
          </p:cNvPr>
          <p:cNvSpPr>
            <a:spLocks noChangeAspect="1"/>
          </p:cNvSpPr>
          <p:nvPr/>
        </p:nvSpPr>
        <p:spPr>
          <a:xfrm>
            <a:off x="391528" y="1932842"/>
            <a:ext cx="288000" cy="316800"/>
          </a:xfrm>
          <a:custGeom>
            <a:avLst/>
            <a:gdLst>
              <a:gd name="connsiteX0" fmla="*/ 540000 w 1080000"/>
              <a:gd name="connsiteY0" fmla="*/ 173802 h 1188000"/>
              <a:gd name="connsiteX1" fmla="*/ 180000 w 1080000"/>
              <a:gd name="connsiteY1" fmla="*/ 533802 h 1188000"/>
              <a:gd name="connsiteX2" fmla="*/ 540000 w 1080000"/>
              <a:gd name="connsiteY2" fmla="*/ 893802 h 1188000"/>
              <a:gd name="connsiteX3" fmla="*/ 900000 w 1080000"/>
              <a:gd name="connsiteY3" fmla="*/ 533802 h 1188000"/>
              <a:gd name="connsiteX4" fmla="*/ 540000 w 1080000"/>
              <a:gd name="connsiteY4" fmla="*/ 173802 h 1188000"/>
              <a:gd name="connsiteX5" fmla="*/ 540000 w 1080000"/>
              <a:gd name="connsiteY5" fmla="*/ 0 h 1188000"/>
              <a:gd name="connsiteX6" fmla="*/ 1080000 w 1080000"/>
              <a:gd name="connsiteY6" fmla="*/ 540000 h 1188000"/>
              <a:gd name="connsiteX7" fmla="*/ 921838 w 1080000"/>
              <a:gd name="connsiteY7" fmla="*/ 921838 h 1188000"/>
              <a:gd name="connsiteX8" fmla="*/ 861041 w 1080000"/>
              <a:gd name="connsiteY8" fmla="*/ 972000 h 1188000"/>
              <a:gd name="connsiteX9" fmla="*/ 864000 w 1080000"/>
              <a:gd name="connsiteY9" fmla="*/ 972000 h 1188000"/>
              <a:gd name="connsiteX10" fmla="*/ 848586 w 1080000"/>
              <a:gd name="connsiteY10" fmla="*/ 982276 h 1188000"/>
              <a:gd name="connsiteX11" fmla="*/ 841919 w 1080000"/>
              <a:gd name="connsiteY11" fmla="*/ 987777 h 1188000"/>
              <a:gd name="connsiteX12" fmla="*/ 833395 w 1080000"/>
              <a:gd name="connsiteY12" fmla="*/ 992403 h 1188000"/>
              <a:gd name="connsiteX13" fmla="*/ 540000 w 1080000"/>
              <a:gd name="connsiteY13" fmla="*/ 1188000 h 1188000"/>
              <a:gd name="connsiteX14" fmla="*/ 246605 w 1080000"/>
              <a:gd name="connsiteY14" fmla="*/ 992403 h 1188000"/>
              <a:gd name="connsiteX15" fmla="*/ 238081 w 1080000"/>
              <a:gd name="connsiteY15" fmla="*/ 987777 h 1188000"/>
              <a:gd name="connsiteX16" fmla="*/ 231414 w 1080000"/>
              <a:gd name="connsiteY16" fmla="*/ 982276 h 1188000"/>
              <a:gd name="connsiteX17" fmla="*/ 216000 w 1080000"/>
              <a:gd name="connsiteY17" fmla="*/ 972000 h 1188000"/>
              <a:gd name="connsiteX18" fmla="*/ 218959 w 1080000"/>
              <a:gd name="connsiteY18" fmla="*/ 972000 h 1188000"/>
              <a:gd name="connsiteX19" fmla="*/ 158162 w 1080000"/>
              <a:gd name="connsiteY19" fmla="*/ 921838 h 1188000"/>
              <a:gd name="connsiteX20" fmla="*/ 0 w 1080000"/>
              <a:gd name="connsiteY20" fmla="*/ 540000 h 1188000"/>
              <a:gd name="connsiteX21" fmla="*/ 540000 w 1080000"/>
              <a:gd name="connsiteY21" fmla="*/ 0 h 11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80000" h="1188000">
                <a:moveTo>
                  <a:pt x="540000" y="173802"/>
                </a:moveTo>
                <a:cubicBezTo>
                  <a:pt x="341177" y="173802"/>
                  <a:pt x="180000" y="334979"/>
                  <a:pt x="180000" y="533802"/>
                </a:cubicBezTo>
                <a:cubicBezTo>
                  <a:pt x="180000" y="732625"/>
                  <a:pt x="341177" y="893802"/>
                  <a:pt x="540000" y="893802"/>
                </a:cubicBezTo>
                <a:cubicBezTo>
                  <a:pt x="738823" y="893802"/>
                  <a:pt x="900000" y="732625"/>
                  <a:pt x="900000" y="533802"/>
                </a:cubicBezTo>
                <a:cubicBezTo>
                  <a:pt x="900000" y="334979"/>
                  <a:pt x="738823" y="173802"/>
                  <a:pt x="540000" y="173802"/>
                </a:cubicBezTo>
                <a:close/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689117"/>
                  <a:pt x="1019559" y="824117"/>
                  <a:pt x="921838" y="921838"/>
                </a:cubicBezTo>
                <a:lnTo>
                  <a:pt x="861041" y="972000"/>
                </a:lnTo>
                <a:lnTo>
                  <a:pt x="864000" y="972000"/>
                </a:lnTo>
                <a:lnTo>
                  <a:pt x="848586" y="982276"/>
                </a:lnTo>
                <a:lnTo>
                  <a:pt x="841919" y="987777"/>
                </a:lnTo>
                <a:lnTo>
                  <a:pt x="833395" y="992403"/>
                </a:lnTo>
                <a:lnTo>
                  <a:pt x="540000" y="1188000"/>
                </a:lnTo>
                <a:lnTo>
                  <a:pt x="246605" y="992403"/>
                </a:lnTo>
                <a:lnTo>
                  <a:pt x="238081" y="987777"/>
                </a:lnTo>
                <a:lnTo>
                  <a:pt x="231414" y="982276"/>
                </a:lnTo>
                <a:lnTo>
                  <a:pt x="216000" y="972000"/>
                </a:lnTo>
                <a:lnTo>
                  <a:pt x="218959" y="972000"/>
                </a:lnTo>
                <a:lnTo>
                  <a:pt x="158162" y="921838"/>
                </a:lnTo>
                <a:cubicBezTo>
                  <a:pt x="60442" y="824117"/>
                  <a:pt x="0" y="689117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solidFill>
            <a:srgbClr val="005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B7B27BD9-1E74-4312-90CF-CFA1B224062C}"/>
              </a:ext>
            </a:extLst>
          </p:cNvPr>
          <p:cNvSpPr>
            <a:spLocks noChangeAspect="1"/>
          </p:cNvSpPr>
          <p:nvPr/>
        </p:nvSpPr>
        <p:spPr>
          <a:xfrm>
            <a:off x="5261265" y="1931485"/>
            <a:ext cx="288000" cy="316800"/>
          </a:xfrm>
          <a:custGeom>
            <a:avLst/>
            <a:gdLst>
              <a:gd name="connsiteX0" fmla="*/ 540000 w 1080000"/>
              <a:gd name="connsiteY0" fmla="*/ 173802 h 1188000"/>
              <a:gd name="connsiteX1" fmla="*/ 180000 w 1080000"/>
              <a:gd name="connsiteY1" fmla="*/ 533802 h 1188000"/>
              <a:gd name="connsiteX2" fmla="*/ 540000 w 1080000"/>
              <a:gd name="connsiteY2" fmla="*/ 893802 h 1188000"/>
              <a:gd name="connsiteX3" fmla="*/ 900000 w 1080000"/>
              <a:gd name="connsiteY3" fmla="*/ 533802 h 1188000"/>
              <a:gd name="connsiteX4" fmla="*/ 540000 w 1080000"/>
              <a:gd name="connsiteY4" fmla="*/ 173802 h 1188000"/>
              <a:gd name="connsiteX5" fmla="*/ 540000 w 1080000"/>
              <a:gd name="connsiteY5" fmla="*/ 0 h 1188000"/>
              <a:gd name="connsiteX6" fmla="*/ 1080000 w 1080000"/>
              <a:gd name="connsiteY6" fmla="*/ 540000 h 1188000"/>
              <a:gd name="connsiteX7" fmla="*/ 921838 w 1080000"/>
              <a:gd name="connsiteY7" fmla="*/ 921838 h 1188000"/>
              <a:gd name="connsiteX8" fmla="*/ 861041 w 1080000"/>
              <a:gd name="connsiteY8" fmla="*/ 972000 h 1188000"/>
              <a:gd name="connsiteX9" fmla="*/ 864000 w 1080000"/>
              <a:gd name="connsiteY9" fmla="*/ 972000 h 1188000"/>
              <a:gd name="connsiteX10" fmla="*/ 848586 w 1080000"/>
              <a:gd name="connsiteY10" fmla="*/ 982276 h 1188000"/>
              <a:gd name="connsiteX11" fmla="*/ 841919 w 1080000"/>
              <a:gd name="connsiteY11" fmla="*/ 987777 h 1188000"/>
              <a:gd name="connsiteX12" fmla="*/ 833395 w 1080000"/>
              <a:gd name="connsiteY12" fmla="*/ 992403 h 1188000"/>
              <a:gd name="connsiteX13" fmla="*/ 540000 w 1080000"/>
              <a:gd name="connsiteY13" fmla="*/ 1188000 h 1188000"/>
              <a:gd name="connsiteX14" fmla="*/ 246605 w 1080000"/>
              <a:gd name="connsiteY14" fmla="*/ 992403 h 1188000"/>
              <a:gd name="connsiteX15" fmla="*/ 238081 w 1080000"/>
              <a:gd name="connsiteY15" fmla="*/ 987777 h 1188000"/>
              <a:gd name="connsiteX16" fmla="*/ 231414 w 1080000"/>
              <a:gd name="connsiteY16" fmla="*/ 982276 h 1188000"/>
              <a:gd name="connsiteX17" fmla="*/ 216000 w 1080000"/>
              <a:gd name="connsiteY17" fmla="*/ 972000 h 1188000"/>
              <a:gd name="connsiteX18" fmla="*/ 218959 w 1080000"/>
              <a:gd name="connsiteY18" fmla="*/ 972000 h 1188000"/>
              <a:gd name="connsiteX19" fmla="*/ 158162 w 1080000"/>
              <a:gd name="connsiteY19" fmla="*/ 921838 h 1188000"/>
              <a:gd name="connsiteX20" fmla="*/ 0 w 1080000"/>
              <a:gd name="connsiteY20" fmla="*/ 540000 h 1188000"/>
              <a:gd name="connsiteX21" fmla="*/ 540000 w 1080000"/>
              <a:gd name="connsiteY21" fmla="*/ 0 h 11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80000" h="1188000">
                <a:moveTo>
                  <a:pt x="540000" y="173802"/>
                </a:moveTo>
                <a:cubicBezTo>
                  <a:pt x="341177" y="173802"/>
                  <a:pt x="180000" y="334979"/>
                  <a:pt x="180000" y="533802"/>
                </a:cubicBezTo>
                <a:cubicBezTo>
                  <a:pt x="180000" y="732625"/>
                  <a:pt x="341177" y="893802"/>
                  <a:pt x="540000" y="893802"/>
                </a:cubicBezTo>
                <a:cubicBezTo>
                  <a:pt x="738823" y="893802"/>
                  <a:pt x="900000" y="732625"/>
                  <a:pt x="900000" y="533802"/>
                </a:cubicBezTo>
                <a:cubicBezTo>
                  <a:pt x="900000" y="334979"/>
                  <a:pt x="738823" y="173802"/>
                  <a:pt x="540000" y="173802"/>
                </a:cubicBezTo>
                <a:close/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689117"/>
                  <a:pt x="1019559" y="824117"/>
                  <a:pt x="921838" y="921838"/>
                </a:cubicBezTo>
                <a:lnTo>
                  <a:pt x="861041" y="972000"/>
                </a:lnTo>
                <a:lnTo>
                  <a:pt x="864000" y="972000"/>
                </a:lnTo>
                <a:lnTo>
                  <a:pt x="848586" y="982276"/>
                </a:lnTo>
                <a:lnTo>
                  <a:pt x="841919" y="987777"/>
                </a:lnTo>
                <a:lnTo>
                  <a:pt x="833395" y="992403"/>
                </a:lnTo>
                <a:lnTo>
                  <a:pt x="540000" y="1188000"/>
                </a:lnTo>
                <a:lnTo>
                  <a:pt x="246605" y="992403"/>
                </a:lnTo>
                <a:lnTo>
                  <a:pt x="238081" y="987777"/>
                </a:lnTo>
                <a:lnTo>
                  <a:pt x="231414" y="982276"/>
                </a:lnTo>
                <a:lnTo>
                  <a:pt x="216000" y="972000"/>
                </a:lnTo>
                <a:lnTo>
                  <a:pt x="218959" y="972000"/>
                </a:lnTo>
                <a:lnTo>
                  <a:pt x="158162" y="921838"/>
                </a:lnTo>
                <a:cubicBezTo>
                  <a:pt x="60442" y="824117"/>
                  <a:pt x="0" y="689117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solidFill>
            <a:srgbClr val="005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E41D853-10A0-4A06-8182-949F5BAA93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041554"/>
              </p:ext>
            </p:extLst>
          </p:nvPr>
        </p:nvGraphicFramePr>
        <p:xfrm>
          <a:off x="633817" y="3766433"/>
          <a:ext cx="1895524" cy="113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330">
                  <a:extLst>
                    <a:ext uri="{9D8B030D-6E8A-4147-A177-3AD203B41FA5}">
                      <a16:colId xmlns:a16="http://schemas.microsoft.com/office/drawing/2014/main" val="813553096"/>
                    </a:ext>
                  </a:extLst>
                </a:gridCol>
                <a:gridCol w="1414194">
                  <a:extLst>
                    <a:ext uri="{9D8B030D-6E8A-4147-A177-3AD203B41FA5}">
                      <a16:colId xmlns:a16="http://schemas.microsoft.com/office/drawing/2014/main" val="30274516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환경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VMware + MS SQL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710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기능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VM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으로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MS SQL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테이블 복구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978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장점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1-2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분의 짧은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RTO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999"/>
                  </a:ext>
                </a:extLst>
              </a:tr>
            </a:tbl>
          </a:graphicData>
        </a:graphic>
      </p:graphicFrame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D46D674A-9B30-4E5A-8B79-095142AE176D}"/>
              </a:ext>
            </a:extLst>
          </p:cNvPr>
          <p:cNvCxnSpPr>
            <a:cxnSpLocks/>
            <a:endCxn id="17" idx="0"/>
          </p:cNvCxnSpPr>
          <p:nvPr/>
        </p:nvCxnSpPr>
        <p:spPr>
          <a:xfrm rot="16200000" flipH="1" flipV="1">
            <a:off x="1552859" y="2505023"/>
            <a:ext cx="30070" cy="1165811"/>
          </a:xfrm>
          <a:prstGeom prst="curvedConnector3">
            <a:avLst>
              <a:gd name="adj1" fmla="val -760226"/>
            </a:avLst>
          </a:prstGeom>
          <a:ln>
            <a:solidFill>
              <a:srgbClr val="0037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4BBDC4B7-E933-4629-992C-324968A604DA}"/>
              </a:ext>
            </a:extLst>
          </p:cNvPr>
          <p:cNvCxnSpPr>
            <a:cxnSpLocks/>
            <a:stCxn id="18" idx="0"/>
            <a:endCxn id="20" idx="0"/>
          </p:cNvCxnSpPr>
          <p:nvPr/>
        </p:nvCxnSpPr>
        <p:spPr>
          <a:xfrm rot="16200000" flipH="1" flipV="1">
            <a:off x="3564854" y="2521239"/>
            <a:ext cx="95319" cy="1068129"/>
          </a:xfrm>
          <a:prstGeom prst="curvedConnector3">
            <a:avLst>
              <a:gd name="adj1" fmla="val -239826"/>
            </a:avLst>
          </a:prstGeom>
          <a:ln>
            <a:solidFill>
              <a:srgbClr val="0037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B9D3902-13D6-4C6A-9F5E-4AFB036CF7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190882"/>
              </p:ext>
            </p:extLst>
          </p:nvPr>
        </p:nvGraphicFramePr>
        <p:xfrm>
          <a:off x="2683155" y="3766433"/>
          <a:ext cx="1895524" cy="113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330">
                  <a:extLst>
                    <a:ext uri="{9D8B030D-6E8A-4147-A177-3AD203B41FA5}">
                      <a16:colId xmlns:a16="http://schemas.microsoft.com/office/drawing/2014/main" val="813553096"/>
                    </a:ext>
                  </a:extLst>
                </a:gridCol>
                <a:gridCol w="1414194">
                  <a:extLst>
                    <a:ext uri="{9D8B030D-6E8A-4147-A177-3AD203B41FA5}">
                      <a16:colId xmlns:a16="http://schemas.microsoft.com/office/drawing/2014/main" val="30274516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환경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VMware + Oracle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710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기능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VM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으로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Oracle DB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시점복구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978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장점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1-2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분의 짧은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RTO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999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FCA13B5-A655-4F37-B022-D90BE5513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631660"/>
              </p:ext>
            </p:extLst>
          </p:nvPr>
        </p:nvGraphicFramePr>
        <p:xfrm>
          <a:off x="6538979" y="3758700"/>
          <a:ext cx="1895524" cy="113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330">
                  <a:extLst>
                    <a:ext uri="{9D8B030D-6E8A-4147-A177-3AD203B41FA5}">
                      <a16:colId xmlns:a16="http://schemas.microsoft.com/office/drawing/2014/main" val="813553096"/>
                    </a:ext>
                  </a:extLst>
                </a:gridCol>
                <a:gridCol w="1414194">
                  <a:extLst>
                    <a:ext uri="{9D8B030D-6E8A-4147-A177-3AD203B41FA5}">
                      <a16:colId xmlns:a16="http://schemas.microsoft.com/office/drawing/2014/main" val="30274516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환경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VMware + Oracle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710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기능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Oracle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데이터베이스 거래단위 복구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978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장점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1-2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분의 짧은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RTO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999"/>
                  </a:ext>
                </a:extLst>
              </a:tr>
            </a:tbl>
          </a:graphicData>
        </a:graphic>
      </p:graphicFrame>
      <p:pic>
        <p:nvPicPr>
          <p:cNvPr id="16" name="그래픽 15" descr="무서워하는 얼굴(윤곽선) 단색으로 채워진">
            <a:extLst>
              <a:ext uri="{FF2B5EF4-FFF2-40B4-BE49-F238E27FC236}">
                <a16:creationId xmlns:a16="http://schemas.microsoft.com/office/drawing/2014/main" id="{5AC20337-FE3D-46E3-AF28-F5B15BE0E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7785" y="2647645"/>
            <a:ext cx="360000" cy="3600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D0329C-E721-4BD9-AE28-098C8CAF35C9}"/>
              </a:ext>
            </a:extLst>
          </p:cNvPr>
          <p:cNvSpPr>
            <a:spLocks noChangeAspect="1"/>
          </p:cNvSpPr>
          <p:nvPr/>
        </p:nvSpPr>
        <p:spPr>
          <a:xfrm>
            <a:off x="714988" y="3102964"/>
            <a:ext cx="540000" cy="540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VM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8" name="그래픽 17" descr="시계 단색으로 채워진">
            <a:extLst>
              <a:ext uri="{FF2B5EF4-FFF2-40B4-BE49-F238E27FC236}">
                <a16:creationId xmlns:a16="http://schemas.microsoft.com/office/drawing/2014/main" id="{76D5AF3A-CB2A-496B-8573-C811B9FD6D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2578" y="3007645"/>
            <a:ext cx="648000" cy="648000"/>
          </a:xfrm>
          <a:prstGeom prst="rect">
            <a:avLst/>
          </a:prstGeom>
        </p:spPr>
      </p:pic>
      <p:pic>
        <p:nvPicPr>
          <p:cNvPr id="19" name="그래픽 18" descr="무서워하는 얼굴(윤곽선) 단색으로 채워진">
            <a:extLst>
              <a:ext uri="{FF2B5EF4-FFF2-40B4-BE49-F238E27FC236}">
                <a16:creationId xmlns:a16="http://schemas.microsoft.com/office/drawing/2014/main" id="{9C974074-611C-4967-969F-5085DB999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1246" y="2647645"/>
            <a:ext cx="360000" cy="3600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AE9698F-7040-4B11-B4A8-59D25DDE75B0}"/>
              </a:ext>
            </a:extLst>
          </p:cNvPr>
          <p:cNvSpPr>
            <a:spLocks noChangeAspect="1"/>
          </p:cNvSpPr>
          <p:nvPr/>
        </p:nvSpPr>
        <p:spPr>
          <a:xfrm>
            <a:off x="2808449" y="3102964"/>
            <a:ext cx="540000" cy="540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VM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1" name="그래픽 20" descr="월 단위 달력 윤곽선">
            <a:extLst>
              <a:ext uri="{FF2B5EF4-FFF2-40B4-BE49-F238E27FC236}">
                <a16:creationId xmlns:a16="http://schemas.microsoft.com/office/drawing/2014/main" id="{BA9E13CA-18ED-401E-9F72-774EC26B8A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88083" y="3017064"/>
            <a:ext cx="648000" cy="648000"/>
          </a:xfrm>
          <a:prstGeom prst="rect">
            <a:avLst/>
          </a:prstGeom>
        </p:spPr>
      </p:pic>
      <p:pic>
        <p:nvPicPr>
          <p:cNvPr id="22" name="그래픽 21" descr="쇼핑 카트 단색으로 채워진">
            <a:extLst>
              <a:ext uri="{FF2B5EF4-FFF2-40B4-BE49-F238E27FC236}">
                <a16:creationId xmlns:a16="http://schemas.microsoft.com/office/drawing/2014/main" id="{44345EA0-D61F-4572-AD8A-C28A643D07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82039" y="2829331"/>
            <a:ext cx="360000" cy="360000"/>
          </a:xfrm>
          <a:prstGeom prst="rect">
            <a:avLst/>
          </a:prstGeom>
        </p:spPr>
      </p:pic>
      <p:pic>
        <p:nvPicPr>
          <p:cNvPr id="23" name="그래픽 22" descr="신용 카드 단색으로 채워진">
            <a:extLst>
              <a:ext uri="{FF2B5EF4-FFF2-40B4-BE49-F238E27FC236}">
                <a16:creationId xmlns:a16="http://schemas.microsoft.com/office/drawing/2014/main" id="{8DD4F4E0-866B-4503-84C8-9821017ACA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78449" y="3047570"/>
            <a:ext cx="720000" cy="720000"/>
          </a:xfrm>
          <a:prstGeom prst="rect">
            <a:avLst/>
          </a:prstGeom>
        </p:spPr>
      </p:pic>
      <p:pic>
        <p:nvPicPr>
          <p:cNvPr id="24" name="그래픽 23" descr="무서워하는 얼굴(윤곽선) 단색으로 채워진">
            <a:extLst>
              <a:ext uri="{FF2B5EF4-FFF2-40B4-BE49-F238E27FC236}">
                <a16:creationId xmlns:a16="http://schemas.microsoft.com/office/drawing/2014/main" id="{3690140B-A367-4AFC-8B91-108D05AF5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7362" y="2652593"/>
            <a:ext cx="360000" cy="3600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D37A2DAF-1577-46C0-82A9-DE7D9DA522B7}"/>
              </a:ext>
            </a:extLst>
          </p:cNvPr>
          <p:cNvSpPr>
            <a:spLocks noChangeAspect="1"/>
          </p:cNvSpPr>
          <p:nvPr/>
        </p:nvSpPr>
        <p:spPr>
          <a:xfrm>
            <a:off x="6634565" y="3107912"/>
            <a:ext cx="540000" cy="540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VM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73443C71-233B-46E4-BC9E-C3B52073B173}"/>
              </a:ext>
            </a:extLst>
          </p:cNvPr>
          <p:cNvCxnSpPr>
            <a:cxnSpLocks/>
            <a:stCxn id="23" idx="0"/>
            <a:endCxn id="25" idx="0"/>
          </p:cNvCxnSpPr>
          <p:nvPr/>
        </p:nvCxnSpPr>
        <p:spPr>
          <a:xfrm rot="16200000" flipH="1" flipV="1">
            <a:off x="7391336" y="2560799"/>
            <a:ext cx="60342" cy="1033884"/>
          </a:xfrm>
          <a:prstGeom prst="curvedConnector3">
            <a:avLst>
              <a:gd name="adj1" fmla="val -378841"/>
            </a:avLst>
          </a:prstGeom>
          <a:ln>
            <a:solidFill>
              <a:srgbClr val="0037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1102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C61435-5E83-42CE-A94A-B9F0877F6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2.2.5 VMware </a:t>
            </a:r>
            <a:r>
              <a:rPr lang="ko-KR" altLang="en-US" dirty="0"/>
              <a:t>환경 실시간 헬스체크 모니터링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1AA387-BCFC-4A0B-BFED-16B1551CDF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빔원</a:t>
            </a:r>
            <a:r>
              <a:rPr lang="en-US" altLang="ko-KR" dirty="0"/>
              <a:t>(Veeam One)</a:t>
            </a:r>
            <a:r>
              <a:rPr lang="ko-KR" altLang="en-US" dirty="0"/>
              <a:t>은 실시간 </a:t>
            </a:r>
            <a:r>
              <a:rPr lang="en-US" altLang="ko-KR" dirty="0"/>
              <a:t>VMware vSphere </a:t>
            </a:r>
            <a:r>
              <a:rPr lang="ko-KR" altLang="en-US" dirty="0"/>
              <a:t>헬스체크 모니터링 솔루션입니다</a:t>
            </a:r>
            <a:r>
              <a:rPr lang="en-US" altLang="ko-KR" dirty="0"/>
              <a:t>. </a:t>
            </a:r>
            <a:r>
              <a:rPr lang="ko-KR" altLang="en-US" dirty="0"/>
              <a:t>이상변화를 탐지하고 보고하며 통계를 제시하고 예측하여 </a:t>
            </a:r>
            <a:r>
              <a:rPr lang="en-US" altLang="ko-KR" dirty="0"/>
              <a:t>VMware </a:t>
            </a:r>
            <a:r>
              <a:rPr lang="ko-KR" altLang="en-US" dirty="0"/>
              <a:t>인프라가 안전하게 </a:t>
            </a:r>
            <a:r>
              <a:rPr lang="ko-KR" altLang="en-US" dirty="0" err="1"/>
              <a:t>운영될수</a:t>
            </a:r>
            <a:r>
              <a:rPr lang="ko-KR" altLang="en-US" dirty="0"/>
              <a:t> 있도록 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32" name="텍스트 개체 틀 31">
            <a:extLst>
              <a:ext uri="{FF2B5EF4-FFF2-40B4-BE49-F238E27FC236}">
                <a16:creationId xmlns:a16="http://schemas.microsoft.com/office/drawing/2014/main" id="{4C0387AB-5B59-4098-A06F-7DD9AC45B9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2.2 </a:t>
            </a:r>
            <a:r>
              <a:rPr lang="ko-KR" altLang="en-US" dirty="0">
                <a:latin typeface="+mn-ea"/>
              </a:rPr>
              <a:t>제안 제품 기능 및 규격</a:t>
            </a:r>
          </a:p>
        </p:txBody>
      </p:sp>
      <p:sp>
        <p:nvSpPr>
          <p:cNvPr id="5" name="도넛 20">
            <a:extLst>
              <a:ext uri="{FF2B5EF4-FFF2-40B4-BE49-F238E27FC236}">
                <a16:creationId xmlns:a16="http://schemas.microsoft.com/office/drawing/2014/main" id="{74F32E66-84CD-4971-9C25-40ECFBBE85A9}"/>
              </a:ext>
            </a:extLst>
          </p:cNvPr>
          <p:cNvSpPr/>
          <p:nvPr/>
        </p:nvSpPr>
        <p:spPr>
          <a:xfrm>
            <a:off x="1096500" y="2251315"/>
            <a:ext cx="3960000" cy="3960000"/>
          </a:xfrm>
          <a:prstGeom prst="donut">
            <a:avLst>
              <a:gd name="adj" fmla="val 5691"/>
            </a:avLst>
          </a:prstGeom>
          <a:solidFill>
            <a:srgbClr val="005F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endParaRPr lang="ko-KR" altLang="en-US" sz="1100" dirty="0" err="1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F09E9-E992-46E3-B8BD-290151C34FB9}"/>
              </a:ext>
            </a:extLst>
          </p:cNvPr>
          <p:cNvSpPr txBox="1"/>
          <p:nvPr/>
        </p:nvSpPr>
        <p:spPr>
          <a:xfrm>
            <a:off x="989271" y="1957681"/>
            <a:ext cx="1629379" cy="257369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1200" dirty="0"/>
              <a:t>성능 모니터링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F0945-C60A-40F1-B88F-FB83DF71AD5A}"/>
              </a:ext>
            </a:extLst>
          </p:cNvPr>
          <p:cNvSpPr txBox="1"/>
          <p:nvPr/>
        </p:nvSpPr>
        <p:spPr>
          <a:xfrm>
            <a:off x="4647121" y="5391654"/>
            <a:ext cx="1210295" cy="442035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1200" dirty="0"/>
              <a:t>인프라 구성변경 탐지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82A6E5-A9A8-4C5E-A823-2812C239E572}"/>
              </a:ext>
            </a:extLst>
          </p:cNvPr>
          <p:cNvSpPr txBox="1"/>
          <p:nvPr/>
        </p:nvSpPr>
        <p:spPr>
          <a:xfrm>
            <a:off x="334582" y="4308560"/>
            <a:ext cx="860801" cy="257369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1200" dirty="0"/>
              <a:t>과금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6D4953-9D23-42F3-9DB9-93974EAE2CEC}"/>
              </a:ext>
            </a:extLst>
          </p:cNvPr>
          <p:cNvSpPr txBox="1"/>
          <p:nvPr/>
        </p:nvSpPr>
        <p:spPr>
          <a:xfrm>
            <a:off x="3326519" y="1835860"/>
            <a:ext cx="1083202" cy="257369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1200" dirty="0"/>
              <a:t>알람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8994AB-38B9-4FBD-9400-F7D0CCB08C7B}"/>
              </a:ext>
            </a:extLst>
          </p:cNvPr>
          <p:cNvSpPr txBox="1"/>
          <p:nvPr/>
        </p:nvSpPr>
        <p:spPr>
          <a:xfrm>
            <a:off x="4824668" y="2872735"/>
            <a:ext cx="1062349" cy="257369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spcAft>
                <a:spcPts val="200"/>
              </a:spcAft>
            </a:pPr>
            <a:r>
              <a:rPr lang="ko-KR" altLang="en-US" sz="1200" dirty="0"/>
              <a:t>정보 수집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228859-43DA-40D6-B845-16DEFB6D6767}"/>
              </a:ext>
            </a:extLst>
          </p:cNvPr>
          <p:cNvSpPr txBox="1"/>
          <p:nvPr/>
        </p:nvSpPr>
        <p:spPr>
          <a:xfrm>
            <a:off x="5085546" y="4112293"/>
            <a:ext cx="952071" cy="257369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1200" dirty="0" err="1"/>
              <a:t>대시보드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BCA22F-0212-4B36-9752-7E2430E56DB7}"/>
              </a:ext>
            </a:extLst>
          </p:cNvPr>
          <p:cNvSpPr txBox="1"/>
          <p:nvPr/>
        </p:nvSpPr>
        <p:spPr>
          <a:xfrm>
            <a:off x="929527" y="5661227"/>
            <a:ext cx="786794" cy="257369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1200" dirty="0"/>
              <a:t>리포팅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4058B5-C380-49A4-B6EE-797FB75F69C1}"/>
              </a:ext>
            </a:extLst>
          </p:cNvPr>
          <p:cNvSpPr txBox="1"/>
          <p:nvPr/>
        </p:nvSpPr>
        <p:spPr>
          <a:xfrm>
            <a:off x="170973" y="3438619"/>
            <a:ext cx="1174486" cy="257369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en-US" altLang="ko-KR" sz="1200" dirty="0"/>
              <a:t>API </a:t>
            </a:r>
            <a:r>
              <a:rPr lang="ko-KR" altLang="en-US" sz="1200" dirty="0"/>
              <a:t>연동</a:t>
            </a:r>
          </a:p>
        </p:txBody>
      </p:sp>
      <p:pic>
        <p:nvPicPr>
          <p:cNvPr id="14" name="그래픽 13" descr="계기 단색으로 채워진">
            <a:extLst>
              <a:ext uri="{FF2B5EF4-FFF2-40B4-BE49-F238E27FC236}">
                <a16:creationId xmlns:a16="http://schemas.microsoft.com/office/drawing/2014/main" id="{9B3F8BC1-749B-4096-A40F-46523EEBF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8161" y="2264987"/>
            <a:ext cx="540000" cy="540000"/>
          </a:xfrm>
          <a:prstGeom prst="rect">
            <a:avLst/>
          </a:prstGeom>
        </p:spPr>
      </p:pic>
      <p:pic>
        <p:nvPicPr>
          <p:cNvPr id="15" name="그래픽 14" descr="돋보기 단색으로 채워진">
            <a:extLst>
              <a:ext uri="{FF2B5EF4-FFF2-40B4-BE49-F238E27FC236}">
                <a16:creationId xmlns:a16="http://schemas.microsoft.com/office/drawing/2014/main" id="{E61CC821-0BAA-4053-B231-F8D16BCD03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86385" y="3137842"/>
            <a:ext cx="540000" cy="540000"/>
          </a:xfrm>
          <a:prstGeom prst="rect">
            <a:avLst/>
          </a:prstGeom>
        </p:spPr>
      </p:pic>
      <p:pic>
        <p:nvPicPr>
          <p:cNvPr id="16" name="그래픽 15" descr="금전 등록기 단색으로 채워진">
            <a:extLst>
              <a:ext uri="{FF2B5EF4-FFF2-40B4-BE49-F238E27FC236}">
                <a16:creationId xmlns:a16="http://schemas.microsoft.com/office/drawing/2014/main" id="{F3D9C8A9-0FD2-4904-A6D8-B64BEFFFD3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5383" y="4594230"/>
            <a:ext cx="540000" cy="540000"/>
          </a:xfrm>
          <a:prstGeom prst="rect">
            <a:avLst/>
          </a:prstGeom>
        </p:spPr>
      </p:pic>
      <p:pic>
        <p:nvPicPr>
          <p:cNvPr id="17" name="그래픽 16" descr="계약 단색으로 채워진">
            <a:extLst>
              <a:ext uri="{FF2B5EF4-FFF2-40B4-BE49-F238E27FC236}">
                <a16:creationId xmlns:a16="http://schemas.microsoft.com/office/drawing/2014/main" id="{0B8E4CF7-C04C-41D6-AFE3-1FEC3776E1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53957" y="5830896"/>
            <a:ext cx="540000" cy="54000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74AE383B-2BE4-4EAA-8778-1F8666FB44FE}"/>
              </a:ext>
            </a:extLst>
          </p:cNvPr>
          <p:cNvGrpSpPr/>
          <p:nvPr/>
        </p:nvGrpSpPr>
        <p:grpSpPr>
          <a:xfrm>
            <a:off x="3811801" y="1943064"/>
            <a:ext cx="636396" cy="540000"/>
            <a:chOff x="4005838" y="1614365"/>
            <a:chExt cx="636396" cy="540000"/>
          </a:xfrm>
        </p:grpSpPr>
        <p:pic>
          <p:nvPicPr>
            <p:cNvPr id="19" name="그래픽 18" descr="메가폰 단색으로 채워진">
              <a:extLst>
                <a:ext uri="{FF2B5EF4-FFF2-40B4-BE49-F238E27FC236}">
                  <a16:creationId xmlns:a16="http://schemas.microsoft.com/office/drawing/2014/main" id="{92E3A590-083D-4079-8E5F-8A366CA47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005838" y="1614365"/>
              <a:ext cx="540000" cy="540000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D7E02806-1C51-402D-8C06-647CAB859035}"/>
                </a:ext>
              </a:extLst>
            </p:cNvPr>
            <p:cNvGrpSpPr/>
            <p:nvPr/>
          </p:nvGrpSpPr>
          <p:grpSpPr>
            <a:xfrm rot="20068332">
              <a:off x="4486404" y="1633278"/>
              <a:ext cx="155830" cy="284073"/>
              <a:chOff x="6571699" y="1693085"/>
              <a:chExt cx="155830" cy="284073"/>
            </a:xfrm>
            <a:solidFill>
              <a:srgbClr val="005F4B"/>
            </a:solidFill>
          </p:grpSpPr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591221FE-54B3-4C0E-B34C-DBA3D3987C70}"/>
                  </a:ext>
                </a:extLst>
              </p:cNvPr>
              <p:cNvSpPr/>
              <p:nvPr/>
            </p:nvSpPr>
            <p:spPr>
              <a:xfrm>
                <a:off x="6659112" y="1693085"/>
                <a:ext cx="68417" cy="284073"/>
              </a:xfrm>
              <a:custGeom>
                <a:avLst/>
                <a:gdLst>
                  <a:gd name="connsiteX0" fmla="*/ 68417 w 68417"/>
                  <a:gd name="connsiteY0" fmla="*/ 142037 h 284073"/>
                  <a:gd name="connsiteX1" fmla="*/ 7791 w 68417"/>
                  <a:gd name="connsiteY1" fmla="*/ 0 h 284073"/>
                  <a:gd name="connsiteX2" fmla="*/ 0 w 68417"/>
                  <a:gd name="connsiteY2" fmla="*/ 8117 h 284073"/>
                  <a:gd name="connsiteX3" fmla="*/ 5642 w 68417"/>
                  <a:gd name="connsiteY3" fmla="*/ 270315 h 284073"/>
                  <a:gd name="connsiteX4" fmla="*/ 0 w 68417"/>
                  <a:gd name="connsiteY4" fmla="*/ 275957 h 284073"/>
                  <a:gd name="connsiteX5" fmla="*/ 7791 w 68417"/>
                  <a:gd name="connsiteY5" fmla="*/ 284074 h 284073"/>
                  <a:gd name="connsiteX6" fmla="*/ 68417 w 68417"/>
                  <a:gd name="connsiteY6" fmla="*/ 142037 h 284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417" h="284073">
                    <a:moveTo>
                      <a:pt x="68417" y="142037"/>
                    </a:moveTo>
                    <a:cubicBezTo>
                      <a:pt x="68594" y="88370"/>
                      <a:pt x="46667" y="36998"/>
                      <a:pt x="7791" y="0"/>
                    </a:cubicBezTo>
                    <a:lnTo>
                      <a:pt x="0" y="8117"/>
                    </a:lnTo>
                    <a:cubicBezTo>
                      <a:pt x="73962" y="78963"/>
                      <a:pt x="76488" y="196353"/>
                      <a:pt x="5642" y="270315"/>
                    </a:cubicBezTo>
                    <a:cubicBezTo>
                      <a:pt x="3802" y="272236"/>
                      <a:pt x="1921" y="274117"/>
                      <a:pt x="0" y="275957"/>
                    </a:cubicBezTo>
                    <a:lnTo>
                      <a:pt x="7791" y="284074"/>
                    </a:lnTo>
                    <a:cubicBezTo>
                      <a:pt x="46667" y="247076"/>
                      <a:pt x="68594" y="195704"/>
                      <a:pt x="68417" y="142037"/>
                    </a:cubicBezTo>
                    <a:close/>
                  </a:path>
                </a:pathLst>
              </a:custGeom>
              <a:grpFill/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D82D7F67-B67D-4A62-94EF-475A6B5C5854}"/>
                  </a:ext>
                </a:extLst>
              </p:cNvPr>
              <p:cNvSpPr/>
              <p:nvPr/>
            </p:nvSpPr>
            <p:spPr>
              <a:xfrm>
                <a:off x="6615400" y="1736797"/>
                <a:ext cx="50253" cy="196650"/>
              </a:xfrm>
              <a:custGeom>
                <a:avLst/>
                <a:gdLst>
                  <a:gd name="connsiteX0" fmla="*/ 0 w 50253"/>
                  <a:gd name="connsiteY0" fmla="*/ 188454 h 196650"/>
                  <a:gd name="connsiteX1" fmla="*/ 7712 w 50253"/>
                  <a:gd name="connsiteY1" fmla="*/ 196650 h 196650"/>
                  <a:gd name="connsiteX2" fmla="*/ 13679 w 50253"/>
                  <a:gd name="connsiteY2" fmla="*/ 5968 h 196650"/>
                  <a:gd name="connsiteX3" fmla="*/ 7712 w 50253"/>
                  <a:gd name="connsiteY3" fmla="*/ 0 h 196650"/>
                  <a:gd name="connsiteX4" fmla="*/ 0 w 50253"/>
                  <a:gd name="connsiteY4" fmla="*/ 8196 h 196650"/>
                  <a:gd name="connsiteX5" fmla="*/ 5495 w 50253"/>
                  <a:gd name="connsiteY5" fmla="*/ 182959 h 196650"/>
                  <a:gd name="connsiteX6" fmla="*/ 0 w 50253"/>
                  <a:gd name="connsiteY6" fmla="*/ 188454 h 196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253" h="196650">
                    <a:moveTo>
                      <a:pt x="0" y="188454"/>
                    </a:moveTo>
                    <a:lnTo>
                      <a:pt x="7712" y="196650"/>
                    </a:lnTo>
                    <a:cubicBezTo>
                      <a:pt x="62015" y="145642"/>
                      <a:pt x="64687" y="60271"/>
                      <a:pt x="13679" y="5968"/>
                    </a:cubicBezTo>
                    <a:cubicBezTo>
                      <a:pt x="11753" y="3917"/>
                      <a:pt x="9763" y="1927"/>
                      <a:pt x="7712" y="0"/>
                    </a:cubicBezTo>
                    <a:lnTo>
                      <a:pt x="0" y="8196"/>
                    </a:lnTo>
                    <a:cubicBezTo>
                      <a:pt x="49777" y="54938"/>
                      <a:pt x="52238" y="133182"/>
                      <a:pt x="5495" y="182959"/>
                    </a:cubicBezTo>
                    <a:cubicBezTo>
                      <a:pt x="3721" y="184848"/>
                      <a:pt x="1889" y="186681"/>
                      <a:pt x="0" y="188454"/>
                    </a:cubicBezTo>
                    <a:close/>
                  </a:path>
                </a:pathLst>
              </a:custGeom>
              <a:grpFill/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ABD2378D-5349-4181-90A5-0D6542D4079A}"/>
                  </a:ext>
                </a:extLst>
              </p:cNvPr>
              <p:cNvSpPr/>
              <p:nvPr/>
            </p:nvSpPr>
            <p:spPr>
              <a:xfrm>
                <a:off x="6571699" y="1780508"/>
                <a:ext cx="32079" cy="109282"/>
              </a:xfrm>
              <a:custGeom>
                <a:avLst/>
                <a:gdLst>
                  <a:gd name="connsiteX0" fmla="*/ 32079 w 32079"/>
                  <a:gd name="connsiteY0" fmla="*/ 54613 h 109282"/>
                  <a:gd name="connsiteX1" fmla="*/ 7470 w 32079"/>
                  <a:gd name="connsiteY1" fmla="*/ 0 h 109282"/>
                  <a:gd name="connsiteX2" fmla="*/ 0 w 32079"/>
                  <a:gd name="connsiteY2" fmla="*/ 8438 h 109282"/>
                  <a:gd name="connsiteX3" fmla="*/ 5371 w 32079"/>
                  <a:gd name="connsiteY3" fmla="*/ 95474 h 109282"/>
                  <a:gd name="connsiteX4" fmla="*/ 0 w 32079"/>
                  <a:gd name="connsiteY4" fmla="*/ 100845 h 109282"/>
                  <a:gd name="connsiteX5" fmla="*/ 7470 w 32079"/>
                  <a:gd name="connsiteY5" fmla="*/ 109283 h 109282"/>
                  <a:gd name="connsiteX6" fmla="*/ 32079 w 32079"/>
                  <a:gd name="connsiteY6" fmla="*/ 54613 h 109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079" h="109282">
                    <a:moveTo>
                      <a:pt x="32079" y="54613"/>
                    </a:moveTo>
                    <a:cubicBezTo>
                      <a:pt x="32045" y="33731"/>
                      <a:pt x="23090" y="13859"/>
                      <a:pt x="7470" y="0"/>
                    </a:cubicBezTo>
                    <a:lnTo>
                      <a:pt x="0" y="8438"/>
                    </a:lnTo>
                    <a:cubicBezTo>
                      <a:pt x="25518" y="30989"/>
                      <a:pt x="27923" y="69956"/>
                      <a:pt x="5371" y="95474"/>
                    </a:cubicBezTo>
                    <a:cubicBezTo>
                      <a:pt x="3693" y="97373"/>
                      <a:pt x="1899" y="99167"/>
                      <a:pt x="0" y="100845"/>
                    </a:cubicBezTo>
                    <a:lnTo>
                      <a:pt x="7470" y="109283"/>
                    </a:lnTo>
                    <a:cubicBezTo>
                      <a:pt x="23102" y="95409"/>
                      <a:pt x="32059" y="75514"/>
                      <a:pt x="32079" y="54613"/>
                    </a:cubicBezTo>
                    <a:close/>
                  </a:path>
                </a:pathLst>
              </a:custGeom>
              <a:grpFill/>
              <a:ln w="5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AFDFF913-DB06-4864-95EE-3255CE206D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91656" y="4359793"/>
            <a:ext cx="540000" cy="540000"/>
          </a:xfrm>
          <a:prstGeom prst="rect">
            <a:avLst/>
          </a:prstGeom>
        </p:spPr>
      </p:pic>
      <p:pic>
        <p:nvPicPr>
          <p:cNvPr id="25" name="그래픽 24" descr="CMD 터미널 윤곽선">
            <a:extLst>
              <a:ext uri="{FF2B5EF4-FFF2-40B4-BE49-F238E27FC236}">
                <a16:creationId xmlns:a16="http://schemas.microsoft.com/office/drawing/2014/main" id="{12A35D8F-3650-42AF-A8E4-5F2D08D47B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8216" y="2922991"/>
            <a:ext cx="540000" cy="540000"/>
          </a:xfrm>
          <a:prstGeom prst="rect">
            <a:avLst/>
          </a:prstGeom>
        </p:spPr>
      </p:pic>
      <p:pic>
        <p:nvPicPr>
          <p:cNvPr id="26" name="Graphic 61">
            <a:extLst>
              <a:ext uri="{FF2B5EF4-FFF2-40B4-BE49-F238E27FC236}">
                <a16:creationId xmlns:a16="http://schemas.microsoft.com/office/drawing/2014/main" id="{F4BA97D0-C04B-4C7C-ACA6-59F35283786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824929" y="3946913"/>
            <a:ext cx="437606" cy="437606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08D4D6D6-5998-4C2F-8DC4-FA67006997BA}"/>
              </a:ext>
            </a:extLst>
          </p:cNvPr>
          <p:cNvSpPr/>
          <p:nvPr/>
        </p:nvSpPr>
        <p:spPr>
          <a:xfrm>
            <a:off x="2176500" y="3285227"/>
            <a:ext cx="1800000" cy="1800000"/>
          </a:xfrm>
          <a:prstGeom prst="ellipse">
            <a:avLst/>
          </a:prstGeom>
          <a:solidFill>
            <a:schemeClr val="bg2"/>
          </a:solidFill>
          <a:ln>
            <a:solidFill>
              <a:srgbClr val="00373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rgbClr val="003738"/>
                </a:solidFill>
              </a:rPr>
              <a:t>Veeam ONE</a:t>
            </a:r>
            <a:endParaRPr lang="en-US" altLang="ko-KR" sz="2000" b="1" dirty="0">
              <a:solidFill>
                <a:srgbClr val="003738"/>
              </a:solidFill>
            </a:endParaRPr>
          </a:p>
        </p:txBody>
      </p:sp>
      <p:pic>
        <p:nvPicPr>
          <p:cNvPr id="28" name="그래픽 27" descr="경고 단색으로 채워진">
            <a:extLst>
              <a:ext uri="{FF2B5EF4-FFF2-40B4-BE49-F238E27FC236}">
                <a16:creationId xmlns:a16="http://schemas.microsoft.com/office/drawing/2014/main" id="{12749539-346F-4BE0-9100-26538698EE3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436720" y="5537558"/>
            <a:ext cx="540000" cy="540000"/>
          </a:xfrm>
          <a:prstGeom prst="rect">
            <a:avLst/>
          </a:prstGeom>
        </p:spPr>
      </p:pic>
      <p:pic>
        <p:nvPicPr>
          <p:cNvPr id="29" name="Picture 2" descr="Infrastructure Summary Dashboard">
            <a:extLst>
              <a:ext uri="{FF2B5EF4-FFF2-40B4-BE49-F238E27FC236}">
                <a16:creationId xmlns:a16="http://schemas.microsoft.com/office/drawing/2014/main" id="{B7C35BA5-A540-4EF2-A8F5-89159E6B4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972" y="1450740"/>
            <a:ext cx="2880000" cy="1527750"/>
          </a:xfrm>
          <a:prstGeom prst="rect">
            <a:avLst/>
          </a:prstGeom>
          <a:noFill/>
          <a:ln>
            <a:solidFill>
              <a:srgbClr val="00373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Storage Path Performance Chart">
            <a:extLst>
              <a:ext uri="{FF2B5EF4-FFF2-40B4-BE49-F238E27FC236}">
                <a16:creationId xmlns:a16="http://schemas.microsoft.com/office/drawing/2014/main" id="{935B0646-1E4F-4DA8-931D-607BC94EA7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34"/>
          <a:stretch/>
        </p:blipFill>
        <p:spPr bwMode="auto">
          <a:xfrm>
            <a:off x="6650972" y="3242572"/>
            <a:ext cx="2880000" cy="1593552"/>
          </a:xfrm>
          <a:prstGeom prst="rect">
            <a:avLst/>
          </a:prstGeom>
          <a:noFill/>
          <a:ln>
            <a:solidFill>
              <a:srgbClr val="00373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Datastore Performance Assessment">
            <a:extLst>
              <a:ext uri="{FF2B5EF4-FFF2-40B4-BE49-F238E27FC236}">
                <a16:creationId xmlns:a16="http://schemas.microsoft.com/office/drawing/2014/main" id="{7F4501A0-0675-40C6-9676-4DB793712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29"/>
          <a:stretch/>
        </p:blipFill>
        <p:spPr bwMode="auto">
          <a:xfrm>
            <a:off x="6650972" y="5100205"/>
            <a:ext cx="2880000" cy="1270691"/>
          </a:xfrm>
          <a:prstGeom prst="rect">
            <a:avLst/>
          </a:prstGeom>
          <a:noFill/>
          <a:ln>
            <a:solidFill>
              <a:srgbClr val="00373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93351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4B84ACF-69AD-4E3A-899E-3E699ED86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2.2.6 Nutanix AHV VM</a:t>
            </a:r>
            <a:r>
              <a:rPr lang="ko-KR" altLang="en-US" dirty="0"/>
              <a:t>내 데이터베이스 항목별 신속 복구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2E120B6-7249-4905-BC5F-95337EB805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VM</a:t>
            </a:r>
            <a:r>
              <a:rPr lang="ko-KR" altLang="en-US" dirty="0"/>
              <a:t>내 </a:t>
            </a:r>
            <a:r>
              <a:rPr lang="en-US" altLang="ko-KR" dirty="0"/>
              <a:t>MS SQL, Oracle DB</a:t>
            </a:r>
            <a:r>
              <a:rPr lang="ko-KR" altLang="en-US" dirty="0"/>
              <a:t>의 테이블단위</a:t>
            </a:r>
            <a:r>
              <a:rPr lang="en-US" altLang="ko-KR" dirty="0"/>
              <a:t>, </a:t>
            </a:r>
            <a:r>
              <a:rPr lang="ko-KR" altLang="en-US" dirty="0"/>
              <a:t>시점단위</a:t>
            </a:r>
            <a:r>
              <a:rPr lang="en-US" altLang="ko-KR" dirty="0"/>
              <a:t>, </a:t>
            </a:r>
            <a:r>
              <a:rPr lang="ko-KR" altLang="en-US" dirty="0"/>
              <a:t>거래단위 복구를 지원합니다</a:t>
            </a:r>
            <a:r>
              <a:rPr lang="en-US" altLang="ko-KR" dirty="0"/>
              <a:t>.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C5B08CE-6A85-4D54-8081-7089583054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 anchor="ctr"/>
          <a:lstStyle/>
          <a:p>
            <a:pPr marL="0" indent="0" algn="r">
              <a:buNone/>
            </a:pPr>
            <a:r>
              <a:rPr lang="en-US" altLang="ko-KR" dirty="0">
                <a:latin typeface="+mn-ea"/>
              </a:rPr>
              <a:t>2.2 </a:t>
            </a:r>
            <a:r>
              <a:rPr lang="ko-KR" altLang="en-US" dirty="0">
                <a:latin typeface="+mn-ea"/>
              </a:rPr>
              <a:t>제안 제품 기능 및 규격</a:t>
            </a:r>
          </a:p>
        </p:txBody>
      </p:sp>
      <p:graphicFrame>
        <p:nvGraphicFramePr>
          <p:cNvPr id="8" name="표 12">
            <a:extLst>
              <a:ext uri="{FF2B5EF4-FFF2-40B4-BE49-F238E27FC236}">
                <a16:creationId xmlns:a16="http://schemas.microsoft.com/office/drawing/2014/main" id="{987F04FE-8D24-4544-BEFA-3F9A76AF14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036669"/>
              </p:ext>
            </p:extLst>
          </p:nvPr>
        </p:nvGraphicFramePr>
        <p:xfrm>
          <a:off x="273000" y="1879285"/>
          <a:ext cx="9360000" cy="4570033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4504889">
                  <a:extLst>
                    <a:ext uri="{9D8B030D-6E8A-4147-A177-3AD203B41FA5}">
                      <a16:colId xmlns:a16="http://schemas.microsoft.com/office/drawing/2014/main" val="3397569639"/>
                    </a:ext>
                  </a:extLst>
                </a:gridCol>
                <a:gridCol w="361061">
                  <a:extLst>
                    <a:ext uri="{9D8B030D-6E8A-4147-A177-3AD203B41FA5}">
                      <a16:colId xmlns:a16="http://schemas.microsoft.com/office/drawing/2014/main" val="3085294347"/>
                    </a:ext>
                  </a:extLst>
                </a:gridCol>
                <a:gridCol w="4494050">
                  <a:extLst>
                    <a:ext uri="{9D8B030D-6E8A-4147-A177-3AD203B41FA5}">
                      <a16:colId xmlns:a16="http://schemas.microsoft.com/office/drawing/2014/main" val="153103264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b="1" dirty="0">
                          <a:solidFill>
                            <a:srgbClr val="003738"/>
                          </a:solidFill>
                        </a:rPr>
                        <a:t>VM,</a:t>
                      </a:r>
                      <a:r>
                        <a:rPr lang="ko-KR" altLang="en-US" sz="1400" b="1" dirty="0">
                          <a:solidFill>
                            <a:srgbClr val="003738"/>
                          </a:solidFill>
                        </a:rPr>
                        <a:t> 파일단위 복구</a:t>
                      </a:r>
                    </a:p>
                  </a:txBody>
                  <a:tcPr marL="540000" marR="91135" marT="45568" marB="4556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rgbClr val="00373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rgbClr val="003738"/>
                          </a:solidFill>
                        </a:rPr>
                        <a:t>MS SQL,</a:t>
                      </a:r>
                      <a:r>
                        <a:rPr lang="ko-KR" altLang="en-US" sz="1400" b="1" dirty="0">
                          <a:solidFill>
                            <a:srgbClr val="003738"/>
                          </a:solidFill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003738"/>
                          </a:solidFill>
                        </a:rPr>
                        <a:t>Oracle Database</a:t>
                      </a:r>
                    </a:p>
                  </a:txBody>
                  <a:tcPr marL="54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0357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2639453"/>
                  </a:ext>
                </a:extLst>
              </a:tr>
              <a:tr h="1258033">
                <a:tc>
                  <a:txBody>
                    <a:bodyPr/>
                    <a:lstStyle/>
                    <a:p>
                      <a:pPr marL="285750" indent="-285750" algn="l" defTabSz="742950" rtl="0" eaLnBrk="1" latinLnBrk="0" hangingPunct="1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VM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내 백업 솔루션 설치 없는 에이전트리스 방식</a:t>
                      </a:r>
                    </a:p>
                    <a:p>
                      <a:pPr marL="285750" indent="-285750" algn="l" defTabSz="742950" rtl="0" eaLnBrk="1" latinLnBrk="0" hangingPunct="1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Nutanix AHV Host IP, ID,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패스워드 정보만으로 구현</a:t>
                      </a:r>
                    </a:p>
                    <a:p>
                      <a:pPr marL="285750" indent="-285750" algn="l" defTabSz="742950" rtl="0" eaLnBrk="1" latinLnBrk="0" hangingPunct="1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45000">
                          <a:schemeClr val="bg1">
                            <a:lumMod val="95000"/>
                          </a:schemeClr>
                        </a:gs>
                        <a:gs pos="0">
                          <a:schemeClr val="bg1"/>
                        </a:gs>
                        <a:gs pos="99000">
                          <a:schemeClr val="bg1">
                            <a:lumMod val="85000"/>
                          </a:scheme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742950" rtl="0" eaLnBrk="1" latinLnBrk="0" hangingPunct="1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defTabSz="742950" rtl="0" eaLnBrk="1" latinLnBrk="0" hangingPunct="1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VM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내 백업 솔루션 설치 없는 에이전트리스 방식</a:t>
                      </a:r>
                    </a:p>
                    <a:p>
                      <a:pPr marL="285750" indent="-285750" algn="l" defTabSz="742950" rtl="0" eaLnBrk="1" latinLnBrk="0" hangingPunct="1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Nutanix AHV Host IP, ID,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패스워드 정보만으로 구현</a:t>
                      </a:r>
                    </a:p>
                    <a:p>
                      <a:pPr marL="285750" indent="-285750" algn="l" defTabSz="742950" rtl="0" eaLnBrk="1" latinLnBrk="0" hangingPunct="1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45000">
                          <a:schemeClr val="bg1">
                            <a:lumMod val="95000"/>
                          </a:schemeClr>
                        </a:gs>
                        <a:gs pos="0">
                          <a:schemeClr val="bg1"/>
                        </a:gs>
                        <a:gs pos="99000">
                          <a:schemeClr val="bg1">
                            <a:lumMod val="85000"/>
                          </a:schemeClr>
                        </a:gs>
                      </a:gsLst>
                      <a:path path="circle">
                        <a:fillToRect r="100000" b="100000"/>
                      </a:path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045589859"/>
                  </a:ext>
                </a:extLst>
              </a:tr>
            </a:tbl>
          </a:graphicData>
        </a:graphic>
      </p:graphicFrame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8D4CABBA-4A08-4961-A6AE-B7DAB63A81D8}"/>
              </a:ext>
            </a:extLst>
          </p:cNvPr>
          <p:cNvSpPr>
            <a:spLocks noChangeAspect="1"/>
          </p:cNvSpPr>
          <p:nvPr/>
        </p:nvSpPr>
        <p:spPr>
          <a:xfrm>
            <a:off x="391528" y="1932842"/>
            <a:ext cx="288000" cy="316800"/>
          </a:xfrm>
          <a:custGeom>
            <a:avLst/>
            <a:gdLst>
              <a:gd name="connsiteX0" fmla="*/ 540000 w 1080000"/>
              <a:gd name="connsiteY0" fmla="*/ 173802 h 1188000"/>
              <a:gd name="connsiteX1" fmla="*/ 180000 w 1080000"/>
              <a:gd name="connsiteY1" fmla="*/ 533802 h 1188000"/>
              <a:gd name="connsiteX2" fmla="*/ 540000 w 1080000"/>
              <a:gd name="connsiteY2" fmla="*/ 893802 h 1188000"/>
              <a:gd name="connsiteX3" fmla="*/ 900000 w 1080000"/>
              <a:gd name="connsiteY3" fmla="*/ 533802 h 1188000"/>
              <a:gd name="connsiteX4" fmla="*/ 540000 w 1080000"/>
              <a:gd name="connsiteY4" fmla="*/ 173802 h 1188000"/>
              <a:gd name="connsiteX5" fmla="*/ 540000 w 1080000"/>
              <a:gd name="connsiteY5" fmla="*/ 0 h 1188000"/>
              <a:gd name="connsiteX6" fmla="*/ 1080000 w 1080000"/>
              <a:gd name="connsiteY6" fmla="*/ 540000 h 1188000"/>
              <a:gd name="connsiteX7" fmla="*/ 921838 w 1080000"/>
              <a:gd name="connsiteY7" fmla="*/ 921838 h 1188000"/>
              <a:gd name="connsiteX8" fmla="*/ 861041 w 1080000"/>
              <a:gd name="connsiteY8" fmla="*/ 972000 h 1188000"/>
              <a:gd name="connsiteX9" fmla="*/ 864000 w 1080000"/>
              <a:gd name="connsiteY9" fmla="*/ 972000 h 1188000"/>
              <a:gd name="connsiteX10" fmla="*/ 848586 w 1080000"/>
              <a:gd name="connsiteY10" fmla="*/ 982276 h 1188000"/>
              <a:gd name="connsiteX11" fmla="*/ 841919 w 1080000"/>
              <a:gd name="connsiteY11" fmla="*/ 987777 h 1188000"/>
              <a:gd name="connsiteX12" fmla="*/ 833395 w 1080000"/>
              <a:gd name="connsiteY12" fmla="*/ 992403 h 1188000"/>
              <a:gd name="connsiteX13" fmla="*/ 540000 w 1080000"/>
              <a:gd name="connsiteY13" fmla="*/ 1188000 h 1188000"/>
              <a:gd name="connsiteX14" fmla="*/ 246605 w 1080000"/>
              <a:gd name="connsiteY14" fmla="*/ 992403 h 1188000"/>
              <a:gd name="connsiteX15" fmla="*/ 238081 w 1080000"/>
              <a:gd name="connsiteY15" fmla="*/ 987777 h 1188000"/>
              <a:gd name="connsiteX16" fmla="*/ 231414 w 1080000"/>
              <a:gd name="connsiteY16" fmla="*/ 982276 h 1188000"/>
              <a:gd name="connsiteX17" fmla="*/ 216000 w 1080000"/>
              <a:gd name="connsiteY17" fmla="*/ 972000 h 1188000"/>
              <a:gd name="connsiteX18" fmla="*/ 218959 w 1080000"/>
              <a:gd name="connsiteY18" fmla="*/ 972000 h 1188000"/>
              <a:gd name="connsiteX19" fmla="*/ 158162 w 1080000"/>
              <a:gd name="connsiteY19" fmla="*/ 921838 h 1188000"/>
              <a:gd name="connsiteX20" fmla="*/ 0 w 1080000"/>
              <a:gd name="connsiteY20" fmla="*/ 540000 h 1188000"/>
              <a:gd name="connsiteX21" fmla="*/ 540000 w 1080000"/>
              <a:gd name="connsiteY21" fmla="*/ 0 h 11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80000" h="1188000">
                <a:moveTo>
                  <a:pt x="540000" y="173802"/>
                </a:moveTo>
                <a:cubicBezTo>
                  <a:pt x="341177" y="173802"/>
                  <a:pt x="180000" y="334979"/>
                  <a:pt x="180000" y="533802"/>
                </a:cubicBezTo>
                <a:cubicBezTo>
                  <a:pt x="180000" y="732625"/>
                  <a:pt x="341177" y="893802"/>
                  <a:pt x="540000" y="893802"/>
                </a:cubicBezTo>
                <a:cubicBezTo>
                  <a:pt x="738823" y="893802"/>
                  <a:pt x="900000" y="732625"/>
                  <a:pt x="900000" y="533802"/>
                </a:cubicBezTo>
                <a:cubicBezTo>
                  <a:pt x="900000" y="334979"/>
                  <a:pt x="738823" y="173802"/>
                  <a:pt x="540000" y="173802"/>
                </a:cubicBezTo>
                <a:close/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689117"/>
                  <a:pt x="1019559" y="824117"/>
                  <a:pt x="921838" y="921838"/>
                </a:cubicBezTo>
                <a:lnTo>
                  <a:pt x="861041" y="972000"/>
                </a:lnTo>
                <a:lnTo>
                  <a:pt x="864000" y="972000"/>
                </a:lnTo>
                <a:lnTo>
                  <a:pt x="848586" y="982276"/>
                </a:lnTo>
                <a:lnTo>
                  <a:pt x="841919" y="987777"/>
                </a:lnTo>
                <a:lnTo>
                  <a:pt x="833395" y="992403"/>
                </a:lnTo>
                <a:lnTo>
                  <a:pt x="540000" y="1188000"/>
                </a:lnTo>
                <a:lnTo>
                  <a:pt x="246605" y="992403"/>
                </a:lnTo>
                <a:lnTo>
                  <a:pt x="238081" y="987777"/>
                </a:lnTo>
                <a:lnTo>
                  <a:pt x="231414" y="982276"/>
                </a:lnTo>
                <a:lnTo>
                  <a:pt x="216000" y="972000"/>
                </a:lnTo>
                <a:lnTo>
                  <a:pt x="218959" y="972000"/>
                </a:lnTo>
                <a:lnTo>
                  <a:pt x="158162" y="921838"/>
                </a:lnTo>
                <a:cubicBezTo>
                  <a:pt x="60442" y="824117"/>
                  <a:pt x="0" y="689117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solidFill>
            <a:srgbClr val="005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65819C32-7454-4C8D-A504-D409EC238910}"/>
              </a:ext>
            </a:extLst>
          </p:cNvPr>
          <p:cNvSpPr>
            <a:spLocks noChangeAspect="1"/>
          </p:cNvSpPr>
          <p:nvPr/>
        </p:nvSpPr>
        <p:spPr>
          <a:xfrm>
            <a:off x="5261265" y="1931485"/>
            <a:ext cx="288000" cy="316800"/>
          </a:xfrm>
          <a:custGeom>
            <a:avLst/>
            <a:gdLst>
              <a:gd name="connsiteX0" fmla="*/ 540000 w 1080000"/>
              <a:gd name="connsiteY0" fmla="*/ 173802 h 1188000"/>
              <a:gd name="connsiteX1" fmla="*/ 180000 w 1080000"/>
              <a:gd name="connsiteY1" fmla="*/ 533802 h 1188000"/>
              <a:gd name="connsiteX2" fmla="*/ 540000 w 1080000"/>
              <a:gd name="connsiteY2" fmla="*/ 893802 h 1188000"/>
              <a:gd name="connsiteX3" fmla="*/ 900000 w 1080000"/>
              <a:gd name="connsiteY3" fmla="*/ 533802 h 1188000"/>
              <a:gd name="connsiteX4" fmla="*/ 540000 w 1080000"/>
              <a:gd name="connsiteY4" fmla="*/ 173802 h 1188000"/>
              <a:gd name="connsiteX5" fmla="*/ 540000 w 1080000"/>
              <a:gd name="connsiteY5" fmla="*/ 0 h 1188000"/>
              <a:gd name="connsiteX6" fmla="*/ 1080000 w 1080000"/>
              <a:gd name="connsiteY6" fmla="*/ 540000 h 1188000"/>
              <a:gd name="connsiteX7" fmla="*/ 921838 w 1080000"/>
              <a:gd name="connsiteY7" fmla="*/ 921838 h 1188000"/>
              <a:gd name="connsiteX8" fmla="*/ 861041 w 1080000"/>
              <a:gd name="connsiteY8" fmla="*/ 972000 h 1188000"/>
              <a:gd name="connsiteX9" fmla="*/ 864000 w 1080000"/>
              <a:gd name="connsiteY9" fmla="*/ 972000 h 1188000"/>
              <a:gd name="connsiteX10" fmla="*/ 848586 w 1080000"/>
              <a:gd name="connsiteY10" fmla="*/ 982276 h 1188000"/>
              <a:gd name="connsiteX11" fmla="*/ 841919 w 1080000"/>
              <a:gd name="connsiteY11" fmla="*/ 987777 h 1188000"/>
              <a:gd name="connsiteX12" fmla="*/ 833395 w 1080000"/>
              <a:gd name="connsiteY12" fmla="*/ 992403 h 1188000"/>
              <a:gd name="connsiteX13" fmla="*/ 540000 w 1080000"/>
              <a:gd name="connsiteY13" fmla="*/ 1188000 h 1188000"/>
              <a:gd name="connsiteX14" fmla="*/ 246605 w 1080000"/>
              <a:gd name="connsiteY14" fmla="*/ 992403 h 1188000"/>
              <a:gd name="connsiteX15" fmla="*/ 238081 w 1080000"/>
              <a:gd name="connsiteY15" fmla="*/ 987777 h 1188000"/>
              <a:gd name="connsiteX16" fmla="*/ 231414 w 1080000"/>
              <a:gd name="connsiteY16" fmla="*/ 982276 h 1188000"/>
              <a:gd name="connsiteX17" fmla="*/ 216000 w 1080000"/>
              <a:gd name="connsiteY17" fmla="*/ 972000 h 1188000"/>
              <a:gd name="connsiteX18" fmla="*/ 218959 w 1080000"/>
              <a:gd name="connsiteY18" fmla="*/ 972000 h 1188000"/>
              <a:gd name="connsiteX19" fmla="*/ 158162 w 1080000"/>
              <a:gd name="connsiteY19" fmla="*/ 921838 h 1188000"/>
              <a:gd name="connsiteX20" fmla="*/ 0 w 1080000"/>
              <a:gd name="connsiteY20" fmla="*/ 540000 h 1188000"/>
              <a:gd name="connsiteX21" fmla="*/ 540000 w 1080000"/>
              <a:gd name="connsiteY21" fmla="*/ 0 h 11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80000" h="1188000">
                <a:moveTo>
                  <a:pt x="540000" y="173802"/>
                </a:moveTo>
                <a:cubicBezTo>
                  <a:pt x="341177" y="173802"/>
                  <a:pt x="180000" y="334979"/>
                  <a:pt x="180000" y="533802"/>
                </a:cubicBezTo>
                <a:cubicBezTo>
                  <a:pt x="180000" y="732625"/>
                  <a:pt x="341177" y="893802"/>
                  <a:pt x="540000" y="893802"/>
                </a:cubicBezTo>
                <a:cubicBezTo>
                  <a:pt x="738823" y="893802"/>
                  <a:pt x="900000" y="732625"/>
                  <a:pt x="900000" y="533802"/>
                </a:cubicBezTo>
                <a:cubicBezTo>
                  <a:pt x="900000" y="334979"/>
                  <a:pt x="738823" y="173802"/>
                  <a:pt x="540000" y="173802"/>
                </a:cubicBezTo>
                <a:close/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689117"/>
                  <a:pt x="1019559" y="824117"/>
                  <a:pt x="921838" y="921838"/>
                </a:cubicBezTo>
                <a:lnTo>
                  <a:pt x="861041" y="972000"/>
                </a:lnTo>
                <a:lnTo>
                  <a:pt x="864000" y="972000"/>
                </a:lnTo>
                <a:lnTo>
                  <a:pt x="848586" y="982276"/>
                </a:lnTo>
                <a:lnTo>
                  <a:pt x="841919" y="987777"/>
                </a:lnTo>
                <a:lnTo>
                  <a:pt x="833395" y="992403"/>
                </a:lnTo>
                <a:lnTo>
                  <a:pt x="540000" y="1188000"/>
                </a:lnTo>
                <a:lnTo>
                  <a:pt x="246605" y="992403"/>
                </a:lnTo>
                <a:lnTo>
                  <a:pt x="238081" y="987777"/>
                </a:lnTo>
                <a:lnTo>
                  <a:pt x="231414" y="982276"/>
                </a:lnTo>
                <a:lnTo>
                  <a:pt x="216000" y="972000"/>
                </a:lnTo>
                <a:lnTo>
                  <a:pt x="218959" y="972000"/>
                </a:lnTo>
                <a:lnTo>
                  <a:pt x="158162" y="921838"/>
                </a:lnTo>
                <a:cubicBezTo>
                  <a:pt x="60442" y="824117"/>
                  <a:pt x="0" y="689117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solidFill>
            <a:srgbClr val="005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005D338-CC52-4E58-A371-1F3AB3EC8E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084853"/>
              </p:ext>
            </p:extLst>
          </p:nvPr>
        </p:nvGraphicFramePr>
        <p:xfrm>
          <a:off x="5348181" y="3747039"/>
          <a:ext cx="1895524" cy="113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330">
                  <a:extLst>
                    <a:ext uri="{9D8B030D-6E8A-4147-A177-3AD203B41FA5}">
                      <a16:colId xmlns:a16="http://schemas.microsoft.com/office/drawing/2014/main" val="813553096"/>
                    </a:ext>
                  </a:extLst>
                </a:gridCol>
                <a:gridCol w="1414194">
                  <a:extLst>
                    <a:ext uri="{9D8B030D-6E8A-4147-A177-3AD203B41FA5}">
                      <a16:colId xmlns:a16="http://schemas.microsoft.com/office/drawing/2014/main" val="30274516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환경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Nutanix + MS SQL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710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기능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VM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내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MS SQL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테이블 복구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978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장점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1-2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분의 짧은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RTO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999"/>
                  </a:ext>
                </a:extLst>
              </a:tr>
            </a:tbl>
          </a:graphicData>
        </a:graphic>
      </p:graphicFrame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C277FADA-9A57-4CE5-85A6-999BAB8636E0}"/>
              </a:ext>
            </a:extLst>
          </p:cNvPr>
          <p:cNvCxnSpPr>
            <a:cxnSpLocks/>
            <a:endCxn id="16" idx="0"/>
          </p:cNvCxnSpPr>
          <p:nvPr/>
        </p:nvCxnSpPr>
        <p:spPr>
          <a:xfrm rot="16200000" flipH="1" flipV="1">
            <a:off x="6267223" y="2485629"/>
            <a:ext cx="30070" cy="1165811"/>
          </a:xfrm>
          <a:prstGeom prst="curvedConnector3">
            <a:avLst>
              <a:gd name="adj1" fmla="val -760226"/>
            </a:avLst>
          </a:prstGeom>
          <a:ln>
            <a:solidFill>
              <a:srgbClr val="0037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921CFC64-84ED-4111-BFEF-0B91C01F661D}"/>
              </a:ext>
            </a:extLst>
          </p:cNvPr>
          <p:cNvCxnSpPr>
            <a:cxnSpLocks/>
            <a:stCxn id="17" idx="0"/>
            <a:endCxn id="19" idx="0"/>
          </p:cNvCxnSpPr>
          <p:nvPr/>
        </p:nvCxnSpPr>
        <p:spPr>
          <a:xfrm rot="16200000" flipH="1" flipV="1">
            <a:off x="8279218" y="2501845"/>
            <a:ext cx="95319" cy="1068129"/>
          </a:xfrm>
          <a:prstGeom prst="curvedConnector3">
            <a:avLst>
              <a:gd name="adj1" fmla="val -239826"/>
            </a:avLst>
          </a:prstGeom>
          <a:ln>
            <a:solidFill>
              <a:srgbClr val="0037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557406B-8B6F-4D78-B305-61BE16547D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750181"/>
              </p:ext>
            </p:extLst>
          </p:nvPr>
        </p:nvGraphicFramePr>
        <p:xfrm>
          <a:off x="7397519" y="3747039"/>
          <a:ext cx="1895524" cy="113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330">
                  <a:extLst>
                    <a:ext uri="{9D8B030D-6E8A-4147-A177-3AD203B41FA5}">
                      <a16:colId xmlns:a16="http://schemas.microsoft.com/office/drawing/2014/main" val="813553096"/>
                    </a:ext>
                  </a:extLst>
                </a:gridCol>
                <a:gridCol w="1414194">
                  <a:extLst>
                    <a:ext uri="{9D8B030D-6E8A-4147-A177-3AD203B41FA5}">
                      <a16:colId xmlns:a16="http://schemas.microsoft.com/office/drawing/2014/main" val="30274516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환경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Nutanix + Oracle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710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기능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VM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내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Oracle DB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백업 시점복구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978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장점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1-2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분의 짧은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RTO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999"/>
                  </a:ext>
                </a:extLst>
              </a:tr>
            </a:tbl>
          </a:graphicData>
        </a:graphic>
      </p:graphicFrame>
      <p:pic>
        <p:nvPicPr>
          <p:cNvPr id="15" name="그래픽 14" descr="무서워하는 얼굴(윤곽선) 단색으로 채워진">
            <a:extLst>
              <a:ext uri="{FF2B5EF4-FFF2-40B4-BE49-F238E27FC236}">
                <a16:creationId xmlns:a16="http://schemas.microsoft.com/office/drawing/2014/main" id="{732AB216-9EDE-45E2-8978-743D3505C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22149" y="2628251"/>
            <a:ext cx="360000" cy="36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18D6E23-8DC8-454A-B114-BB39F01267FE}"/>
              </a:ext>
            </a:extLst>
          </p:cNvPr>
          <p:cNvSpPr>
            <a:spLocks noChangeAspect="1"/>
          </p:cNvSpPr>
          <p:nvPr/>
        </p:nvSpPr>
        <p:spPr>
          <a:xfrm>
            <a:off x="5429352" y="3083570"/>
            <a:ext cx="540000" cy="540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VM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17" name="그래픽 16" descr="시계 단색으로 채워진">
            <a:extLst>
              <a:ext uri="{FF2B5EF4-FFF2-40B4-BE49-F238E27FC236}">
                <a16:creationId xmlns:a16="http://schemas.microsoft.com/office/drawing/2014/main" id="{F31CCFAB-CC9D-4D89-92C4-78FBF0DD41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6942" y="2988251"/>
            <a:ext cx="648000" cy="648000"/>
          </a:xfrm>
          <a:prstGeom prst="rect">
            <a:avLst/>
          </a:prstGeom>
        </p:spPr>
      </p:pic>
      <p:pic>
        <p:nvPicPr>
          <p:cNvPr id="18" name="그래픽 17" descr="무서워하는 얼굴(윤곽선) 단색으로 채워진">
            <a:extLst>
              <a:ext uri="{FF2B5EF4-FFF2-40B4-BE49-F238E27FC236}">
                <a16:creationId xmlns:a16="http://schemas.microsoft.com/office/drawing/2014/main" id="{939F3D31-A479-4FF3-BAFF-B01D448E2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5610" y="2628251"/>
            <a:ext cx="360000" cy="360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DEA83F9-E842-406F-AD7A-71E4C77072F0}"/>
              </a:ext>
            </a:extLst>
          </p:cNvPr>
          <p:cNvSpPr>
            <a:spLocks noChangeAspect="1"/>
          </p:cNvSpPr>
          <p:nvPr/>
        </p:nvSpPr>
        <p:spPr>
          <a:xfrm>
            <a:off x="7522813" y="3083570"/>
            <a:ext cx="540000" cy="540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VM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0" name="그래픽 19" descr="월 단위 달력 윤곽선">
            <a:extLst>
              <a:ext uri="{FF2B5EF4-FFF2-40B4-BE49-F238E27FC236}">
                <a16:creationId xmlns:a16="http://schemas.microsoft.com/office/drawing/2014/main" id="{96E84715-382C-43CA-80F3-54F8EF9C9A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02447" y="2997670"/>
            <a:ext cx="648000" cy="648000"/>
          </a:xfrm>
          <a:prstGeom prst="rect">
            <a:avLst/>
          </a:prstGeom>
        </p:spPr>
      </p:pic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72F40D58-F690-4EC2-8564-3848708DE787}"/>
              </a:ext>
            </a:extLst>
          </p:cNvPr>
          <p:cNvCxnSpPr>
            <a:cxnSpLocks/>
            <a:stCxn id="25" idx="0"/>
            <a:endCxn id="27" idx="0"/>
          </p:cNvCxnSpPr>
          <p:nvPr/>
        </p:nvCxnSpPr>
        <p:spPr>
          <a:xfrm rot="16200000" flipV="1">
            <a:off x="1536917" y="2515864"/>
            <a:ext cx="36663" cy="1179612"/>
          </a:xfrm>
          <a:prstGeom prst="curvedConnector3">
            <a:avLst>
              <a:gd name="adj1" fmla="val 723517"/>
            </a:avLst>
          </a:prstGeom>
          <a:ln>
            <a:solidFill>
              <a:srgbClr val="0037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02B0772-7DF1-442E-B151-044762FF15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807612"/>
              </p:ext>
            </p:extLst>
          </p:nvPr>
        </p:nvGraphicFramePr>
        <p:xfrm>
          <a:off x="611661" y="3786679"/>
          <a:ext cx="189552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330">
                  <a:extLst>
                    <a:ext uri="{9D8B030D-6E8A-4147-A177-3AD203B41FA5}">
                      <a16:colId xmlns:a16="http://schemas.microsoft.com/office/drawing/2014/main" val="813553096"/>
                    </a:ext>
                  </a:extLst>
                </a:gridCol>
                <a:gridCol w="1414194">
                  <a:extLst>
                    <a:ext uri="{9D8B030D-6E8A-4147-A177-3AD203B41FA5}">
                      <a16:colId xmlns:a16="http://schemas.microsoft.com/office/drawing/2014/main" val="30274516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환경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Nutanix AHV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710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기능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VM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통 이미지 복구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978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장점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장애시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VM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복구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999"/>
                  </a:ext>
                </a:extLst>
              </a:tr>
            </a:tbl>
          </a:graphicData>
        </a:graphic>
      </p:graphicFrame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FD9A1385-ACC1-4E75-A950-A57931DD24CC}"/>
              </a:ext>
            </a:extLst>
          </p:cNvPr>
          <p:cNvCxnSpPr>
            <a:cxnSpLocks/>
            <a:stCxn id="30" idx="0"/>
            <a:endCxn id="29" idx="0"/>
          </p:cNvCxnSpPr>
          <p:nvPr/>
        </p:nvCxnSpPr>
        <p:spPr>
          <a:xfrm rot="16200000" flipH="1" flipV="1">
            <a:off x="3556871" y="2552958"/>
            <a:ext cx="18331" cy="1123754"/>
          </a:xfrm>
          <a:prstGeom prst="curvedConnector3">
            <a:avLst>
              <a:gd name="adj1" fmla="val -1247068"/>
            </a:avLst>
          </a:prstGeom>
          <a:ln>
            <a:solidFill>
              <a:srgbClr val="0037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81CD3EF4-3662-4EBE-A7D2-65C06BF505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082702"/>
              </p:ext>
            </p:extLst>
          </p:nvPr>
        </p:nvGraphicFramePr>
        <p:xfrm>
          <a:off x="2646028" y="3786679"/>
          <a:ext cx="189552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330">
                  <a:extLst>
                    <a:ext uri="{9D8B030D-6E8A-4147-A177-3AD203B41FA5}">
                      <a16:colId xmlns:a16="http://schemas.microsoft.com/office/drawing/2014/main" val="813553096"/>
                    </a:ext>
                  </a:extLst>
                </a:gridCol>
                <a:gridCol w="1414194">
                  <a:extLst>
                    <a:ext uri="{9D8B030D-6E8A-4147-A177-3AD203B41FA5}">
                      <a16:colId xmlns:a16="http://schemas.microsoft.com/office/drawing/2014/main" val="30274516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환경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Nutanix AHV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710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기능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VM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내 파일복구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978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장점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:</a:t>
                      </a:r>
                      <a:endParaRPr lang="ko-KR" altLang="en-US" sz="1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1-2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분의 짧은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RTO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999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8C4384E4-F3D4-44D9-A90E-BF24F920099F}"/>
              </a:ext>
            </a:extLst>
          </p:cNvPr>
          <p:cNvSpPr>
            <a:spLocks noChangeAspect="1"/>
          </p:cNvSpPr>
          <p:nvPr/>
        </p:nvSpPr>
        <p:spPr>
          <a:xfrm>
            <a:off x="1875054" y="3124001"/>
            <a:ext cx="540000" cy="540000"/>
          </a:xfrm>
          <a:prstGeom prst="rect">
            <a:avLst/>
          </a:prstGeom>
          <a:solidFill>
            <a:srgbClr val="005F4B"/>
          </a:solidFill>
          <a:ln>
            <a:solidFill>
              <a:srgbClr val="005F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VM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6" name="그래픽 25" descr="무서워하는 얼굴(윤곽선) 단색으로 채워진">
            <a:extLst>
              <a:ext uri="{FF2B5EF4-FFF2-40B4-BE49-F238E27FC236}">
                <a16:creationId xmlns:a16="http://schemas.microsoft.com/office/drawing/2014/main" id="{EC12891C-2B56-46DC-8CFC-BA39A4737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239" y="2632019"/>
            <a:ext cx="360000" cy="36000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C11D85D8-8B76-474B-A0A2-AE7EEFD4F431}"/>
              </a:ext>
            </a:extLst>
          </p:cNvPr>
          <p:cNvSpPr>
            <a:spLocks noChangeAspect="1"/>
          </p:cNvSpPr>
          <p:nvPr/>
        </p:nvSpPr>
        <p:spPr>
          <a:xfrm>
            <a:off x="695442" y="3087338"/>
            <a:ext cx="540000" cy="540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VM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28" name="그래픽 27" descr="무서워하는 얼굴(윤곽선) 단색으로 채워진">
            <a:extLst>
              <a:ext uri="{FF2B5EF4-FFF2-40B4-BE49-F238E27FC236}">
                <a16:creationId xmlns:a16="http://schemas.microsoft.com/office/drawing/2014/main" id="{1771E594-8A87-41FC-8F47-F34538A42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6957" y="2668682"/>
            <a:ext cx="360000" cy="36000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F95A942E-C47C-4953-9DDF-D241FCDDC68C}"/>
              </a:ext>
            </a:extLst>
          </p:cNvPr>
          <p:cNvSpPr>
            <a:spLocks noChangeAspect="1"/>
          </p:cNvSpPr>
          <p:nvPr/>
        </p:nvSpPr>
        <p:spPr>
          <a:xfrm>
            <a:off x="2734160" y="3124001"/>
            <a:ext cx="540000" cy="540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VM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30" name="그래픽 29" descr="문서 윤곽선">
            <a:extLst>
              <a:ext uri="{FF2B5EF4-FFF2-40B4-BE49-F238E27FC236}">
                <a16:creationId xmlns:a16="http://schemas.microsoft.com/office/drawing/2014/main" id="{46315364-AD11-4EB4-9240-A25B86852C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57914" y="3105670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78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8A9E42C-3A07-4CD3-B8C1-3D4FB69C4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2.2.7 </a:t>
            </a:r>
            <a:r>
              <a:rPr lang="ko-KR" altLang="en-US" dirty="0" err="1"/>
              <a:t>쿠버네티스</a:t>
            </a:r>
            <a:r>
              <a:rPr lang="ko-KR" altLang="en-US" dirty="0"/>
              <a:t> 데이터 보호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E38A9EF-9512-47AC-B143-1B2A60F4E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레드햇 </a:t>
            </a:r>
            <a:r>
              <a:rPr lang="ko-KR" altLang="en-US" dirty="0" err="1"/>
              <a:t>오픈시프트</a:t>
            </a:r>
            <a:r>
              <a:rPr lang="en-US" altLang="ko-KR" dirty="0"/>
              <a:t>, </a:t>
            </a:r>
            <a:r>
              <a:rPr lang="ko-KR" altLang="en-US" dirty="0" err="1"/>
              <a:t>맨텍</a:t>
            </a:r>
            <a:r>
              <a:rPr lang="ko-KR" altLang="en-US" dirty="0"/>
              <a:t> 아코디언 등 다양한 </a:t>
            </a:r>
            <a:r>
              <a:rPr lang="en-US" altLang="ko-KR" dirty="0"/>
              <a:t>K8s </a:t>
            </a:r>
            <a:r>
              <a:rPr lang="ko-KR" altLang="en-US" dirty="0"/>
              <a:t>플랫폼에 대한 백업을 </a:t>
            </a:r>
            <a:r>
              <a:rPr lang="ko-KR" altLang="en-US" dirty="0" err="1"/>
              <a:t>쿠버네티스</a:t>
            </a:r>
            <a:r>
              <a:rPr lang="ko-KR" altLang="en-US" dirty="0"/>
              <a:t> 네이티브 </a:t>
            </a:r>
            <a:r>
              <a:rPr lang="en-US" altLang="ko-KR" dirty="0"/>
              <a:t>API</a:t>
            </a:r>
            <a:r>
              <a:rPr lang="ko-KR" altLang="en-US" dirty="0"/>
              <a:t>와 연동하여 지원합니다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73D1B57-92F1-42B8-A2F0-AEA18389F7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 anchor="ctr"/>
          <a:lstStyle/>
          <a:p>
            <a:pPr marL="0" indent="0" algn="r">
              <a:buNone/>
            </a:pPr>
            <a:r>
              <a:rPr lang="en-US" altLang="ko-KR" dirty="0">
                <a:latin typeface="+mn-ea"/>
              </a:rPr>
              <a:t>2.2 </a:t>
            </a:r>
            <a:r>
              <a:rPr lang="ko-KR" altLang="en-US" dirty="0">
                <a:latin typeface="+mn-ea"/>
              </a:rPr>
              <a:t>제안 제품 기능 및 규격</a:t>
            </a:r>
          </a:p>
        </p:txBody>
      </p:sp>
      <p:graphicFrame>
        <p:nvGraphicFramePr>
          <p:cNvPr id="8" name="표 12">
            <a:extLst>
              <a:ext uri="{FF2B5EF4-FFF2-40B4-BE49-F238E27FC236}">
                <a16:creationId xmlns:a16="http://schemas.microsoft.com/office/drawing/2014/main" id="{3D4C414D-0B97-4A2C-B586-BE9BDCA4B3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997918"/>
              </p:ext>
            </p:extLst>
          </p:nvPr>
        </p:nvGraphicFramePr>
        <p:xfrm>
          <a:off x="273000" y="1879285"/>
          <a:ext cx="9360000" cy="4570033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4504889">
                  <a:extLst>
                    <a:ext uri="{9D8B030D-6E8A-4147-A177-3AD203B41FA5}">
                      <a16:colId xmlns:a16="http://schemas.microsoft.com/office/drawing/2014/main" val="3397569639"/>
                    </a:ext>
                  </a:extLst>
                </a:gridCol>
                <a:gridCol w="361061">
                  <a:extLst>
                    <a:ext uri="{9D8B030D-6E8A-4147-A177-3AD203B41FA5}">
                      <a16:colId xmlns:a16="http://schemas.microsoft.com/office/drawing/2014/main" val="3085294347"/>
                    </a:ext>
                  </a:extLst>
                </a:gridCol>
                <a:gridCol w="4494050">
                  <a:extLst>
                    <a:ext uri="{9D8B030D-6E8A-4147-A177-3AD203B41FA5}">
                      <a16:colId xmlns:a16="http://schemas.microsoft.com/office/drawing/2014/main" val="153103264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rgbClr val="003738"/>
                          </a:solidFill>
                        </a:rPr>
                        <a:t>최다수 </a:t>
                      </a:r>
                      <a:r>
                        <a:rPr lang="en-US" altLang="ko-KR" sz="1400" b="1" dirty="0">
                          <a:solidFill>
                            <a:srgbClr val="003738"/>
                          </a:solidFill>
                        </a:rPr>
                        <a:t>K8s </a:t>
                      </a:r>
                      <a:r>
                        <a:rPr lang="ko-KR" altLang="en-US" sz="1400" b="1" dirty="0">
                          <a:solidFill>
                            <a:srgbClr val="003738"/>
                          </a:solidFill>
                        </a:rPr>
                        <a:t>플랫폼과 네이티브 </a:t>
                      </a:r>
                      <a:r>
                        <a:rPr lang="en-US" altLang="ko-KR" sz="1400" b="1" dirty="0">
                          <a:solidFill>
                            <a:srgbClr val="003738"/>
                          </a:solidFill>
                        </a:rPr>
                        <a:t>API </a:t>
                      </a:r>
                      <a:r>
                        <a:rPr lang="ko-KR" altLang="en-US" sz="1400" b="1" dirty="0">
                          <a:solidFill>
                            <a:srgbClr val="003738"/>
                          </a:solidFill>
                        </a:rPr>
                        <a:t>연동</a:t>
                      </a:r>
                      <a:endParaRPr lang="en-US" altLang="ko-KR" sz="1400" b="1" dirty="0">
                        <a:solidFill>
                          <a:srgbClr val="003738"/>
                        </a:solidFill>
                      </a:endParaRPr>
                    </a:p>
                  </a:txBody>
                  <a:tcPr marL="540000" marR="91135" marT="45568" marB="4556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rgbClr val="00373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rgbClr val="003738"/>
                          </a:solidFill>
                        </a:rPr>
                        <a:t>NAS </a:t>
                      </a:r>
                      <a:r>
                        <a:rPr lang="ko-KR" altLang="en-US" sz="1400" b="1" dirty="0">
                          <a:solidFill>
                            <a:srgbClr val="003738"/>
                          </a:solidFill>
                        </a:rPr>
                        <a:t>등 다양한 미디어로 안전하게 저장</a:t>
                      </a:r>
                      <a:endParaRPr lang="en-US" altLang="ko-KR" sz="1400" b="1" dirty="0">
                        <a:solidFill>
                          <a:srgbClr val="003738"/>
                        </a:solidFill>
                      </a:endParaRPr>
                    </a:p>
                  </a:txBody>
                  <a:tcPr marL="54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0357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2639453"/>
                  </a:ext>
                </a:extLst>
              </a:tr>
              <a:tr h="1258033">
                <a:tc>
                  <a:txBody>
                    <a:bodyPr/>
                    <a:lstStyle/>
                    <a:p>
                      <a:pPr marL="285750" indent="-285750" algn="l" defTabSz="742950" rtl="0" eaLnBrk="1" latinLnBrk="0" hangingPunct="1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Redhat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Openshift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Mantech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Accordion, VMware Tanzu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등 지원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742950" rtl="0" eaLnBrk="1" latinLnBrk="0" hangingPunct="1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국내외 구축 다수 레퍼런스 보유</a:t>
                      </a:r>
                    </a:p>
                    <a:p>
                      <a:pPr marL="285750" indent="-285750" algn="l" defTabSz="742950" rtl="0" eaLnBrk="1" latinLnBrk="0" hangingPunct="1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45000">
                          <a:schemeClr val="bg1">
                            <a:lumMod val="95000"/>
                          </a:schemeClr>
                        </a:gs>
                        <a:gs pos="0">
                          <a:schemeClr val="bg1"/>
                        </a:gs>
                        <a:gs pos="99000">
                          <a:schemeClr val="bg1">
                            <a:lumMod val="85000"/>
                          </a:scheme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742950" rtl="0" eaLnBrk="1" latinLnBrk="0" hangingPunct="1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defTabSz="742950" rtl="0" eaLnBrk="1" latinLnBrk="0" hangingPunct="1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Pod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형태로 작동하면서 백업을 안전하게 보관합니다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285750" indent="-285750" algn="l" defTabSz="742950" rtl="0" eaLnBrk="1" latinLnBrk="0" hangingPunct="1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오토스케일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지원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PV,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Config Map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등 자동 인지 백업</a:t>
                      </a:r>
                    </a:p>
                    <a:p>
                      <a:pPr marL="285750" indent="-285750" algn="l" defTabSz="742950" rtl="0" eaLnBrk="1" latinLnBrk="0" hangingPunct="1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랜섬웨어 대응 변경불가 백업 지원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742950" rtl="0" eaLnBrk="1" latinLnBrk="0" hangingPunct="1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온프레미스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NAS,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퍼블릭 클라우드 오브젝트 스토리지 지원</a:t>
                      </a: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45000">
                          <a:schemeClr val="bg1">
                            <a:lumMod val="95000"/>
                          </a:schemeClr>
                        </a:gs>
                        <a:gs pos="0">
                          <a:schemeClr val="bg1"/>
                        </a:gs>
                        <a:gs pos="99000">
                          <a:schemeClr val="bg1">
                            <a:lumMod val="85000"/>
                          </a:schemeClr>
                        </a:gs>
                      </a:gsLst>
                      <a:path path="circle">
                        <a:fillToRect r="100000" b="100000"/>
                      </a:path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045589859"/>
                  </a:ext>
                </a:extLst>
              </a:tr>
            </a:tbl>
          </a:graphicData>
        </a:graphic>
      </p:graphicFrame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A4AA6A28-B5BE-4878-9333-2FC644358B1C}"/>
              </a:ext>
            </a:extLst>
          </p:cNvPr>
          <p:cNvSpPr>
            <a:spLocks noChangeAspect="1"/>
          </p:cNvSpPr>
          <p:nvPr/>
        </p:nvSpPr>
        <p:spPr>
          <a:xfrm>
            <a:off x="391528" y="1932842"/>
            <a:ext cx="288000" cy="316800"/>
          </a:xfrm>
          <a:custGeom>
            <a:avLst/>
            <a:gdLst>
              <a:gd name="connsiteX0" fmla="*/ 540000 w 1080000"/>
              <a:gd name="connsiteY0" fmla="*/ 173802 h 1188000"/>
              <a:gd name="connsiteX1" fmla="*/ 180000 w 1080000"/>
              <a:gd name="connsiteY1" fmla="*/ 533802 h 1188000"/>
              <a:gd name="connsiteX2" fmla="*/ 540000 w 1080000"/>
              <a:gd name="connsiteY2" fmla="*/ 893802 h 1188000"/>
              <a:gd name="connsiteX3" fmla="*/ 900000 w 1080000"/>
              <a:gd name="connsiteY3" fmla="*/ 533802 h 1188000"/>
              <a:gd name="connsiteX4" fmla="*/ 540000 w 1080000"/>
              <a:gd name="connsiteY4" fmla="*/ 173802 h 1188000"/>
              <a:gd name="connsiteX5" fmla="*/ 540000 w 1080000"/>
              <a:gd name="connsiteY5" fmla="*/ 0 h 1188000"/>
              <a:gd name="connsiteX6" fmla="*/ 1080000 w 1080000"/>
              <a:gd name="connsiteY6" fmla="*/ 540000 h 1188000"/>
              <a:gd name="connsiteX7" fmla="*/ 921838 w 1080000"/>
              <a:gd name="connsiteY7" fmla="*/ 921838 h 1188000"/>
              <a:gd name="connsiteX8" fmla="*/ 861041 w 1080000"/>
              <a:gd name="connsiteY8" fmla="*/ 972000 h 1188000"/>
              <a:gd name="connsiteX9" fmla="*/ 864000 w 1080000"/>
              <a:gd name="connsiteY9" fmla="*/ 972000 h 1188000"/>
              <a:gd name="connsiteX10" fmla="*/ 848586 w 1080000"/>
              <a:gd name="connsiteY10" fmla="*/ 982276 h 1188000"/>
              <a:gd name="connsiteX11" fmla="*/ 841919 w 1080000"/>
              <a:gd name="connsiteY11" fmla="*/ 987777 h 1188000"/>
              <a:gd name="connsiteX12" fmla="*/ 833395 w 1080000"/>
              <a:gd name="connsiteY12" fmla="*/ 992403 h 1188000"/>
              <a:gd name="connsiteX13" fmla="*/ 540000 w 1080000"/>
              <a:gd name="connsiteY13" fmla="*/ 1188000 h 1188000"/>
              <a:gd name="connsiteX14" fmla="*/ 246605 w 1080000"/>
              <a:gd name="connsiteY14" fmla="*/ 992403 h 1188000"/>
              <a:gd name="connsiteX15" fmla="*/ 238081 w 1080000"/>
              <a:gd name="connsiteY15" fmla="*/ 987777 h 1188000"/>
              <a:gd name="connsiteX16" fmla="*/ 231414 w 1080000"/>
              <a:gd name="connsiteY16" fmla="*/ 982276 h 1188000"/>
              <a:gd name="connsiteX17" fmla="*/ 216000 w 1080000"/>
              <a:gd name="connsiteY17" fmla="*/ 972000 h 1188000"/>
              <a:gd name="connsiteX18" fmla="*/ 218959 w 1080000"/>
              <a:gd name="connsiteY18" fmla="*/ 972000 h 1188000"/>
              <a:gd name="connsiteX19" fmla="*/ 158162 w 1080000"/>
              <a:gd name="connsiteY19" fmla="*/ 921838 h 1188000"/>
              <a:gd name="connsiteX20" fmla="*/ 0 w 1080000"/>
              <a:gd name="connsiteY20" fmla="*/ 540000 h 1188000"/>
              <a:gd name="connsiteX21" fmla="*/ 540000 w 1080000"/>
              <a:gd name="connsiteY21" fmla="*/ 0 h 11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80000" h="1188000">
                <a:moveTo>
                  <a:pt x="540000" y="173802"/>
                </a:moveTo>
                <a:cubicBezTo>
                  <a:pt x="341177" y="173802"/>
                  <a:pt x="180000" y="334979"/>
                  <a:pt x="180000" y="533802"/>
                </a:cubicBezTo>
                <a:cubicBezTo>
                  <a:pt x="180000" y="732625"/>
                  <a:pt x="341177" y="893802"/>
                  <a:pt x="540000" y="893802"/>
                </a:cubicBezTo>
                <a:cubicBezTo>
                  <a:pt x="738823" y="893802"/>
                  <a:pt x="900000" y="732625"/>
                  <a:pt x="900000" y="533802"/>
                </a:cubicBezTo>
                <a:cubicBezTo>
                  <a:pt x="900000" y="334979"/>
                  <a:pt x="738823" y="173802"/>
                  <a:pt x="540000" y="173802"/>
                </a:cubicBezTo>
                <a:close/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689117"/>
                  <a:pt x="1019559" y="824117"/>
                  <a:pt x="921838" y="921838"/>
                </a:cubicBezTo>
                <a:lnTo>
                  <a:pt x="861041" y="972000"/>
                </a:lnTo>
                <a:lnTo>
                  <a:pt x="864000" y="972000"/>
                </a:lnTo>
                <a:lnTo>
                  <a:pt x="848586" y="982276"/>
                </a:lnTo>
                <a:lnTo>
                  <a:pt x="841919" y="987777"/>
                </a:lnTo>
                <a:lnTo>
                  <a:pt x="833395" y="992403"/>
                </a:lnTo>
                <a:lnTo>
                  <a:pt x="540000" y="1188000"/>
                </a:lnTo>
                <a:lnTo>
                  <a:pt x="246605" y="992403"/>
                </a:lnTo>
                <a:lnTo>
                  <a:pt x="238081" y="987777"/>
                </a:lnTo>
                <a:lnTo>
                  <a:pt x="231414" y="982276"/>
                </a:lnTo>
                <a:lnTo>
                  <a:pt x="216000" y="972000"/>
                </a:lnTo>
                <a:lnTo>
                  <a:pt x="218959" y="972000"/>
                </a:lnTo>
                <a:lnTo>
                  <a:pt x="158162" y="921838"/>
                </a:lnTo>
                <a:cubicBezTo>
                  <a:pt x="60442" y="824117"/>
                  <a:pt x="0" y="689117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solidFill>
            <a:srgbClr val="005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32FA1D7C-934B-4265-B6AC-343757AEE5BB}"/>
              </a:ext>
            </a:extLst>
          </p:cNvPr>
          <p:cNvSpPr>
            <a:spLocks noChangeAspect="1"/>
          </p:cNvSpPr>
          <p:nvPr/>
        </p:nvSpPr>
        <p:spPr>
          <a:xfrm>
            <a:off x="5261265" y="1931485"/>
            <a:ext cx="288000" cy="316800"/>
          </a:xfrm>
          <a:custGeom>
            <a:avLst/>
            <a:gdLst>
              <a:gd name="connsiteX0" fmla="*/ 540000 w 1080000"/>
              <a:gd name="connsiteY0" fmla="*/ 173802 h 1188000"/>
              <a:gd name="connsiteX1" fmla="*/ 180000 w 1080000"/>
              <a:gd name="connsiteY1" fmla="*/ 533802 h 1188000"/>
              <a:gd name="connsiteX2" fmla="*/ 540000 w 1080000"/>
              <a:gd name="connsiteY2" fmla="*/ 893802 h 1188000"/>
              <a:gd name="connsiteX3" fmla="*/ 900000 w 1080000"/>
              <a:gd name="connsiteY3" fmla="*/ 533802 h 1188000"/>
              <a:gd name="connsiteX4" fmla="*/ 540000 w 1080000"/>
              <a:gd name="connsiteY4" fmla="*/ 173802 h 1188000"/>
              <a:gd name="connsiteX5" fmla="*/ 540000 w 1080000"/>
              <a:gd name="connsiteY5" fmla="*/ 0 h 1188000"/>
              <a:gd name="connsiteX6" fmla="*/ 1080000 w 1080000"/>
              <a:gd name="connsiteY6" fmla="*/ 540000 h 1188000"/>
              <a:gd name="connsiteX7" fmla="*/ 921838 w 1080000"/>
              <a:gd name="connsiteY7" fmla="*/ 921838 h 1188000"/>
              <a:gd name="connsiteX8" fmla="*/ 861041 w 1080000"/>
              <a:gd name="connsiteY8" fmla="*/ 972000 h 1188000"/>
              <a:gd name="connsiteX9" fmla="*/ 864000 w 1080000"/>
              <a:gd name="connsiteY9" fmla="*/ 972000 h 1188000"/>
              <a:gd name="connsiteX10" fmla="*/ 848586 w 1080000"/>
              <a:gd name="connsiteY10" fmla="*/ 982276 h 1188000"/>
              <a:gd name="connsiteX11" fmla="*/ 841919 w 1080000"/>
              <a:gd name="connsiteY11" fmla="*/ 987777 h 1188000"/>
              <a:gd name="connsiteX12" fmla="*/ 833395 w 1080000"/>
              <a:gd name="connsiteY12" fmla="*/ 992403 h 1188000"/>
              <a:gd name="connsiteX13" fmla="*/ 540000 w 1080000"/>
              <a:gd name="connsiteY13" fmla="*/ 1188000 h 1188000"/>
              <a:gd name="connsiteX14" fmla="*/ 246605 w 1080000"/>
              <a:gd name="connsiteY14" fmla="*/ 992403 h 1188000"/>
              <a:gd name="connsiteX15" fmla="*/ 238081 w 1080000"/>
              <a:gd name="connsiteY15" fmla="*/ 987777 h 1188000"/>
              <a:gd name="connsiteX16" fmla="*/ 231414 w 1080000"/>
              <a:gd name="connsiteY16" fmla="*/ 982276 h 1188000"/>
              <a:gd name="connsiteX17" fmla="*/ 216000 w 1080000"/>
              <a:gd name="connsiteY17" fmla="*/ 972000 h 1188000"/>
              <a:gd name="connsiteX18" fmla="*/ 218959 w 1080000"/>
              <a:gd name="connsiteY18" fmla="*/ 972000 h 1188000"/>
              <a:gd name="connsiteX19" fmla="*/ 158162 w 1080000"/>
              <a:gd name="connsiteY19" fmla="*/ 921838 h 1188000"/>
              <a:gd name="connsiteX20" fmla="*/ 0 w 1080000"/>
              <a:gd name="connsiteY20" fmla="*/ 540000 h 1188000"/>
              <a:gd name="connsiteX21" fmla="*/ 540000 w 1080000"/>
              <a:gd name="connsiteY21" fmla="*/ 0 h 11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80000" h="1188000">
                <a:moveTo>
                  <a:pt x="540000" y="173802"/>
                </a:moveTo>
                <a:cubicBezTo>
                  <a:pt x="341177" y="173802"/>
                  <a:pt x="180000" y="334979"/>
                  <a:pt x="180000" y="533802"/>
                </a:cubicBezTo>
                <a:cubicBezTo>
                  <a:pt x="180000" y="732625"/>
                  <a:pt x="341177" y="893802"/>
                  <a:pt x="540000" y="893802"/>
                </a:cubicBezTo>
                <a:cubicBezTo>
                  <a:pt x="738823" y="893802"/>
                  <a:pt x="900000" y="732625"/>
                  <a:pt x="900000" y="533802"/>
                </a:cubicBezTo>
                <a:cubicBezTo>
                  <a:pt x="900000" y="334979"/>
                  <a:pt x="738823" y="173802"/>
                  <a:pt x="540000" y="173802"/>
                </a:cubicBezTo>
                <a:close/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689117"/>
                  <a:pt x="1019559" y="824117"/>
                  <a:pt x="921838" y="921838"/>
                </a:cubicBezTo>
                <a:lnTo>
                  <a:pt x="861041" y="972000"/>
                </a:lnTo>
                <a:lnTo>
                  <a:pt x="864000" y="972000"/>
                </a:lnTo>
                <a:lnTo>
                  <a:pt x="848586" y="982276"/>
                </a:lnTo>
                <a:lnTo>
                  <a:pt x="841919" y="987777"/>
                </a:lnTo>
                <a:lnTo>
                  <a:pt x="833395" y="992403"/>
                </a:lnTo>
                <a:lnTo>
                  <a:pt x="540000" y="1188000"/>
                </a:lnTo>
                <a:lnTo>
                  <a:pt x="246605" y="992403"/>
                </a:lnTo>
                <a:lnTo>
                  <a:pt x="238081" y="987777"/>
                </a:lnTo>
                <a:lnTo>
                  <a:pt x="231414" y="982276"/>
                </a:lnTo>
                <a:lnTo>
                  <a:pt x="216000" y="972000"/>
                </a:lnTo>
                <a:lnTo>
                  <a:pt x="218959" y="972000"/>
                </a:lnTo>
                <a:lnTo>
                  <a:pt x="158162" y="921838"/>
                </a:lnTo>
                <a:cubicBezTo>
                  <a:pt x="60442" y="824117"/>
                  <a:pt x="0" y="689117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solidFill>
            <a:srgbClr val="005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274E04C3-8387-4570-BEA2-A12B18184AC2}"/>
              </a:ext>
            </a:extLst>
          </p:cNvPr>
          <p:cNvSpPr/>
          <p:nvPr/>
        </p:nvSpPr>
        <p:spPr>
          <a:xfrm flipH="1" flipV="1">
            <a:off x="5549265" y="4016667"/>
            <a:ext cx="1800000" cy="43200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A1D60C-3620-4B03-A00B-19AE2126A1B6}"/>
              </a:ext>
            </a:extLst>
          </p:cNvPr>
          <p:cNvSpPr/>
          <p:nvPr/>
        </p:nvSpPr>
        <p:spPr>
          <a:xfrm>
            <a:off x="5549265" y="3488043"/>
            <a:ext cx="1800000" cy="528624"/>
          </a:xfrm>
          <a:prstGeom prst="rect">
            <a:avLst/>
          </a:prstGeom>
          <a:solidFill>
            <a:srgbClr val="005F4B"/>
          </a:solidFill>
          <a:ln>
            <a:solidFill>
              <a:srgbClr val="005F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Kubernetes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85D47B1-BE9D-4A48-BB1B-7C0674C18201}"/>
              </a:ext>
            </a:extLst>
          </p:cNvPr>
          <p:cNvGrpSpPr/>
          <p:nvPr/>
        </p:nvGrpSpPr>
        <p:grpSpPr>
          <a:xfrm>
            <a:off x="5549265" y="4376247"/>
            <a:ext cx="1800000" cy="378527"/>
            <a:chOff x="3011587" y="5229793"/>
            <a:chExt cx="1800000" cy="37852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DDAA10D-CF84-44C1-87E7-B94C72B06A11}"/>
                </a:ext>
              </a:extLst>
            </p:cNvPr>
            <p:cNvSpPr/>
            <p:nvPr/>
          </p:nvSpPr>
          <p:spPr>
            <a:xfrm>
              <a:off x="3011587" y="5229793"/>
              <a:ext cx="1800000" cy="378527"/>
            </a:xfrm>
            <a:prstGeom prst="rect">
              <a:avLst/>
            </a:prstGeom>
            <a:solidFill>
              <a:srgbClr val="005F4B"/>
            </a:solidFill>
            <a:ln>
              <a:solidFill>
                <a:srgbClr val="005F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A804656-0466-4976-AAC1-410BF53F8B94}"/>
                </a:ext>
              </a:extLst>
            </p:cNvPr>
            <p:cNvSpPr/>
            <p:nvPr/>
          </p:nvSpPr>
          <p:spPr>
            <a:xfrm>
              <a:off x="3278695" y="5328896"/>
              <a:ext cx="432000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0A12E0A-0F22-4E19-8242-B8994F141B2B}"/>
                </a:ext>
              </a:extLst>
            </p:cNvPr>
            <p:cNvSpPr/>
            <p:nvPr/>
          </p:nvSpPr>
          <p:spPr>
            <a:xfrm>
              <a:off x="4004451" y="5328896"/>
              <a:ext cx="432000" cy="20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07B357F-86C3-4398-96C3-20A7100BA3F0}"/>
                </a:ext>
              </a:extLst>
            </p:cNvPr>
            <p:cNvSpPr/>
            <p:nvPr/>
          </p:nvSpPr>
          <p:spPr>
            <a:xfrm>
              <a:off x="3803573" y="5376496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DC6D445-B291-43ED-8BE6-9771F8A7ABD2}"/>
                </a:ext>
              </a:extLst>
            </p:cNvPr>
            <p:cNvSpPr/>
            <p:nvPr/>
          </p:nvSpPr>
          <p:spPr>
            <a:xfrm>
              <a:off x="4529328" y="5394496"/>
              <a:ext cx="180000" cy="7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EF1843D-72F4-4D9F-B72C-9FCA9D18CA2B}"/>
                </a:ext>
              </a:extLst>
            </p:cNvPr>
            <p:cNvSpPr/>
            <p:nvPr/>
          </p:nvSpPr>
          <p:spPr>
            <a:xfrm>
              <a:off x="3077818" y="5376496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0" name="그림 19" descr="텍스트, 표지판, 중지, 거리이(가) 표시된 사진&#10;&#10;자동 생성된 설명">
            <a:extLst>
              <a:ext uri="{FF2B5EF4-FFF2-40B4-BE49-F238E27FC236}">
                <a16:creationId xmlns:a16="http://schemas.microsoft.com/office/drawing/2014/main" id="{9B2DF0C3-CD8F-49FC-AE9C-503911D27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265" y="3000216"/>
            <a:ext cx="446049" cy="432000"/>
          </a:xfrm>
          <a:prstGeom prst="rect">
            <a:avLst/>
          </a:prstGeom>
        </p:spPr>
      </p:pic>
      <p:pic>
        <p:nvPicPr>
          <p:cNvPr id="21" name="그림 20" descr="텍스트, 표지판, 중지, 거리이(가) 표시된 사진&#10;&#10;자동 생성된 설명">
            <a:extLst>
              <a:ext uri="{FF2B5EF4-FFF2-40B4-BE49-F238E27FC236}">
                <a16:creationId xmlns:a16="http://schemas.microsoft.com/office/drawing/2014/main" id="{0FD33C55-134C-44CF-9634-97DDC9D71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837" y="3000216"/>
            <a:ext cx="446049" cy="432000"/>
          </a:xfrm>
          <a:prstGeom prst="rect">
            <a:avLst/>
          </a:prstGeom>
        </p:spPr>
      </p:pic>
      <p:pic>
        <p:nvPicPr>
          <p:cNvPr id="22" name="그림 21" descr="텍스트, 표지판, 중지, 거리이(가) 표시된 사진&#10;&#10;자동 생성된 설명">
            <a:extLst>
              <a:ext uri="{FF2B5EF4-FFF2-40B4-BE49-F238E27FC236}">
                <a16:creationId xmlns:a16="http://schemas.microsoft.com/office/drawing/2014/main" id="{CAC88517-274A-4BB4-8B35-93A25B13B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409" y="3000216"/>
            <a:ext cx="446049" cy="432000"/>
          </a:xfrm>
          <a:prstGeom prst="rect">
            <a:avLst/>
          </a:prstGeom>
        </p:spPr>
      </p:pic>
      <p:pic>
        <p:nvPicPr>
          <p:cNvPr id="23" name="그림 22" descr="텍스트, 표지판, 중지, 거리이(가) 표시된 사진&#10;&#10;자동 생성된 설명">
            <a:extLst>
              <a:ext uri="{FF2B5EF4-FFF2-40B4-BE49-F238E27FC236}">
                <a16:creationId xmlns:a16="http://schemas.microsoft.com/office/drawing/2014/main" id="{598844D4-AAB3-4626-AACF-8AD569A2B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981" y="3000216"/>
            <a:ext cx="446049" cy="432000"/>
          </a:xfrm>
          <a:prstGeom prst="rect">
            <a:avLst/>
          </a:prstGeom>
        </p:spPr>
      </p:pic>
      <p:pic>
        <p:nvPicPr>
          <p:cNvPr id="24" name="그래픽 23" descr="데이터베이스 단색으로 채워진">
            <a:extLst>
              <a:ext uri="{FF2B5EF4-FFF2-40B4-BE49-F238E27FC236}">
                <a16:creationId xmlns:a16="http://schemas.microsoft.com/office/drawing/2014/main" id="{9EB2F082-9EB9-4EFA-AF0B-CEA9F7EB4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83740" y="4115350"/>
            <a:ext cx="720000" cy="720000"/>
          </a:xfrm>
          <a:prstGeom prst="rect">
            <a:avLst/>
          </a:prstGeom>
        </p:spPr>
      </p:pic>
      <p:pic>
        <p:nvPicPr>
          <p:cNvPr id="25" name="그래픽 24" descr="자물쇠 단색으로 채워진">
            <a:extLst>
              <a:ext uri="{FF2B5EF4-FFF2-40B4-BE49-F238E27FC236}">
                <a16:creationId xmlns:a16="http://schemas.microsoft.com/office/drawing/2014/main" id="{1830E750-D88D-4CC1-84BA-859C25F776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30922" y="3872667"/>
            <a:ext cx="720000" cy="720000"/>
          </a:xfrm>
          <a:prstGeom prst="rect">
            <a:avLst/>
          </a:prstGeom>
        </p:spPr>
      </p:pic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DB31E617-807F-4F3F-8171-DDC74F010D9E}"/>
              </a:ext>
            </a:extLst>
          </p:cNvPr>
          <p:cNvCxnSpPr>
            <a:cxnSpLocks/>
            <a:stCxn id="23" idx="0"/>
            <a:endCxn id="25" idx="0"/>
          </p:cNvCxnSpPr>
          <p:nvPr/>
        </p:nvCxnSpPr>
        <p:spPr>
          <a:xfrm rot="16200000" flipH="1">
            <a:off x="7537738" y="2619483"/>
            <a:ext cx="872451" cy="1633916"/>
          </a:xfrm>
          <a:prstGeom prst="curvedConnector3">
            <a:avLst>
              <a:gd name="adj1" fmla="val -2620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8" descr="Red Hat OpenShift">
            <a:extLst>
              <a:ext uri="{FF2B5EF4-FFF2-40B4-BE49-F238E27FC236}">
                <a16:creationId xmlns:a16="http://schemas.microsoft.com/office/drawing/2014/main" id="{525926E5-D7A5-49F9-B93B-CACF1996E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87" y="2949307"/>
            <a:ext cx="1080000" cy="367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Kubernetes: Introduction &amp; Installastion Guide">
            <a:extLst>
              <a:ext uri="{FF2B5EF4-FFF2-40B4-BE49-F238E27FC236}">
                <a16:creationId xmlns:a16="http://schemas.microsoft.com/office/drawing/2014/main" id="{F713AE26-359F-47E2-99F2-413889648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572" y="3749654"/>
            <a:ext cx="1080000" cy="90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8" descr="Accordion - Container Management Solution">
            <a:extLst>
              <a:ext uri="{FF2B5EF4-FFF2-40B4-BE49-F238E27FC236}">
                <a16:creationId xmlns:a16="http://schemas.microsoft.com/office/drawing/2014/main" id="{5D7D2D7E-E3B5-4DE9-9FAB-49CD4B844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572" y="259282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Karbon: 엔터프라이즈용 Kubernetes 관리 솔루션 | Nutanix">
            <a:extLst>
              <a:ext uri="{FF2B5EF4-FFF2-40B4-BE49-F238E27FC236}">
                <a16:creationId xmlns:a16="http://schemas.microsoft.com/office/drawing/2014/main" id="{34B8A56E-B75E-4D3C-9D00-A400B16C6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87" y="4109866"/>
            <a:ext cx="1080000" cy="54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VMware Tanzu Certifications and Resources for Cloud Providers">
            <a:extLst>
              <a:ext uri="{FF2B5EF4-FFF2-40B4-BE49-F238E27FC236}">
                <a16:creationId xmlns:a16="http://schemas.microsoft.com/office/drawing/2014/main" id="{29839716-3621-419C-94FF-6FA3AA91B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767" y="2777601"/>
            <a:ext cx="720000" cy="71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rancher-logo-stacked-color | SUSE Communities">
            <a:extLst>
              <a:ext uri="{FF2B5EF4-FFF2-40B4-BE49-F238E27FC236}">
                <a16:creationId xmlns:a16="http://schemas.microsoft.com/office/drawing/2014/main" id="{82526915-1FFB-4FDE-9761-2317D0990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767" y="4103009"/>
            <a:ext cx="1080000" cy="54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4219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0AAA5CD2-1BB4-4BB1-AC75-7FF870F93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2.2.8 </a:t>
            </a:r>
            <a:r>
              <a:rPr lang="ko-KR" altLang="en-US" dirty="0"/>
              <a:t>대용량 고속 백업과 복구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07844ED-2A35-4E95-824E-E503F243B9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압축</a:t>
            </a:r>
            <a:r>
              <a:rPr lang="en-US" altLang="ko-KR" dirty="0"/>
              <a:t>, </a:t>
            </a:r>
            <a:r>
              <a:rPr lang="ko-KR" altLang="en-US" dirty="0"/>
              <a:t>중복제거 기반 블록단위 백업을 지원하고 서버 </a:t>
            </a:r>
            <a:r>
              <a:rPr lang="ko-KR" altLang="en-US" dirty="0" err="1"/>
              <a:t>장애시</a:t>
            </a:r>
            <a:r>
              <a:rPr lang="ko-KR" altLang="en-US" dirty="0"/>
              <a:t> 백업본으로 즉시 서비스 </a:t>
            </a:r>
            <a:r>
              <a:rPr lang="ko-KR" altLang="en-US" dirty="0" err="1"/>
              <a:t>복구할수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68" name="텍스트 개체 틀 67">
            <a:extLst>
              <a:ext uri="{FF2B5EF4-FFF2-40B4-BE49-F238E27FC236}">
                <a16:creationId xmlns:a16="http://schemas.microsoft.com/office/drawing/2014/main" id="{BAAEE429-5062-4ABA-8D95-A4697018CC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 anchor="ctr"/>
          <a:lstStyle/>
          <a:p>
            <a:pPr marL="0" indent="0" algn="r">
              <a:buNone/>
            </a:pPr>
            <a:r>
              <a:rPr lang="en-US" altLang="ko-KR" dirty="0">
                <a:latin typeface="+mn-ea"/>
              </a:rPr>
              <a:t>2.2 </a:t>
            </a:r>
            <a:r>
              <a:rPr lang="ko-KR" altLang="en-US" dirty="0">
                <a:latin typeface="+mn-ea"/>
              </a:rPr>
              <a:t>제안 제품 기능 및 규격</a:t>
            </a:r>
          </a:p>
        </p:txBody>
      </p:sp>
      <p:graphicFrame>
        <p:nvGraphicFramePr>
          <p:cNvPr id="4" name="표 12">
            <a:extLst>
              <a:ext uri="{FF2B5EF4-FFF2-40B4-BE49-F238E27FC236}">
                <a16:creationId xmlns:a16="http://schemas.microsoft.com/office/drawing/2014/main" id="{CD895553-BB40-4FE7-B6E6-73D0FA3BF7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885785"/>
              </p:ext>
            </p:extLst>
          </p:nvPr>
        </p:nvGraphicFramePr>
        <p:xfrm>
          <a:off x="273000" y="1879285"/>
          <a:ext cx="9360000" cy="4570033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4504889">
                  <a:extLst>
                    <a:ext uri="{9D8B030D-6E8A-4147-A177-3AD203B41FA5}">
                      <a16:colId xmlns:a16="http://schemas.microsoft.com/office/drawing/2014/main" val="3397569639"/>
                    </a:ext>
                  </a:extLst>
                </a:gridCol>
                <a:gridCol w="361061">
                  <a:extLst>
                    <a:ext uri="{9D8B030D-6E8A-4147-A177-3AD203B41FA5}">
                      <a16:colId xmlns:a16="http://schemas.microsoft.com/office/drawing/2014/main" val="3085294347"/>
                    </a:ext>
                  </a:extLst>
                </a:gridCol>
                <a:gridCol w="4494050">
                  <a:extLst>
                    <a:ext uri="{9D8B030D-6E8A-4147-A177-3AD203B41FA5}">
                      <a16:colId xmlns:a16="http://schemas.microsoft.com/office/drawing/2014/main" val="153103264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b="1" dirty="0">
                          <a:solidFill>
                            <a:srgbClr val="003738"/>
                          </a:solidFill>
                        </a:rPr>
                        <a:t>초고속 서버</a:t>
                      </a:r>
                      <a:r>
                        <a:rPr lang="en-US" altLang="ko-KR" sz="1400" b="1" dirty="0">
                          <a:solidFill>
                            <a:srgbClr val="003738"/>
                          </a:solidFill>
                        </a:rPr>
                        <a:t>, NAS </a:t>
                      </a:r>
                      <a:r>
                        <a:rPr lang="ko-KR" altLang="en-US" sz="1400" b="1" dirty="0">
                          <a:solidFill>
                            <a:srgbClr val="003738"/>
                          </a:solidFill>
                        </a:rPr>
                        <a:t>백업</a:t>
                      </a:r>
                      <a:endParaRPr lang="en-US" altLang="ko-KR" sz="1400" b="1" dirty="0">
                        <a:solidFill>
                          <a:srgbClr val="003738"/>
                        </a:solidFill>
                      </a:endParaRPr>
                    </a:p>
                  </a:txBody>
                  <a:tcPr marL="540000" marR="91135" marT="45568" marB="4556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rgbClr val="00373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rgbClr val="003738"/>
                          </a:solidFill>
                        </a:rPr>
                        <a:t>서버 </a:t>
                      </a:r>
                      <a:r>
                        <a:rPr lang="ko-KR" altLang="en-US" sz="1400" b="1" dirty="0" err="1">
                          <a:solidFill>
                            <a:srgbClr val="003738"/>
                          </a:solidFill>
                        </a:rPr>
                        <a:t>장애시</a:t>
                      </a:r>
                      <a:r>
                        <a:rPr lang="ko-KR" altLang="en-US" sz="1400" b="1" dirty="0">
                          <a:solidFill>
                            <a:srgbClr val="003738"/>
                          </a:solidFill>
                        </a:rPr>
                        <a:t> </a:t>
                      </a:r>
                      <a:r>
                        <a:rPr lang="ko-KR" altLang="en-US" sz="1400" b="1" dirty="0" err="1">
                          <a:solidFill>
                            <a:srgbClr val="003738"/>
                          </a:solidFill>
                        </a:rPr>
                        <a:t>백업본</a:t>
                      </a:r>
                      <a:r>
                        <a:rPr lang="ko-KR" altLang="en-US" sz="1400" b="1" dirty="0">
                          <a:solidFill>
                            <a:srgbClr val="003738"/>
                          </a:solidFill>
                        </a:rPr>
                        <a:t> 가상화로 즉시 서비스</a:t>
                      </a:r>
                    </a:p>
                  </a:txBody>
                  <a:tcPr marL="54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0357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2639453"/>
                  </a:ext>
                </a:extLst>
              </a:tr>
              <a:tr h="1258033">
                <a:tc>
                  <a:txBody>
                    <a:bodyPr/>
                    <a:lstStyle/>
                    <a:p>
                      <a:pPr marL="285750" indent="-285750" algn="l" defTabSz="742950" rtl="0" eaLnBrk="1" latinLnBrk="0" hangingPunct="1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압축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중복제거 적용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OS+DB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동시 고속 백업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742950" rtl="0" eaLnBrk="1" latinLnBrk="0" hangingPunct="1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복구는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OS,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파일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DB, DB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아이템 단위 유연한 옵션방식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742950" rtl="0" eaLnBrk="1" latinLnBrk="0" hangingPunct="1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폴더단위 검색 초고속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NAS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백업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742950" rtl="0" eaLnBrk="1" latinLnBrk="0" hangingPunct="1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대용량 환경에서 최고의 성능 발휘</a:t>
                      </a: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45000">
                          <a:schemeClr val="bg1">
                            <a:lumMod val="95000"/>
                          </a:schemeClr>
                        </a:gs>
                        <a:gs pos="0">
                          <a:schemeClr val="bg1"/>
                        </a:gs>
                        <a:gs pos="99000">
                          <a:schemeClr val="bg1">
                            <a:lumMod val="85000"/>
                          </a:scheme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742950" rtl="0" eaLnBrk="1" latinLnBrk="0" hangingPunct="1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defTabSz="742950" rtl="0" eaLnBrk="1" latinLnBrk="0" hangingPunct="1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서버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데스크탑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장애시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백업본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가상화로 즉시 서비스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742950" rtl="0" eaLnBrk="1" latinLnBrk="0" hangingPunct="1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2-3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분 이내 서비스 재가동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742950" rtl="0" eaLnBrk="1" latinLnBrk="0" hangingPunct="1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장애시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서비스 다운타임 최소화</a:t>
                      </a: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45000">
                          <a:schemeClr val="bg1">
                            <a:lumMod val="95000"/>
                          </a:schemeClr>
                        </a:gs>
                        <a:gs pos="0">
                          <a:schemeClr val="bg1"/>
                        </a:gs>
                        <a:gs pos="99000">
                          <a:schemeClr val="bg1">
                            <a:lumMod val="85000"/>
                          </a:schemeClr>
                        </a:gs>
                      </a:gsLst>
                      <a:path path="circle">
                        <a:fillToRect r="100000" b="100000"/>
                      </a:path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04558985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18EED89-F086-4BCA-97E5-CFBA1481CF3C}"/>
              </a:ext>
            </a:extLst>
          </p:cNvPr>
          <p:cNvSpPr txBox="1"/>
          <p:nvPr/>
        </p:nvSpPr>
        <p:spPr>
          <a:xfrm>
            <a:off x="3110703" y="4331360"/>
            <a:ext cx="1457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백업 마스터 서버</a:t>
            </a: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012D75-1B1B-415E-B50B-A203DD8E3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226" y="3508464"/>
            <a:ext cx="360000" cy="4921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56D04BD-2E03-45B3-B29A-4013BAAC8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48" y="3021448"/>
            <a:ext cx="359695" cy="5364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11E575-2488-4BF4-B609-E2237ACBA11D}"/>
              </a:ext>
            </a:extLst>
          </p:cNvPr>
          <p:cNvSpPr txBox="1"/>
          <p:nvPr/>
        </p:nvSpPr>
        <p:spPr>
          <a:xfrm>
            <a:off x="643295" y="3596853"/>
            <a:ext cx="540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/>
              <a:t>서버</a:t>
            </a:r>
          </a:p>
        </p:txBody>
      </p:sp>
      <p:pic>
        <p:nvPicPr>
          <p:cNvPr id="12" name="그래픽 11" descr="서버">
            <a:extLst>
              <a:ext uri="{FF2B5EF4-FFF2-40B4-BE49-F238E27FC236}">
                <a16:creationId xmlns:a16="http://schemas.microsoft.com/office/drawing/2014/main" id="{D6AE5D03-3C18-469A-94F0-D3E73315C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295" y="3842105"/>
            <a:ext cx="576000" cy="576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5E218F-250C-4EE7-AF21-6CBA8AD58063}"/>
              </a:ext>
            </a:extLst>
          </p:cNvPr>
          <p:cNvSpPr txBox="1"/>
          <p:nvPr/>
        </p:nvSpPr>
        <p:spPr>
          <a:xfrm>
            <a:off x="643295" y="4381192"/>
            <a:ext cx="540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/>
              <a:t>NAS</a:t>
            </a:r>
            <a:endParaRPr lang="ko-KR" altLang="en-US" sz="1000" dirty="0"/>
          </a:p>
        </p:txBody>
      </p:sp>
      <p:sp>
        <p:nvSpPr>
          <p:cNvPr id="14" name="오른쪽 대괄호 13">
            <a:extLst>
              <a:ext uri="{FF2B5EF4-FFF2-40B4-BE49-F238E27FC236}">
                <a16:creationId xmlns:a16="http://schemas.microsoft.com/office/drawing/2014/main" id="{1500B155-42BE-4F70-95C1-25D3D04B4750}"/>
              </a:ext>
            </a:extLst>
          </p:cNvPr>
          <p:cNvSpPr/>
          <p:nvPr/>
        </p:nvSpPr>
        <p:spPr>
          <a:xfrm>
            <a:off x="1013783" y="2840698"/>
            <a:ext cx="355491" cy="1827685"/>
          </a:xfrm>
          <a:prstGeom prst="rightBracket">
            <a:avLst/>
          </a:prstGeom>
          <a:ln w="38100">
            <a:solidFill>
              <a:srgbClr val="005F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1F8A957-9B90-4152-B084-58AEAABA6080}"/>
              </a:ext>
            </a:extLst>
          </p:cNvPr>
          <p:cNvCxnSpPr>
            <a:cxnSpLocks/>
            <a:stCxn id="14" idx="2"/>
            <a:endCxn id="9" idx="1"/>
          </p:cNvCxnSpPr>
          <p:nvPr/>
        </p:nvCxnSpPr>
        <p:spPr>
          <a:xfrm flipV="1">
            <a:off x="1369274" y="3754540"/>
            <a:ext cx="2289952" cy="1"/>
          </a:xfrm>
          <a:prstGeom prst="straightConnector1">
            <a:avLst/>
          </a:prstGeom>
          <a:ln w="38100">
            <a:solidFill>
              <a:srgbClr val="005F4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래픽 15" descr="로켓 단색으로 채워진">
            <a:extLst>
              <a:ext uri="{FF2B5EF4-FFF2-40B4-BE49-F238E27FC236}">
                <a16:creationId xmlns:a16="http://schemas.microsoft.com/office/drawing/2014/main" id="{A38EB0A0-69C7-43D3-92AE-5ECFDE480D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569983">
            <a:off x="2163044" y="2917935"/>
            <a:ext cx="720000" cy="72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9B15E2-1B18-4D66-BC28-67893495A99A}"/>
              </a:ext>
            </a:extLst>
          </p:cNvPr>
          <p:cNvSpPr txBox="1"/>
          <p:nvPr/>
        </p:nvSpPr>
        <p:spPr>
          <a:xfrm>
            <a:off x="1369274" y="3842105"/>
            <a:ext cx="230754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latinLnBrk="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003738"/>
                </a:solidFill>
                <a:highlight>
                  <a:srgbClr val="FFFF00"/>
                </a:highlight>
              </a:rPr>
              <a:t>OS+DB </a:t>
            </a:r>
            <a:r>
              <a:rPr lang="ko-KR" altLang="en-US" sz="1200" dirty="0">
                <a:solidFill>
                  <a:srgbClr val="003738"/>
                </a:solidFill>
                <a:highlight>
                  <a:srgbClr val="FFFF00"/>
                </a:highlight>
              </a:rPr>
              <a:t>통합 백업</a:t>
            </a:r>
            <a:endParaRPr lang="en-US" altLang="ko-KR" sz="1200" dirty="0">
              <a:solidFill>
                <a:srgbClr val="003738"/>
              </a:solidFill>
              <a:highlight>
                <a:srgbClr val="FFFF00"/>
              </a:highlight>
            </a:endParaRPr>
          </a:p>
          <a:p>
            <a:pPr marL="285750" indent="-285750" algn="l" latinLnBrk="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3738"/>
                </a:solidFill>
                <a:highlight>
                  <a:srgbClr val="FFFF00"/>
                </a:highlight>
              </a:rPr>
              <a:t>이미지 변경블록 백업</a:t>
            </a:r>
            <a:endParaRPr lang="en-US" altLang="ko-KR" sz="1200" dirty="0">
              <a:solidFill>
                <a:srgbClr val="003738"/>
              </a:solidFill>
              <a:highlight>
                <a:srgbClr val="FFFF00"/>
              </a:highlight>
            </a:endParaRPr>
          </a:p>
          <a:p>
            <a:pPr marL="285750" indent="-285750" algn="l" latinLnBrk="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3738"/>
                </a:solidFill>
                <a:highlight>
                  <a:srgbClr val="FFFF00"/>
                </a:highlight>
              </a:rPr>
              <a:t>압축</a:t>
            </a:r>
            <a:endParaRPr lang="en-US" altLang="ko-KR" sz="1200" dirty="0">
              <a:solidFill>
                <a:srgbClr val="003738"/>
              </a:solidFill>
              <a:highlight>
                <a:srgbClr val="FFFF00"/>
              </a:highlight>
            </a:endParaRPr>
          </a:p>
          <a:p>
            <a:pPr marL="285750" indent="-285750" algn="l" latinLnBrk="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003738"/>
                </a:solidFill>
                <a:highlight>
                  <a:srgbClr val="FFFF00"/>
                </a:highlight>
              </a:rPr>
              <a:t>중복제거</a:t>
            </a:r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3E1061F3-D02E-44EC-8A0D-575B3D30814A}"/>
              </a:ext>
            </a:extLst>
          </p:cNvPr>
          <p:cNvSpPr/>
          <p:nvPr/>
        </p:nvSpPr>
        <p:spPr>
          <a:xfrm>
            <a:off x="3299226" y="4021055"/>
            <a:ext cx="1080000" cy="252000"/>
          </a:xfrm>
          <a:custGeom>
            <a:avLst/>
            <a:gdLst>
              <a:gd name="connsiteX0" fmla="*/ 1517741 w 1800000"/>
              <a:gd name="connsiteY0" fmla="*/ 164703 h 378527"/>
              <a:gd name="connsiteX1" fmla="*/ 1517741 w 1800000"/>
              <a:gd name="connsiteY1" fmla="*/ 236703 h 378527"/>
              <a:gd name="connsiteX2" fmla="*/ 1697741 w 1800000"/>
              <a:gd name="connsiteY2" fmla="*/ 236703 h 378527"/>
              <a:gd name="connsiteX3" fmla="*/ 1697741 w 1800000"/>
              <a:gd name="connsiteY3" fmla="*/ 164703 h 378527"/>
              <a:gd name="connsiteX4" fmla="*/ 845986 w 1800000"/>
              <a:gd name="connsiteY4" fmla="*/ 146703 h 378527"/>
              <a:gd name="connsiteX5" fmla="*/ 791986 w 1800000"/>
              <a:gd name="connsiteY5" fmla="*/ 200703 h 378527"/>
              <a:gd name="connsiteX6" fmla="*/ 845986 w 1800000"/>
              <a:gd name="connsiteY6" fmla="*/ 254703 h 378527"/>
              <a:gd name="connsiteX7" fmla="*/ 899986 w 1800000"/>
              <a:gd name="connsiteY7" fmla="*/ 200703 h 378527"/>
              <a:gd name="connsiteX8" fmla="*/ 845986 w 1800000"/>
              <a:gd name="connsiteY8" fmla="*/ 146703 h 378527"/>
              <a:gd name="connsiteX9" fmla="*/ 120231 w 1800000"/>
              <a:gd name="connsiteY9" fmla="*/ 146703 h 378527"/>
              <a:gd name="connsiteX10" fmla="*/ 66231 w 1800000"/>
              <a:gd name="connsiteY10" fmla="*/ 200703 h 378527"/>
              <a:gd name="connsiteX11" fmla="*/ 120231 w 1800000"/>
              <a:gd name="connsiteY11" fmla="*/ 254703 h 378527"/>
              <a:gd name="connsiteX12" fmla="*/ 174231 w 1800000"/>
              <a:gd name="connsiteY12" fmla="*/ 200703 h 378527"/>
              <a:gd name="connsiteX13" fmla="*/ 120231 w 1800000"/>
              <a:gd name="connsiteY13" fmla="*/ 146703 h 378527"/>
              <a:gd name="connsiteX14" fmla="*/ 992864 w 1800000"/>
              <a:gd name="connsiteY14" fmla="*/ 99103 h 378527"/>
              <a:gd name="connsiteX15" fmla="*/ 992864 w 1800000"/>
              <a:gd name="connsiteY15" fmla="*/ 302303 h 378527"/>
              <a:gd name="connsiteX16" fmla="*/ 1424864 w 1800000"/>
              <a:gd name="connsiteY16" fmla="*/ 302303 h 378527"/>
              <a:gd name="connsiteX17" fmla="*/ 1424864 w 1800000"/>
              <a:gd name="connsiteY17" fmla="*/ 99103 h 378527"/>
              <a:gd name="connsiteX18" fmla="*/ 267108 w 1800000"/>
              <a:gd name="connsiteY18" fmla="*/ 99103 h 378527"/>
              <a:gd name="connsiteX19" fmla="*/ 267108 w 1800000"/>
              <a:gd name="connsiteY19" fmla="*/ 302303 h 378527"/>
              <a:gd name="connsiteX20" fmla="*/ 699108 w 1800000"/>
              <a:gd name="connsiteY20" fmla="*/ 302303 h 378527"/>
              <a:gd name="connsiteX21" fmla="*/ 699108 w 1800000"/>
              <a:gd name="connsiteY21" fmla="*/ 99103 h 378527"/>
              <a:gd name="connsiteX22" fmla="*/ 0 w 1800000"/>
              <a:gd name="connsiteY22" fmla="*/ 0 h 378527"/>
              <a:gd name="connsiteX23" fmla="*/ 1800000 w 1800000"/>
              <a:gd name="connsiteY23" fmla="*/ 0 h 378527"/>
              <a:gd name="connsiteX24" fmla="*/ 1800000 w 1800000"/>
              <a:gd name="connsiteY24" fmla="*/ 378527 h 378527"/>
              <a:gd name="connsiteX25" fmla="*/ 0 w 1800000"/>
              <a:gd name="connsiteY25" fmla="*/ 378527 h 378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800000" h="378527">
                <a:moveTo>
                  <a:pt x="1517741" y="164703"/>
                </a:moveTo>
                <a:lnTo>
                  <a:pt x="1517741" y="236703"/>
                </a:lnTo>
                <a:lnTo>
                  <a:pt x="1697741" y="236703"/>
                </a:lnTo>
                <a:lnTo>
                  <a:pt x="1697741" y="164703"/>
                </a:lnTo>
                <a:close/>
                <a:moveTo>
                  <a:pt x="845986" y="146703"/>
                </a:moveTo>
                <a:cubicBezTo>
                  <a:pt x="816163" y="146703"/>
                  <a:pt x="791986" y="170880"/>
                  <a:pt x="791986" y="200703"/>
                </a:cubicBezTo>
                <a:cubicBezTo>
                  <a:pt x="791986" y="230526"/>
                  <a:pt x="816163" y="254703"/>
                  <a:pt x="845986" y="254703"/>
                </a:cubicBezTo>
                <a:cubicBezTo>
                  <a:pt x="875809" y="254703"/>
                  <a:pt x="899986" y="230526"/>
                  <a:pt x="899986" y="200703"/>
                </a:cubicBezTo>
                <a:cubicBezTo>
                  <a:pt x="899986" y="170880"/>
                  <a:pt x="875809" y="146703"/>
                  <a:pt x="845986" y="146703"/>
                </a:cubicBezTo>
                <a:close/>
                <a:moveTo>
                  <a:pt x="120231" y="146703"/>
                </a:moveTo>
                <a:cubicBezTo>
                  <a:pt x="90408" y="146703"/>
                  <a:pt x="66231" y="170880"/>
                  <a:pt x="66231" y="200703"/>
                </a:cubicBezTo>
                <a:cubicBezTo>
                  <a:pt x="66231" y="230526"/>
                  <a:pt x="90408" y="254703"/>
                  <a:pt x="120231" y="254703"/>
                </a:cubicBezTo>
                <a:cubicBezTo>
                  <a:pt x="150054" y="254703"/>
                  <a:pt x="174231" y="230526"/>
                  <a:pt x="174231" y="200703"/>
                </a:cubicBezTo>
                <a:cubicBezTo>
                  <a:pt x="174231" y="170880"/>
                  <a:pt x="150054" y="146703"/>
                  <a:pt x="120231" y="146703"/>
                </a:cubicBezTo>
                <a:close/>
                <a:moveTo>
                  <a:pt x="992864" y="99103"/>
                </a:moveTo>
                <a:lnTo>
                  <a:pt x="992864" y="302303"/>
                </a:lnTo>
                <a:lnTo>
                  <a:pt x="1424864" y="302303"/>
                </a:lnTo>
                <a:lnTo>
                  <a:pt x="1424864" y="99103"/>
                </a:lnTo>
                <a:close/>
                <a:moveTo>
                  <a:pt x="267108" y="99103"/>
                </a:moveTo>
                <a:lnTo>
                  <a:pt x="267108" y="302303"/>
                </a:lnTo>
                <a:lnTo>
                  <a:pt x="699108" y="302303"/>
                </a:lnTo>
                <a:lnTo>
                  <a:pt x="699108" y="99103"/>
                </a:lnTo>
                <a:close/>
                <a:moveTo>
                  <a:pt x="0" y="0"/>
                </a:moveTo>
                <a:lnTo>
                  <a:pt x="1800000" y="0"/>
                </a:lnTo>
                <a:lnTo>
                  <a:pt x="1800000" y="378527"/>
                </a:lnTo>
                <a:lnTo>
                  <a:pt x="0" y="378527"/>
                </a:lnTo>
                <a:close/>
              </a:path>
            </a:pathLst>
          </a:custGeom>
          <a:solidFill>
            <a:srgbClr val="005F4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6" name="자유형: 도형 45">
            <a:extLst>
              <a:ext uri="{FF2B5EF4-FFF2-40B4-BE49-F238E27FC236}">
                <a16:creationId xmlns:a16="http://schemas.microsoft.com/office/drawing/2014/main" id="{E1924FDF-8196-4582-A9F8-CA49A767F8EB}"/>
              </a:ext>
            </a:extLst>
          </p:cNvPr>
          <p:cNvSpPr>
            <a:spLocks noChangeAspect="1"/>
          </p:cNvSpPr>
          <p:nvPr/>
        </p:nvSpPr>
        <p:spPr>
          <a:xfrm>
            <a:off x="391528" y="1932842"/>
            <a:ext cx="288000" cy="316800"/>
          </a:xfrm>
          <a:custGeom>
            <a:avLst/>
            <a:gdLst>
              <a:gd name="connsiteX0" fmla="*/ 540000 w 1080000"/>
              <a:gd name="connsiteY0" fmla="*/ 173802 h 1188000"/>
              <a:gd name="connsiteX1" fmla="*/ 180000 w 1080000"/>
              <a:gd name="connsiteY1" fmla="*/ 533802 h 1188000"/>
              <a:gd name="connsiteX2" fmla="*/ 540000 w 1080000"/>
              <a:gd name="connsiteY2" fmla="*/ 893802 h 1188000"/>
              <a:gd name="connsiteX3" fmla="*/ 900000 w 1080000"/>
              <a:gd name="connsiteY3" fmla="*/ 533802 h 1188000"/>
              <a:gd name="connsiteX4" fmla="*/ 540000 w 1080000"/>
              <a:gd name="connsiteY4" fmla="*/ 173802 h 1188000"/>
              <a:gd name="connsiteX5" fmla="*/ 540000 w 1080000"/>
              <a:gd name="connsiteY5" fmla="*/ 0 h 1188000"/>
              <a:gd name="connsiteX6" fmla="*/ 1080000 w 1080000"/>
              <a:gd name="connsiteY6" fmla="*/ 540000 h 1188000"/>
              <a:gd name="connsiteX7" fmla="*/ 921838 w 1080000"/>
              <a:gd name="connsiteY7" fmla="*/ 921838 h 1188000"/>
              <a:gd name="connsiteX8" fmla="*/ 861041 w 1080000"/>
              <a:gd name="connsiteY8" fmla="*/ 972000 h 1188000"/>
              <a:gd name="connsiteX9" fmla="*/ 864000 w 1080000"/>
              <a:gd name="connsiteY9" fmla="*/ 972000 h 1188000"/>
              <a:gd name="connsiteX10" fmla="*/ 848586 w 1080000"/>
              <a:gd name="connsiteY10" fmla="*/ 982276 h 1188000"/>
              <a:gd name="connsiteX11" fmla="*/ 841919 w 1080000"/>
              <a:gd name="connsiteY11" fmla="*/ 987777 h 1188000"/>
              <a:gd name="connsiteX12" fmla="*/ 833395 w 1080000"/>
              <a:gd name="connsiteY12" fmla="*/ 992403 h 1188000"/>
              <a:gd name="connsiteX13" fmla="*/ 540000 w 1080000"/>
              <a:gd name="connsiteY13" fmla="*/ 1188000 h 1188000"/>
              <a:gd name="connsiteX14" fmla="*/ 246605 w 1080000"/>
              <a:gd name="connsiteY14" fmla="*/ 992403 h 1188000"/>
              <a:gd name="connsiteX15" fmla="*/ 238081 w 1080000"/>
              <a:gd name="connsiteY15" fmla="*/ 987777 h 1188000"/>
              <a:gd name="connsiteX16" fmla="*/ 231414 w 1080000"/>
              <a:gd name="connsiteY16" fmla="*/ 982276 h 1188000"/>
              <a:gd name="connsiteX17" fmla="*/ 216000 w 1080000"/>
              <a:gd name="connsiteY17" fmla="*/ 972000 h 1188000"/>
              <a:gd name="connsiteX18" fmla="*/ 218959 w 1080000"/>
              <a:gd name="connsiteY18" fmla="*/ 972000 h 1188000"/>
              <a:gd name="connsiteX19" fmla="*/ 158162 w 1080000"/>
              <a:gd name="connsiteY19" fmla="*/ 921838 h 1188000"/>
              <a:gd name="connsiteX20" fmla="*/ 0 w 1080000"/>
              <a:gd name="connsiteY20" fmla="*/ 540000 h 1188000"/>
              <a:gd name="connsiteX21" fmla="*/ 540000 w 1080000"/>
              <a:gd name="connsiteY21" fmla="*/ 0 h 11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80000" h="1188000">
                <a:moveTo>
                  <a:pt x="540000" y="173802"/>
                </a:moveTo>
                <a:cubicBezTo>
                  <a:pt x="341177" y="173802"/>
                  <a:pt x="180000" y="334979"/>
                  <a:pt x="180000" y="533802"/>
                </a:cubicBezTo>
                <a:cubicBezTo>
                  <a:pt x="180000" y="732625"/>
                  <a:pt x="341177" y="893802"/>
                  <a:pt x="540000" y="893802"/>
                </a:cubicBezTo>
                <a:cubicBezTo>
                  <a:pt x="738823" y="893802"/>
                  <a:pt x="900000" y="732625"/>
                  <a:pt x="900000" y="533802"/>
                </a:cubicBezTo>
                <a:cubicBezTo>
                  <a:pt x="900000" y="334979"/>
                  <a:pt x="738823" y="173802"/>
                  <a:pt x="540000" y="173802"/>
                </a:cubicBezTo>
                <a:close/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689117"/>
                  <a:pt x="1019559" y="824117"/>
                  <a:pt x="921838" y="921838"/>
                </a:cubicBezTo>
                <a:lnTo>
                  <a:pt x="861041" y="972000"/>
                </a:lnTo>
                <a:lnTo>
                  <a:pt x="864000" y="972000"/>
                </a:lnTo>
                <a:lnTo>
                  <a:pt x="848586" y="982276"/>
                </a:lnTo>
                <a:lnTo>
                  <a:pt x="841919" y="987777"/>
                </a:lnTo>
                <a:lnTo>
                  <a:pt x="833395" y="992403"/>
                </a:lnTo>
                <a:lnTo>
                  <a:pt x="540000" y="1188000"/>
                </a:lnTo>
                <a:lnTo>
                  <a:pt x="246605" y="992403"/>
                </a:lnTo>
                <a:lnTo>
                  <a:pt x="238081" y="987777"/>
                </a:lnTo>
                <a:lnTo>
                  <a:pt x="231414" y="982276"/>
                </a:lnTo>
                <a:lnTo>
                  <a:pt x="216000" y="972000"/>
                </a:lnTo>
                <a:lnTo>
                  <a:pt x="218959" y="972000"/>
                </a:lnTo>
                <a:lnTo>
                  <a:pt x="158162" y="921838"/>
                </a:lnTo>
                <a:cubicBezTo>
                  <a:pt x="60442" y="824117"/>
                  <a:pt x="0" y="689117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solidFill>
            <a:srgbClr val="005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8235D2A1-F523-4E0B-BC44-5BA4D238C64D}"/>
              </a:ext>
            </a:extLst>
          </p:cNvPr>
          <p:cNvSpPr>
            <a:spLocks noChangeAspect="1"/>
          </p:cNvSpPr>
          <p:nvPr/>
        </p:nvSpPr>
        <p:spPr>
          <a:xfrm>
            <a:off x="5261265" y="1931485"/>
            <a:ext cx="288000" cy="316800"/>
          </a:xfrm>
          <a:custGeom>
            <a:avLst/>
            <a:gdLst>
              <a:gd name="connsiteX0" fmla="*/ 540000 w 1080000"/>
              <a:gd name="connsiteY0" fmla="*/ 173802 h 1188000"/>
              <a:gd name="connsiteX1" fmla="*/ 180000 w 1080000"/>
              <a:gd name="connsiteY1" fmla="*/ 533802 h 1188000"/>
              <a:gd name="connsiteX2" fmla="*/ 540000 w 1080000"/>
              <a:gd name="connsiteY2" fmla="*/ 893802 h 1188000"/>
              <a:gd name="connsiteX3" fmla="*/ 900000 w 1080000"/>
              <a:gd name="connsiteY3" fmla="*/ 533802 h 1188000"/>
              <a:gd name="connsiteX4" fmla="*/ 540000 w 1080000"/>
              <a:gd name="connsiteY4" fmla="*/ 173802 h 1188000"/>
              <a:gd name="connsiteX5" fmla="*/ 540000 w 1080000"/>
              <a:gd name="connsiteY5" fmla="*/ 0 h 1188000"/>
              <a:gd name="connsiteX6" fmla="*/ 1080000 w 1080000"/>
              <a:gd name="connsiteY6" fmla="*/ 540000 h 1188000"/>
              <a:gd name="connsiteX7" fmla="*/ 921838 w 1080000"/>
              <a:gd name="connsiteY7" fmla="*/ 921838 h 1188000"/>
              <a:gd name="connsiteX8" fmla="*/ 861041 w 1080000"/>
              <a:gd name="connsiteY8" fmla="*/ 972000 h 1188000"/>
              <a:gd name="connsiteX9" fmla="*/ 864000 w 1080000"/>
              <a:gd name="connsiteY9" fmla="*/ 972000 h 1188000"/>
              <a:gd name="connsiteX10" fmla="*/ 848586 w 1080000"/>
              <a:gd name="connsiteY10" fmla="*/ 982276 h 1188000"/>
              <a:gd name="connsiteX11" fmla="*/ 841919 w 1080000"/>
              <a:gd name="connsiteY11" fmla="*/ 987777 h 1188000"/>
              <a:gd name="connsiteX12" fmla="*/ 833395 w 1080000"/>
              <a:gd name="connsiteY12" fmla="*/ 992403 h 1188000"/>
              <a:gd name="connsiteX13" fmla="*/ 540000 w 1080000"/>
              <a:gd name="connsiteY13" fmla="*/ 1188000 h 1188000"/>
              <a:gd name="connsiteX14" fmla="*/ 246605 w 1080000"/>
              <a:gd name="connsiteY14" fmla="*/ 992403 h 1188000"/>
              <a:gd name="connsiteX15" fmla="*/ 238081 w 1080000"/>
              <a:gd name="connsiteY15" fmla="*/ 987777 h 1188000"/>
              <a:gd name="connsiteX16" fmla="*/ 231414 w 1080000"/>
              <a:gd name="connsiteY16" fmla="*/ 982276 h 1188000"/>
              <a:gd name="connsiteX17" fmla="*/ 216000 w 1080000"/>
              <a:gd name="connsiteY17" fmla="*/ 972000 h 1188000"/>
              <a:gd name="connsiteX18" fmla="*/ 218959 w 1080000"/>
              <a:gd name="connsiteY18" fmla="*/ 972000 h 1188000"/>
              <a:gd name="connsiteX19" fmla="*/ 158162 w 1080000"/>
              <a:gd name="connsiteY19" fmla="*/ 921838 h 1188000"/>
              <a:gd name="connsiteX20" fmla="*/ 0 w 1080000"/>
              <a:gd name="connsiteY20" fmla="*/ 540000 h 1188000"/>
              <a:gd name="connsiteX21" fmla="*/ 540000 w 1080000"/>
              <a:gd name="connsiteY21" fmla="*/ 0 h 11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80000" h="1188000">
                <a:moveTo>
                  <a:pt x="540000" y="173802"/>
                </a:moveTo>
                <a:cubicBezTo>
                  <a:pt x="341177" y="173802"/>
                  <a:pt x="180000" y="334979"/>
                  <a:pt x="180000" y="533802"/>
                </a:cubicBezTo>
                <a:cubicBezTo>
                  <a:pt x="180000" y="732625"/>
                  <a:pt x="341177" y="893802"/>
                  <a:pt x="540000" y="893802"/>
                </a:cubicBezTo>
                <a:cubicBezTo>
                  <a:pt x="738823" y="893802"/>
                  <a:pt x="900000" y="732625"/>
                  <a:pt x="900000" y="533802"/>
                </a:cubicBezTo>
                <a:cubicBezTo>
                  <a:pt x="900000" y="334979"/>
                  <a:pt x="738823" y="173802"/>
                  <a:pt x="540000" y="173802"/>
                </a:cubicBezTo>
                <a:close/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689117"/>
                  <a:pt x="1019559" y="824117"/>
                  <a:pt x="921838" y="921838"/>
                </a:cubicBezTo>
                <a:lnTo>
                  <a:pt x="861041" y="972000"/>
                </a:lnTo>
                <a:lnTo>
                  <a:pt x="864000" y="972000"/>
                </a:lnTo>
                <a:lnTo>
                  <a:pt x="848586" y="982276"/>
                </a:lnTo>
                <a:lnTo>
                  <a:pt x="841919" y="987777"/>
                </a:lnTo>
                <a:lnTo>
                  <a:pt x="833395" y="992403"/>
                </a:lnTo>
                <a:lnTo>
                  <a:pt x="540000" y="1188000"/>
                </a:lnTo>
                <a:lnTo>
                  <a:pt x="246605" y="992403"/>
                </a:lnTo>
                <a:lnTo>
                  <a:pt x="238081" y="987777"/>
                </a:lnTo>
                <a:lnTo>
                  <a:pt x="231414" y="982276"/>
                </a:lnTo>
                <a:lnTo>
                  <a:pt x="216000" y="972000"/>
                </a:lnTo>
                <a:lnTo>
                  <a:pt x="218959" y="972000"/>
                </a:lnTo>
                <a:lnTo>
                  <a:pt x="158162" y="921838"/>
                </a:lnTo>
                <a:cubicBezTo>
                  <a:pt x="60442" y="824117"/>
                  <a:pt x="0" y="689117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solidFill>
            <a:srgbClr val="005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0EEDAEF-A9EA-408E-B6D2-8D0F7D31E736}"/>
              </a:ext>
            </a:extLst>
          </p:cNvPr>
          <p:cNvSpPr txBox="1"/>
          <p:nvPr/>
        </p:nvSpPr>
        <p:spPr>
          <a:xfrm>
            <a:off x="8089684" y="4761802"/>
            <a:ext cx="12161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백업 마스터 서버</a:t>
            </a:r>
            <a:endParaRPr lang="en-US" altLang="ko-KR" sz="1000" dirty="0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82C66A3-57B1-4204-B57D-D9A7A23FF0AB}"/>
              </a:ext>
            </a:extLst>
          </p:cNvPr>
          <p:cNvGrpSpPr/>
          <p:nvPr/>
        </p:nvGrpSpPr>
        <p:grpSpPr>
          <a:xfrm>
            <a:off x="7994872" y="3688185"/>
            <a:ext cx="1405822" cy="896641"/>
            <a:chOff x="7890147" y="4271000"/>
            <a:chExt cx="1405822" cy="896641"/>
          </a:xfrm>
        </p:grpSpPr>
        <p:sp>
          <p:nvSpPr>
            <p:cNvPr id="51" name="이등변 삼각형 50">
              <a:extLst>
                <a:ext uri="{FF2B5EF4-FFF2-40B4-BE49-F238E27FC236}">
                  <a16:creationId xmlns:a16="http://schemas.microsoft.com/office/drawing/2014/main" id="{9CA8C311-8675-4A0B-86A4-DF43B601DCDB}"/>
                </a:ext>
              </a:extLst>
            </p:cNvPr>
            <p:cNvSpPr/>
            <p:nvPr/>
          </p:nvSpPr>
          <p:spPr>
            <a:xfrm flipH="1" flipV="1">
              <a:off x="7890147" y="4271000"/>
              <a:ext cx="1405822" cy="896641"/>
            </a:xfrm>
            <a:prstGeom prst="triangle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9000">
                  <a:schemeClr val="bg1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C02D098-3E8A-4B49-8DD5-804B82D6CA53}"/>
                </a:ext>
              </a:extLst>
            </p:cNvPr>
            <p:cNvSpPr txBox="1"/>
            <p:nvPr/>
          </p:nvSpPr>
          <p:spPr>
            <a:xfrm>
              <a:off x="8143058" y="4447976"/>
              <a:ext cx="900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/>
                <a:t>Hypervisor</a:t>
              </a:r>
              <a:endParaRPr lang="ko-KR" altLang="en-US" sz="1000" dirty="0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371DB487-8994-47B6-9AD6-A0267A8B8678}"/>
              </a:ext>
            </a:extLst>
          </p:cNvPr>
          <p:cNvSpPr txBox="1"/>
          <p:nvPr/>
        </p:nvSpPr>
        <p:spPr>
          <a:xfrm>
            <a:off x="7860148" y="3334456"/>
            <a:ext cx="1675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ko-KR" altLang="en-US" sz="1000" dirty="0" err="1"/>
              <a:t>장애시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백업본</a:t>
            </a:r>
            <a:r>
              <a:rPr lang="ko-KR" altLang="en-US" sz="1000" dirty="0"/>
              <a:t> 가상화로 즉시 서비스</a:t>
            </a:r>
            <a:endParaRPr lang="en-US" altLang="ko-KR" sz="1000" dirty="0"/>
          </a:p>
        </p:txBody>
      </p:sp>
      <p:sp>
        <p:nvSpPr>
          <p:cNvPr id="54" name="자유형: 도형 53">
            <a:extLst>
              <a:ext uri="{FF2B5EF4-FFF2-40B4-BE49-F238E27FC236}">
                <a16:creationId xmlns:a16="http://schemas.microsoft.com/office/drawing/2014/main" id="{C16C21D8-141B-452A-8EE5-CDD6E0326211}"/>
              </a:ext>
            </a:extLst>
          </p:cNvPr>
          <p:cNvSpPr/>
          <p:nvPr/>
        </p:nvSpPr>
        <p:spPr>
          <a:xfrm>
            <a:off x="8247783" y="2913487"/>
            <a:ext cx="252000" cy="360000"/>
          </a:xfrm>
          <a:custGeom>
            <a:avLst/>
            <a:gdLst>
              <a:gd name="connsiteX0" fmla="*/ 228600 w 266700"/>
              <a:gd name="connsiteY0" fmla="*/ 95250 h 533400"/>
              <a:gd name="connsiteX1" fmla="*/ 38100 w 266700"/>
              <a:gd name="connsiteY1" fmla="*/ 95250 h 533400"/>
              <a:gd name="connsiteX2" fmla="*/ 38100 w 266700"/>
              <a:gd name="connsiteY2" fmla="*/ 38100 h 533400"/>
              <a:gd name="connsiteX3" fmla="*/ 228600 w 266700"/>
              <a:gd name="connsiteY3" fmla="*/ 38100 h 533400"/>
              <a:gd name="connsiteX4" fmla="*/ 228600 w 266700"/>
              <a:gd name="connsiteY4" fmla="*/ 95250 h 533400"/>
              <a:gd name="connsiteX5" fmla="*/ 228600 w 266700"/>
              <a:gd name="connsiteY5" fmla="*/ 190500 h 533400"/>
              <a:gd name="connsiteX6" fmla="*/ 38100 w 266700"/>
              <a:gd name="connsiteY6" fmla="*/ 190500 h 533400"/>
              <a:gd name="connsiteX7" fmla="*/ 38100 w 266700"/>
              <a:gd name="connsiteY7" fmla="*/ 133350 h 533400"/>
              <a:gd name="connsiteX8" fmla="*/ 228600 w 266700"/>
              <a:gd name="connsiteY8" fmla="*/ 133350 h 533400"/>
              <a:gd name="connsiteX9" fmla="*/ 228600 w 266700"/>
              <a:gd name="connsiteY9" fmla="*/ 190500 h 533400"/>
              <a:gd name="connsiteX10" fmla="*/ 133350 w 266700"/>
              <a:gd name="connsiteY10" fmla="*/ 476250 h 533400"/>
              <a:gd name="connsiteX11" fmla="*/ 104775 w 266700"/>
              <a:gd name="connsiteY11" fmla="*/ 447675 h 533400"/>
              <a:gd name="connsiteX12" fmla="*/ 133350 w 266700"/>
              <a:gd name="connsiteY12" fmla="*/ 419100 h 533400"/>
              <a:gd name="connsiteX13" fmla="*/ 161925 w 266700"/>
              <a:gd name="connsiteY13" fmla="*/ 447675 h 533400"/>
              <a:gd name="connsiteX14" fmla="*/ 133350 w 266700"/>
              <a:gd name="connsiteY14" fmla="*/ 476250 h 533400"/>
              <a:gd name="connsiteX15" fmla="*/ 228600 w 266700"/>
              <a:gd name="connsiteY15" fmla="*/ 0 h 533400"/>
              <a:gd name="connsiteX16" fmla="*/ 38100 w 266700"/>
              <a:gd name="connsiteY16" fmla="*/ 0 h 533400"/>
              <a:gd name="connsiteX17" fmla="*/ 0 w 266700"/>
              <a:gd name="connsiteY17" fmla="*/ 38100 h 533400"/>
              <a:gd name="connsiteX18" fmla="*/ 0 w 266700"/>
              <a:gd name="connsiteY18" fmla="*/ 495300 h 533400"/>
              <a:gd name="connsiteX19" fmla="*/ 38100 w 266700"/>
              <a:gd name="connsiteY19" fmla="*/ 533400 h 533400"/>
              <a:gd name="connsiteX20" fmla="*/ 228600 w 266700"/>
              <a:gd name="connsiteY20" fmla="*/ 533400 h 533400"/>
              <a:gd name="connsiteX21" fmla="*/ 266700 w 266700"/>
              <a:gd name="connsiteY21" fmla="*/ 495300 h 533400"/>
              <a:gd name="connsiteX22" fmla="*/ 266700 w 266700"/>
              <a:gd name="connsiteY22" fmla="*/ 38100 h 533400"/>
              <a:gd name="connsiteX23" fmla="*/ 228600 w 266700"/>
              <a:gd name="connsiteY23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66700" h="533400">
                <a:moveTo>
                  <a:pt x="228600" y="95250"/>
                </a:moveTo>
                <a:lnTo>
                  <a:pt x="38100" y="95250"/>
                </a:lnTo>
                <a:lnTo>
                  <a:pt x="38100" y="38100"/>
                </a:lnTo>
                <a:lnTo>
                  <a:pt x="228600" y="38100"/>
                </a:lnTo>
                <a:lnTo>
                  <a:pt x="228600" y="95250"/>
                </a:lnTo>
                <a:close/>
                <a:moveTo>
                  <a:pt x="228600" y="190500"/>
                </a:moveTo>
                <a:lnTo>
                  <a:pt x="38100" y="190500"/>
                </a:lnTo>
                <a:lnTo>
                  <a:pt x="38100" y="133350"/>
                </a:lnTo>
                <a:lnTo>
                  <a:pt x="228600" y="133350"/>
                </a:lnTo>
                <a:lnTo>
                  <a:pt x="228600" y="190500"/>
                </a:lnTo>
                <a:close/>
                <a:moveTo>
                  <a:pt x="133350" y="476250"/>
                </a:moveTo>
                <a:cubicBezTo>
                  <a:pt x="117158" y="476250"/>
                  <a:pt x="104775" y="463867"/>
                  <a:pt x="104775" y="447675"/>
                </a:cubicBezTo>
                <a:cubicBezTo>
                  <a:pt x="104775" y="431483"/>
                  <a:pt x="117158" y="419100"/>
                  <a:pt x="133350" y="419100"/>
                </a:cubicBezTo>
                <a:cubicBezTo>
                  <a:pt x="149542" y="419100"/>
                  <a:pt x="161925" y="431483"/>
                  <a:pt x="161925" y="447675"/>
                </a:cubicBezTo>
                <a:cubicBezTo>
                  <a:pt x="161925" y="463867"/>
                  <a:pt x="149542" y="476250"/>
                  <a:pt x="133350" y="476250"/>
                </a:cubicBezTo>
                <a:close/>
                <a:moveTo>
                  <a:pt x="228600" y="0"/>
                </a:moveTo>
                <a:lnTo>
                  <a:pt x="38100" y="0"/>
                </a:lnTo>
                <a:cubicBezTo>
                  <a:pt x="17145" y="0"/>
                  <a:pt x="0" y="17145"/>
                  <a:pt x="0" y="38100"/>
                </a:cubicBezTo>
                <a:lnTo>
                  <a:pt x="0" y="495300"/>
                </a:lnTo>
                <a:cubicBezTo>
                  <a:pt x="0" y="516255"/>
                  <a:pt x="17145" y="533400"/>
                  <a:pt x="38100" y="533400"/>
                </a:cubicBezTo>
                <a:lnTo>
                  <a:pt x="228600" y="533400"/>
                </a:lnTo>
                <a:cubicBezTo>
                  <a:pt x="249555" y="533400"/>
                  <a:pt x="266700" y="516255"/>
                  <a:pt x="266700" y="495300"/>
                </a:cubicBezTo>
                <a:lnTo>
                  <a:pt x="266700" y="38100"/>
                </a:lnTo>
                <a:cubicBezTo>
                  <a:pt x="266700" y="17145"/>
                  <a:pt x="249555" y="0"/>
                  <a:pt x="228600" y="0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 cap="flat">
            <a:solidFill>
              <a:srgbClr val="003738"/>
            </a:solidFill>
            <a:prstDash val="lgDash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CBB49E9-07CF-42EB-96E1-367B26DBE679}"/>
              </a:ext>
            </a:extLst>
          </p:cNvPr>
          <p:cNvCxnSpPr>
            <a:cxnSpLocks/>
          </p:cNvCxnSpPr>
          <p:nvPr/>
        </p:nvCxnSpPr>
        <p:spPr>
          <a:xfrm flipV="1">
            <a:off x="9147783" y="2890957"/>
            <a:ext cx="0" cy="411700"/>
          </a:xfrm>
          <a:prstGeom prst="straightConnector1">
            <a:avLst/>
          </a:prstGeom>
          <a:ln w="28575">
            <a:solidFill>
              <a:srgbClr val="00373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그래픽 55" descr="활짝 웃는 얼굴(윤곽선) 단색으로 채워진">
            <a:extLst>
              <a:ext uri="{FF2B5EF4-FFF2-40B4-BE49-F238E27FC236}">
                <a16:creationId xmlns:a16="http://schemas.microsoft.com/office/drawing/2014/main" id="{07AF3AF4-C0F5-4A7A-9589-28241770A5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70640" y="2648331"/>
            <a:ext cx="360000" cy="360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541C2CF-9B97-4BE3-BB1A-CE909DAE1F24}"/>
              </a:ext>
            </a:extLst>
          </p:cNvPr>
          <p:cNvSpPr txBox="1"/>
          <p:nvPr/>
        </p:nvSpPr>
        <p:spPr>
          <a:xfrm>
            <a:off x="5261265" y="4609985"/>
            <a:ext cx="720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/>
              <a:t>서버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F0E9F25-603C-4079-8AAD-301C3BCDD561}"/>
              </a:ext>
            </a:extLst>
          </p:cNvPr>
          <p:cNvSpPr txBox="1"/>
          <p:nvPr/>
        </p:nvSpPr>
        <p:spPr>
          <a:xfrm>
            <a:off x="5893257" y="4610097"/>
            <a:ext cx="720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/>
              <a:t>노트북</a:t>
            </a: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8C9A87B-D1A6-4965-888E-DE43718FE288}"/>
              </a:ext>
            </a:extLst>
          </p:cNvPr>
          <p:cNvCxnSpPr>
            <a:cxnSpLocks/>
            <a:stCxn id="63" idx="3"/>
            <a:endCxn id="67" idx="1"/>
          </p:cNvCxnSpPr>
          <p:nvPr/>
        </p:nvCxnSpPr>
        <p:spPr>
          <a:xfrm>
            <a:off x="6577257" y="4336228"/>
            <a:ext cx="1490526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A2093B9-B739-4965-98C0-CE230D4A4679}"/>
              </a:ext>
            </a:extLst>
          </p:cNvPr>
          <p:cNvSpPr txBox="1"/>
          <p:nvPr/>
        </p:nvSpPr>
        <p:spPr>
          <a:xfrm>
            <a:off x="6496320" y="4023485"/>
            <a:ext cx="108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3738"/>
                </a:solidFill>
              </a:rPr>
              <a:t>평상시 백업</a:t>
            </a:r>
          </a:p>
        </p:txBody>
      </p:sp>
      <p:pic>
        <p:nvPicPr>
          <p:cNvPr id="61" name="그래픽 60" descr="무서워하는 얼굴(윤곽선) 단색으로 채워진">
            <a:extLst>
              <a:ext uri="{FF2B5EF4-FFF2-40B4-BE49-F238E27FC236}">
                <a16:creationId xmlns:a16="http://schemas.microsoft.com/office/drawing/2014/main" id="{DF6D6DF6-E90F-4EFA-8FF7-E3EE73DD5E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41265" y="3649738"/>
            <a:ext cx="360000" cy="360000"/>
          </a:xfrm>
          <a:prstGeom prst="rect">
            <a:avLst/>
          </a:prstGeom>
        </p:spPr>
      </p:pic>
      <p:pic>
        <p:nvPicPr>
          <p:cNvPr id="62" name="그래픽 61" descr="무서워하는 얼굴(윤곽선) 단색으로 채워진">
            <a:extLst>
              <a:ext uri="{FF2B5EF4-FFF2-40B4-BE49-F238E27FC236}">
                <a16:creationId xmlns:a16="http://schemas.microsoft.com/office/drawing/2014/main" id="{0BB54DB1-70B1-4685-81F8-F4747730D5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73257" y="3649738"/>
            <a:ext cx="360000" cy="360000"/>
          </a:xfrm>
          <a:prstGeom prst="rect">
            <a:avLst/>
          </a:prstGeom>
        </p:spPr>
      </p:pic>
      <p:pic>
        <p:nvPicPr>
          <p:cNvPr id="63" name="그래픽 62" descr="랩톱 단색으로 채워진">
            <a:extLst>
              <a:ext uri="{FF2B5EF4-FFF2-40B4-BE49-F238E27FC236}">
                <a16:creationId xmlns:a16="http://schemas.microsoft.com/office/drawing/2014/main" id="{691073F1-0767-4ACA-A1CB-11ABC1B245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29257" y="4012228"/>
            <a:ext cx="648000" cy="648000"/>
          </a:xfrm>
          <a:prstGeom prst="rect">
            <a:avLst/>
          </a:prstGeom>
        </p:spPr>
      </p:pic>
      <p:sp>
        <p:nvSpPr>
          <p:cNvPr id="64" name="자유형: 도형 63">
            <a:extLst>
              <a:ext uri="{FF2B5EF4-FFF2-40B4-BE49-F238E27FC236}">
                <a16:creationId xmlns:a16="http://schemas.microsoft.com/office/drawing/2014/main" id="{416D0F50-AE81-4251-836A-605752E58BA6}"/>
              </a:ext>
            </a:extLst>
          </p:cNvPr>
          <p:cNvSpPr/>
          <p:nvPr/>
        </p:nvSpPr>
        <p:spPr>
          <a:xfrm>
            <a:off x="5441265" y="4066228"/>
            <a:ext cx="360000" cy="540000"/>
          </a:xfrm>
          <a:custGeom>
            <a:avLst/>
            <a:gdLst>
              <a:gd name="connsiteX0" fmla="*/ 228600 w 266700"/>
              <a:gd name="connsiteY0" fmla="*/ 95250 h 533400"/>
              <a:gd name="connsiteX1" fmla="*/ 38100 w 266700"/>
              <a:gd name="connsiteY1" fmla="*/ 95250 h 533400"/>
              <a:gd name="connsiteX2" fmla="*/ 38100 w 266700"/>
              <a:gd name="connsiteY2" fmla="*/ 38100 h 533400"/>
              <a:gd name="connsiteX3" fmla="*/ 228600 w 266700"/>
              <a:gd name="connsiteY3" fmla="*/ 38100 h 533400"/>
              <a:gd name="connsiteX4" fmla="*/ 228600 w 266700"/>
              <a:gd name="connsiteY4" fmla="*/ 95250 h 533400"/>
              <a:gd name="connsiteX5" fmla="*/ 228600 w 266700"/>
              <a:gd name="connsiteY5" fmla="*/ 190500 h 533400"/>
              <a:gd name="connsiteX6" fmla="*/ 38100 w 266700"/>
              <a:gd name="connsiteY6" fmla="*/ 190500 h 533400"/>
              <a:gd name="connsiteX7" fmla="*/ 38100 w 266700"/>
              <a:gd name="connsiteY7" fmla="*/ 133350 h 533400"/>
              <a:gd name="connsiteX8" fmla="*/ 228600 w 266700"/>
              <a:gd name="connsiteY8" fmla="*/ 133350 h 533400"/>
              <a:gd name="connsiteX9" fmla="*/ 228600 w 266700"/>
              <a:gd name="connsiteY9" fmla="*/ 190500 h 533400"/>
              <a:gd name="connsiteX10" fmla="*/ 133350 w 266700"/>
              <a:gd name="connsiteY10" fmla="*/ 476250 h 533400"/>
              <a:gd name="connsiteX11" fmla="*/ 104775 w 266700"/>
              <a:gd name="connsiteY11" fmla="*/ 447675 h 533400"/>
              <a:gd name="connsiteX12" fmla="*/ 133350 w 266700"/>
              <a:gd name="connsiteY12" fmla="*/ 419100 h 533400"/>
              <a:gd name="connsiteX13" fmla="*/ 161925 w 266700"/>
              <a:gd name="connsiteY13" fmla="*/ 447675 h 533400"/>
              <a:gd name="connsiteX14" fmla="*/ 133350 w 266700"/>
              <a:gd name="connsiteY14" fmla="*/ 476250 h 533400"/>
              <a:gd name="connsiteX15" fmla="*/ 228600 w 266700"/>
              <a:gd name="connsiteY15" fmla="*/ 0 h 533400"/>
              <a:gd name="connsiteX16" fmla="*/ 38100 w 266700"/>
              <a:gd name="connsiteY16" fmla="*/ 0 h 533400"/>
              <a:gd name="connsiteX17" fmla="*/ 0 w 266700"/>
              <a:gd name="connsiteY17" fmla="*/ 38100 h 533400"/>
              <a:gd name="connsiteX18" fmla="*/ 0 w 266700"/>
              <a:gd name="connsiteY18" fmla="*/ 495300 h 533400"/>
              <a:gd name="connsiteX19" fmla="*/ 38100 w 266700"/>
              <a:gd name="connsiteY19" fmla="*/ 533400 h 533400"/>
              <a:gd name="connsiteX20" fmla="*/ 228600 w 266700"/>
              <a:gd name="connsiteY20" fmla="*/ 533400 h 533400"/>
              <a:gd name="connsiteX21" fmla="*/ 266700 w 266700"/>
              <a:gd name="connsiteY21" fmla="*/ 495300 h 533400"/>
              <a:gd name="connsiteX22" fmla="*/ 266700 w 266700"/>
              <a:gd name="connsiteY22" fmla="*/ 38100 h 533400"/>
              <a:gd name="connsiteX23" fmla="*/ 228600 w 266700"/>
              <a:gd name="connsiteY23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66700" h="533400">
                <a:moveTo>
                  <a:pt x="228600" y="95250"/>
                </a:moveTo>
                <a:lnTo>
                  <a:pt x="38100" y="95250"/>
                </a:lnTo>
                <a:lnTo>
                  <a:pt x="38100" y="38100"/>
                </a:lnTo>
                <a:lnTo>
                  <a:pt x="228600" y="38100"/>
                </a:lnTo>
                <a:lnTo>
                  <a:pt x="228600" y="95250"/>
                </a:lnTo>
                <a:close/>
                <a:moveTo>
                  <a:pt x="228600" y="190500"/>
                </a:moveTo>
                <a:lnTo>
                  <a:pt x="38100" y="190500"/>
                </a:lnTo>
                <a:lnTo>
                  <a:pt x="38100" y="133350"/>
                </a:lnTo>
                <a:lnTo>
                  <a:pt x="228600" y="133350"/>
                </a:lnTo>
                <a:lnTo>
                  <a:pt x="228600" y="190500"/>
                </a:lnTo>
                <a:close/>
                <a:moveTo>
                  <a:pt x="133350" y="476250"/>
                </a:moveTo>
                <a:cubicBezTo>
                  <a:pt x="117158" y="476250"/>
                  <a:pt x="104775" y="463867"/>
                  <a:pt x="104775" y="447675"/>
                </a:cubicBezTo>
                <a:cubicBezTo>
                  <a:pt x="104775" y="431483"/>
                  <a:pt x="117158" y="419100"/>
                  <a:pt x="133350" y="419100"/>
                </a:cubicBezTo>
                <a:cubicBezTo>
                  <a:pt x="149542" y="419100"/>
                  <a:pt x="161925" y="431483"/>
                  <a:pt x="161925" y="447675"/>
                </a:cubicBezTo>
                <a:cubicBezTo>
                  <a:pt x="161925" y="463867"/>
                  <a:pt x="149542" y="476250"/>
                  <a:pt x="133350" y="476250"/>
                </a:cubicBezTo>
                <a:close/>
                <a:moveTo>
                  <a:pt x="228600" y="0"/>
                </a:moveTo>
                <a:lnTo>
                  <a:pt x="38100" y="0"/>
                </a:lnTo>
                <a:cubicBezTo>
                  <a:pt x="17145" y="0"/>
                  <a:pt x="0" y="17145"/>
                  <a:pt x="0" y="38100"/>
                </a:cubicBezTo>
                <a:lnTo>
                  <a:pt x="0" y="495300"/>
                </a:lnTo>
                <a:cubicBezTo>
                  <a:pt x="0" y="516255"/>
                  <a:pt x="17145" y="533400"/>
                  <a:pt x="38100" y="533400"/>
                </a:cubicBezTo>
                <a:lnTo>
                  <a:pt x="228600" y="533400"/>
                </a:lnTo>
                <a:cubicBezTo>
                  <a:pt x="249555" y="533400"/>
                  <a:pt x="266700" y="516255"/>
                  <a:pt x="266700" y="495300"/>
                </a:cubicBezTo>
                <a:lnTo>
                  <a:pt x="266700" y="38100"/>
                </a:lnTo>
                <a:cubicBezTo>
                  <a:pt x="266700" y="17145"/>
                  <a:pt x="249555" y="0"/>
                  <a:pt x="228600" y="0"/>
                </a:cubicBezTo>
                <a:close/>
              </a:path>
            </a:pathLst>
          </a:custGeom>
          <a:solidFill>
            <a:srgbClr val="005F4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65" name="그래픽 64" descr="랩톱 단색으로 채워진">
            <a:extLst>
              <a:ext uri="{FF2B5EF4-FFF2-40B4-BE49-F238E27FC236}">
                <a16:creationId xmlns:a16="http://schemas.microsoft.com/office/drawing/2014/main" id="{4724E6A0-CEEE-420D-8E55-E92BFC9AFA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636942" y="3008331"/>
            <a:ext cx="360000" cy="360000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E9403C00-2A30-4FF0-A735-DA50145C6A5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57783" y="4530778"/>
            <a:ext cx="1080000" cy="232727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29229FB7-3B72-45C7-88E8-0C2475FF4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783" y="4090152"/>
            <a:ext cx="360000" cy="49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143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3B979E2-418E-44B7-A958-702C13DAC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2.2.9 </a:t>
            </a:r>
            <a:r>
              <a:rPr lang="ko-KR" altLang="en-US" dirty="0"/>
              <a:t>강력한 랜섬웨어 대응 기술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7DFFE14-6204-4871-A58F-BE1FC9816F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관리자 권할 탈취시에도 방어 가능한 변경불가 백업을 지원하고 백업 데이터내 악성코드를 수시로 </a:t>
            </a:r>
            <a:r>
              <a:rPr lang="ko-KR" altLang="en-US" dirty="0" err="1"/>
              <a:t>검사할수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CC1F08-7086-48C2-A4B0-055782012D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 anchor="ctr"/>
          <a:lstStyle/>
          <a:p>
            <a:pPr marL="0" indent="0" algn="r">
              <a:buNone/>
            </a:pPr>
            <a:r>
              <a:rPr lang="en-US" altLang="ko-KR" dirty="0">
                <a:latin typeface="+mn-ea"/>
              </a:rPr>
              <a:t>2.2 </a:t>
            </a:r>
            <a:r>
              <a:rPr lang="ko-KR" altLang="en-US" dirty="0">
                <a:latin typeface="+mn-ea"/>
              </a:rPr>
              <a:t>제안 제품 기능 및 규격</a:t>
            </a:r>
          </a:p>
        </p:txBody>
      </p:sp>
      <p:graphicFrame>
        <p:nvGraphicFramePr>
          <p:cNvPr id="8" name="표 12">
            <a:extLst>
              <a:ext uri="{FF2B5EF4-FFF2-40B4-BE49-F238E27FC236}">
                <a16:creationId xmlns:a16="http://schemas.microsoft.com/office/drawing/2014/main" id="{4D0F04B7-B5DE-4D41-A1C4-5C36E882F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434826"/>
              </p:ext>
            </p:extLst>
          </p:nvPr>
        </p:nvGraphicFramePr>
        <p:xfrm>
          <a:off x="273000" y="1879285"/>
          <a:ext cx="9360000" cy="4570033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4504889">
                  <a:extLst>
                    <a:ext uri="{9D8B030D-6E8A-4147-A177-3AD203B41FA5}">
                      <a16:colId xmlns:a16="http://schemas.microsoft.com/office/drawing/2014/main" val="3397569639"/>
                    </a:ext>
                  </a:extLst>
                </a:gridCol>
                <a:gridCol w="361061">
                  <a:extLst>
                    <a:ext uri="{9D8B030D-6E8A-4147-A177-3AD203B41FA5}">
                      <a16:colId xmlns:a16="http://schemas.microsoft.com/office/drawing/2014/main" val="3085294347"/>
                    </a:ext>
                  </a:extLst>
                </a:gridCol>
                <a:gridCol w="4494050">
                  <a:extLst>
                    <a:ext uri="{9D8B030D-6E8A-4147-A177-3AD203B41FA5}">
                      <a16:colId xmlns:a16="http://schemas.microsoft.com/office/drawing/2014/main" val="153103264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b="1" dirty="0">
                          <a:solidFill>
                            <a:srgbClr val="003738"/>
                          </a:solidFill>
                        </a:rPr>
                        <a:t>변경불가 </a:t>
                      </a:r>
                      <a:r>
                        <a:rPr lang="en-US" altLang="ko-KR" sz="1400" b="1" dirty="0">
                          <a:solidFill>
                            <a:srgbClr val="003738"/>
                          </a:solidFill>
                        </a:rPr>
                        <a:t>Immutable </a:t>
                      </a:r>
                      <a:r>
                        <a:rPr lang="ko-KR" altLang="en-US" sz="1400" b="1" dirty="0">
                          <a:solidFill>
                            <a:srgbClr val="003738"/>
                          </a:solidFill>
                        </a:rPr>
                        <a:t>백업</a:t>
                      </a:r>
                      <a:endParaRPr lang="en-US" altLang="ko-KR" sz="1400" b="1" dirty="0">
                        <a:solidFill>
                          <a:srgbClr val="003738"/>
                        </a:solidFill>
                      </a:endParaRPr>
                    </a:p>
                  </a:txBody>
                  <a:tcPr marL="540000" marR="91135" marT="45568" marB="4556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rgbClr val="00373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rgbClr val="003738"/>
                          </a:solidFill>
                        </a:rPr>
                        <a:t>악성코드 검사 및 모의실험</a:t>
                      </a:r>
                      <a:r>
                        <a:rPr lang="en-US" altLang="ko-KR" sz="1400" b="1" dirty="0">
                          <a:solidFill>
                            <a:srgbClr val="003738"/>
                          </a:solidFill>
                        </a:rPr>
                        <a:t>, Veeam Virtual Lab</a:t>
                      </a:r>
                    </a:p>
                  </a:txBody>
                  <a:tcPr marL="54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0357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2639453"/>
                  </a:ext>
                </a:extLst>
              </a:tr>
              <a:tr h="1258033">
                <a:tc>
                  <a:txBody>
                    <a:bodyPr/>
                    <a:lstStyle/>
                    <a:p>
                      <a:pPr marL="285750" indent="-285750" algn="l" defTabSz="742950" rtl="0" eaLnBrk="1" latinLnBrk="0" hangingPunct="1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초기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저장시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설정된 기간내 백업 데이터 변경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삭제 불가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742950" rtl="0" eaLnBrk="1" latinLnBrk="0" hangingPunct="1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미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대 금융기관 인증 기술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742950" rtl="0" eaLnBrk="1" latinLnBrk="0" hangingPunct="1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랜섬웨어 또는 악의적 공격에 대한 강력한 방어기술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742950" rtl="0" eaLnBrk="1" latinLnBrk="0" hangingPunct="1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관리자 권한 탈취시에도 방어</a:t>
                      </a: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45000">
                          <a:schemeClr val="bg1">
                            <a:lumMod val="95000"/>
                          </a:schemeClr>
                        </a:gs>
                        <a:gs pos="0">
                          <a:schemeClr val="bg1"/>
                        </a:gs>
                        <a:gs pos="99000">
                          <a:schemeClr val="bg1">
                            <a:lumMod val="85000"/>
                          </a:scheme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742950" rtl="0" eaLnBrk="1" latinLnBrk="0" hangingPunct="1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defTabSz="742950" rtl="0" eaLnBrk="1" latinLnBrk="0" hangingPunct="1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백업 데이터내 악성코드 검사</a:t>
                      </a:r>
                    </a:p>
                    <a:p>
                      <a:pPr marL="285750" indent="-285750" algn="l" defTabSz="742950" rtl="0" eaLnBrk="1" latinLnBrk="0" hangingPunct="1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백업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복제 데이터 완결성 검증</a:t>
                      </a:r>
                    </a:p>
                    <a:p>
                      <a:pPr marL="285750" indent="-285750" algn="l" defTabSz="742950" rtl="0" eaLnBrk="1" latinLnBrk="0" hangingPunct="1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업그레이드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패치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변경전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모의실험</a:t>
                      </a: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45000">
                          <a:schemeClr val="bg1">
                            <a:lumMod val="95000"/>
                          </a:schemeClr>
                        </a:gs>
                        <a:gs pos="0">
                          <a:schemeClr val="bg1"/>
                        </a:gs>
                        <a:gs pos="99000">
                          <a:schemeClr val="bg1">
                            <a:lumMod val="85000"/>
                          </a:schemeClr>
                        </a:gs>
                      </a:gsLst>
                      <a:path path="circle">
                        <a:fillToRect r="100000" b="100000"/>
                      </a:path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045589859"/>
                  </a:ext>
                </a:extLst>
              </a:tr>
            </a:tbl>
          </a:graphicData>
        </a:graphic>
      </p:graphicFrame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FCA88A7D-2E8E-4F9A-85D2-765F694FCF9E}"/>
              </a:ext>
            </a:extLst>
          </p:cNvPr>
          <p:cNvSpPr>
            <a:spLocks noChangeAspect="1"/>
          </p:cNvSpPr>
          <p:nvPr/>
        </p:nvSpPr>
        <p:spPr>
          <a:xfrm>
            <a:off x="391528" y="1932842"/>
            <a:ext cx="288000" cy="316800"/>
          </a:xfrm>
          <a:custGeom>
            <a:avLst/>
            <a:gdLst>
              <a:gd name="connsiteX0" fmla="*/ 540000 w 1080000"/>
              <a:gd name="connsiteY0" fmla="*/ 173802 h 1188000"/>
              <a:gd name="connsiteX1" fmla="*/ 180000 w 1080000"/>
              <a:gd name="connsiteY1" fmla="*/ 533802 h 1188000"/>
              <a:gd name="connsiteX2" fmla="*/ 540000 w 1080000"/>
              <a:gd name="connsiteY2" fmla="*/ 893802 h 1188000"/>
              <a:gd name="connsiteX3" fmla="*/ 900000 w 1080000"/>
              <a:gd name="connsiteY3" fmla="*/ 533802 h 1188000"/>
              <a:gd name="connsiteX4" fmla="*/ 540000 w 1080000"/>
              <a:gd name="connsiteY4" fmla="*/ 173802 h 1188000"/>
              <a:gd name="connsiteX5" fmla="*/ 540000 w 1080000"/>
              <a:gd name="connsiteY5" fmla="*/ 0 h 1188000"/>
              <a:gd name="connsiteX6" fmla="*/ 1080000 w 1080000"/>
              <a:gd name="connsiteY6" fmla="*/ 540000 h 1188000"/>
              <a:gd name="connsiteX7" fmla="*/ 921838 w 1080000"/>
              <a:gd name="connsiteY7" fmla="*/ 921838 h 1188000"/>
              <a:gd name="connsiteX8" fmla="*/ 861041 w 1080000"/>
              <a:gd name="connsiteY8" fmla="*/ 972000 h 1188000"/>
              <a:gd name="connsiteX9" fmla="*/ 864000 w 1080000"/>
              <a:gd name="connsiteY9" fmla="*/ 972000 h 1188000"/>
              <a:gd name="connsiteX10" fmla="*/ 848586 w 1080000"/>
              <a:gd name="connsiteY10" fmla="*/ 982276 h 1188000"/>
              <a:gd name="connsiteX11" fmla="*/ 841919 w 1080000"/>
              <a:gd name="connsiteY11" fmla="*/ 987777 h 1188000"/>
              <a:gd name="connsiteX12" fmla="*/ 833395 w 1080000"/>
              <a:gd name="connsiteY12" fmla="*/ 992403 h 1188000"/>
              <a:gd name="connsiteX13" fmla="*/ 540000 w 1080000"/>
              <a:gd name="connsiteY13" fmla="*/ 1188000 h 1188000"/>
              <a:gd name="connsiteX14" fmla="*/ 246605 w 1080000"/>
              <a:gd name="connsiteY14" fmla="*/ 992403 h 1188000"/>
              <a:gd name="connsiteX15" fmla="*/ 238081 w 1080000"/>
              <a:gd name="connsiteY15" fmla="*/ 987777 h 1188000"/>
              <a:gd name="connsiteX16" fmla="*/ 231414 w 1080000"/>
              <a:gd name="connsiteY16" fmla="*/ 982276 h 1188000"/>
              <a:gd name="connsiteX17" fmla="*/ 216000 w 1080000"/>
              <a:gd name="connsiteY17" fmla="*/ 972000 h 1188000"/>
              <a:gd name="connsiteX18" fmla="*/ 218959 w 1080000"/>
              <a:gd name="connsiteY18" fmla="*/ 972000 h 1188000"/>
              <a:gd name="connsiteX19" fmla="*/ 158162 w 1080000"/>
              <a:gd name="connsiteY19" fmla="*/ 921838 h 1188000"/>
              <a:gd name="connsiteX20" fmla="*/ 0 w 1080000"/>
              <a:gd name="connsiteY20" fmla="*/ 540000 h 1188000"/>
              <a:gd name="connsiteX21" fmla="*/ 540000 w 1080000"/>
              <a:gd name="connsiteY21" fmla="*/ 0 h 11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80000" h="1188000">
                <a:moveTo>
                  <a:pt x="540000" y="173802"/>
                </a:moveTo>
                <a:cubicBezTo>
                  <a:pt x="341177" y="173802"/>
                  <a:pt x="180000" y="334979"/>
                  <a:pt x="180000" y="533802"/>
                </a:cubicBezTo>
                <a:cubicBezTo>
                  <a:pt x="180000" y="732625"/>
                  <a:pt x="341177" y="893802"/>
                  <a:pt x="540000" y="893802"/>
                </a:cubicBezTo>
                <a:cubicBezTo>
                  <a:pt x="738823" y="893802"/>
                  <a:pt x="900000" y="732625"/>
                  <a:pt x="900000" y="533802"/>
                </a:cubicBezTo>
                <a:cubicBezTo>
                  <a:pt x="900000" y="334979"/>
                  <a:pt x="738823" y="173802"/>
                  <a:pt x="540000" y="173802"/>
                </a:cubicBezTo>
                <a:close/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689117"/>
                  <a:pt x="1019559" y="824117"/>
                  <a:pt x="921838" y="921838"/>
                </a:cubicBezTo>
                <a:lnTo>
                  <a:pt x="861041" y="972000"/>
                </a:lnTo>
                <a:lnTo>
                  <a:pt x="864000" y="972000"/>
                </a:lnTo>
                <a:lnTo>
                  <a:pt x="848586" y="982276"/>
                </a:lnTo>
                <a:lnTo>
                  <a:pt x="841919" y="987777"/>
                </a:lnTo>
                <a:lnTo>
                  <a:pt x="833395" y="992403"/>
                </a:lnTo>
                <a:lnTo>
                  <a:pt x="540000" y="1188000"/>
                </a:lnTo>
                <a:lnTo>
                  <a:pt x="246605" y="992403"/>
                </a:lnTo>
                <a:lnTo>
                  <a:pt x="238081" y="987777"/>
                </a:lnTo>
                <a:lnTo>
                  <a:pt x="231414" y="982276"/>
                </a:lnTo>
                <a:lnTo>
                  <a:pt x="216000" y="972000"/>
                </a:lnTo>
                <a:lnTo>
                  <a:pt x="218959" y="972000"/>
                </a:lnTo>
                <a:lnTo>
                  <a:pt x="158162" y="921838"/>
                </a:lnTo>
                <a:cubicBezTo>
                  <a:pt x="60442" y="824117"/>
                  <a:pt x="0" y="689117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solidFill>
            <a:srgbClr val="005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06B923D8-58D4-480F-9921-7F08B73E2063}"/>
              </a:ext>
            </a:extLst>
          </p:cNvPr>
          <p:cNvSpPr>
            <a:spLocks noChangeAspect="1"/>
          </p:cNvSpPr>
          <p:nvPr/>
        </p:nvSpPr>
        <p:spPr>
          <a:xfrm>
            <a:off x="5261265" y="1931485"/>
            <a:ext cx="288000" cy="316800"/>
          </a:xfrm>
          <a:custGeom>
            <a:avLst/>
            <a:gdLst>
              <a:gd name="connsiteX0" fmla="*/ 540000 w 1080000"/>
              <a:gd name="connsiteY0" fmla="*/ 173802 h 1188000"/>
              <a:gd name="connsiteX1" fmla="*/ 180000 w 1080000"/>
              <a:gd name="connsiteY1" fmla="*/ 533802 h 1188000"/>
              <a:gd name="connsiteX2" fmla="*/ 540000 w 1080000"/>
              <a:gd name="connsiteY2" fmla="*/ 893802 h 1188000"/>
              <a:gd name="connsiteX3" fmla="*/ 900000 w 1080000"/>
              <a:gd name="connsiteY3" fmla="*/ 533802 h 1188000"/>
              <a:gd name="connsiteX4" fmla="*/ 540000 w 1080000"/>
              <a:gd name="connsiteY4" fmla="*/ 173802 h 1188000"/>
              <a:gd name="connsiteX5" fmla="*/ 540000 w 1080000"/>
              <a:gd name="connsiteY5" fmla="*/ 0 h 1188000"/>
              <a:gd name="connsiteX6" fmla="*/ 1080000 w 1080000"/>
              <a:gd name="connsiteY6" fmla="*/ 540000 h 1188000"/>
              <a:gd name="connsiteX7" fmla="*/ 921838 w 1080000"/>
              <a:gd name="connsiteY7" fmla="*/ 921838 h 1188000"/>
              <a:gd name="connsiteX8" fmla="*/ 861041 w 1080000"/>
              <a:gd name="connsiteY8" fmla="*/ 972000 h 1188000"/>
              <a:gd name="connsiteX9" fmla="*/ 864000 w 1080000"/>
              <a:gd name="connsiteY9" fmla="*/ 972000 h 1188000"/>
              <a:gd name="connsiteX10" fmla="*/ 848586 w 1080000"/>
              <a:gd name="connsiteY10" fmla="*/ 982276 h 1188000"/>
              <a:gd name="connsiteX11" fmla="*/ 841919 w 1080000"/>
              <a:gd name="connsiteY11" fmla="*/ 987777 h 1188000"/>
              <a:gd name="connsiteX12" fmla="*/ 833395 w 1080000"/>
              <a:gd name="connsiteY12" fmla="*/ 992403 h 1188000"/>
              <a:gd name="connsiteX13" fmla="*/ 540000 w 1080000"/>
              <a:gd name="connsiteY13" fmla="*/ 1188000 h 1188000"/>
              <a:gd name="connsiteX14" fmla="*/ 246605 w 1080000"/>
              <a:gd name="connsiteY14" fmla="*/ 992403 h 1188000"/>
              <a:gd name="connsiteX15" fmla="*/ 238081 w 1080000"/>
              <a:gd name="connsiteY15" fmla="*/ 987777 h 1188000"/>
              <a:gd name="connsiteX16" fmla="*/ 231414 w 1080000"/>
              <a:gd name="connsiteY16" fmla="*/ 982276 h 1188000"/>
              <a:gd name="connsiteX17" fmla="*/ 216000 w 1080000"/>
              <a:gd name="connsiteY17" fmla="*/ 972000 h 1188000"/>
              <a:gd name="connsiteX18" fmla="*/ 218959 w 1080000"/>
              <a:gd name="connsiteY18" fmla="*/ 972000 h 1188000"/>
              <a:gd name="connsiteX19" fmla="*/ 158162 w 1080000"/>
              <a:gd name="connsiteY19" fmla="*/ 921838 h 1188000"/>
              <a:gd name="connsiteX20" fmla="*/ 0 w 1080000"/>
              <a:gd name="connsiteY20" fmla="*/ 540000 h 1188000"/>
              <a:gd name="connsiteX21" fmla="*/ 540000 w 1080000"/>
              <a:gd name="connsiteY21" fmla="*/ 0 h 11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80000" h="1188000">
                <a:moveTo>
                  <a:pt x="540000" y="173802"/>
                </a:moveTo>
                <a:cubicBezTo>
                  <a:pt x="341177" y="173802"/>
                  <a:pt x="180000" y="334979"/>
                  <a:pt x="180000" y="533802"/>
                </a:cubicBezTo>
                <a:cubicBezTo>
                  <a:pt x="180000" y="732625"/>
                  <a:pt x="341177" y="893802"/>
                  <a:pt x="540000" y="893802"/>
                </a:cubicBezTo>
                <a:cubicBezTo>
                  <a:pt x="738823" y="893802"/>
                  <a:pt x="900000" y="732625"/>
                  <a:pt x="900000" y="533802"/>
                </a:cubicBezTo>
                <a:cubicBezTo>
                  <a:pt x="900000" y="334979"/>
                  <a:pt x="738823" y="173802"/>
                  <a:pt x="540000" y="173802"/>
                </a:cubicBezTo>
                <a:close/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689117"/>
                  <a:pt x="1019559" y="824117"/>
                  <a:pt x="921838" y="921838"/>
                </a:cubicBezTo>
                <a:lnTo>
                  <a:pt x="861041" y="972000"/>
                </a:lnTo>
                <a:lnTo>
                  <a:pt x="864000" y="972000"/>
                </a:lnTo>
                <a:lnTo>
                  <a:pt x="848586" y="982276"/>
                </a:lnTo>
                <a:lnTo>
                  <a:pt x="841919" y="987777"/>
                </a:lnTo>
                <a:lnTo>
                  <a:pt x="833395" y="992403"/>
                </a:lnTo>
                <a:lnTo>
                  <a:pt x="540000" y="1188000"/>
                </a:lnTo>
                <a:lnTo>
                  <a:pt x="246605" y="992403"/>
                </a:lnTo>
                <a:lnTo>
                  <a:pt x="238081" y="987777"/>
                </a:lnTo>
                <a:lnTo>
                  <a:pt x="231414" y="982276"/>
                </a:lnTo>
                <a:lnTo>
                  <a:pt x="216000" y="972000"/>
                </a:lnTo>
                <a:lnTo>
                  <a:pt x="218959" y="972000"/>
                </a:lnTo>
                <a:lnTo>
                  <a:pt x="158162" y="921838"/>
                </a:lnTo>
                <a:cubicBezTo>
                  <a:pt x="60442" y="824117"/>
                  <a:pt x="0" y="689117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solidFill>
            <a:srgbClr val="005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2C5BD649-D2CC-4421-9EBD-E7F130C1BF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7" t="30443" r="30777" b="38650"/>
          <a:stretch/>
        </p:blipFill>
        <p:spPr bwMode="auto">
          <a:xfrm>
            <a:off x="367252" y="2736000"/>
            <a:ext cx="4320000" cy="210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4549ED99-4E86-4FB9-9574-B9192C81AC66}"/>
              </a:ext>
            </a:extLst>
          </p:cNvPr>
          <p:cNvSpPr/>
          <p:nvPr/>
        </p:nvSpPr>
        <p:spPr>
          <a:xfrm rot="20267155">
            <a:off x="7090594" y="3888289"/>
            <a:ext cx="1905000" cy="614995"/>
          </a:xfrm>
          <a:prstGeom prst="parallelogram">
            <a:avLst>
              <a:gd name="adj" fmla="val 47558"/>
            </a:avLst>
          </a:prstGeom>
          <a:solidFill>
            <a:srgbClr val="005F4B"/>
          </a:solidFill>
          <a:ln>
            <a:solidFill>
              <a:srgbClr val="005F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3" name="평행 사변형 12">
            <a:extLst>
              <a:ext uri="{FF2B5EF4-FFF2-40B4-BE49-F238E27FC236}">
                <a16:creationId xmlns:a16="http://schemas.microsoft.com/office/drawing/2014/main" id="{B3BB7E8B-451F-4B1C-846D-6F5C5D886A46}"/>
              </a:ext>
            </a:extLst>
          </p:cNvPr>
          <p:cNvSpPr/>
          <p:nvPr/>
        </p:nvSpPr>
        <p:spPr>
          <a:xfrm rot="1622478" flipV="1">
            <a:off x="5523417" y="3852528"/>
            <a:ext cx="1905000" cy="614995"/>
          </a:xfrm>
          <a:prstGeom prst="parallelogram">
            <a:avLst>
              <a:gd name="adj" fmla="val 42036"/>
            </a:avLst>
          </a:prstGeom>
          <a:solidFill>
            <a:srgbClr val="005F4B"/>
          </a:solidFill>
          <a:ln>
            <a:solidFill>
              <a:srgbClr val="005F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EC275DE9-3DF4-4C90-991E-C092A69D9927}"/>
              </a:ext>
            </a:extLst>
          </p:cNvPr>
          <p:cNvSpPr/>
          <p:nvPr/>
        </p:nvSpPr>
        <p:spPr>
          <a:xfrm>
            <a:off x="5738345" y="2736000"/>
            <a:ext cx="3026421" cy="679731"/>
          </a:xfrm>
          <a:custGeom>
            <a:avLst/>
            <a:gdLst>
              <a:gd name="connsiteX0" fmla="*/ 0 w 3026421"/>
              <a:gd name="connsiteY0" fmla="*/ 679731 h 679731"/>
              <a:gd name="connsiteX1" fmla="*/ 1723603 w 3026421"/>
              <a:gd name="connsiteY1" fmla="*/ 0 h 679731"/>
              <a:gd name="connsiteX2" fmla="*/ 3026421 w 3026421"/>
              <a:gd name="connsiteY2" fmla="*/ 631179 h 679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26421" h="679731">
                <a:moveTo>
                  <a:pt x="0" y="679731"/>
                </a:moveTo>
                <a:lnTo>
                  <a:pt x="1723603" y="0"/>
                </a:lnTo>
                <a:lnTo>
                  <a:pt x="3026421" y="631179"/>
                </a:lnTo>
              </a:path>
            </a:pathLst>
          </a:custGeom>
          <a:noFill/>
          <a:ln>
            <a:solidFill>
              <a:srgbClr val="005F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래픽 14" descr="전갈 단색으로 채워진">
            <a:extLst>
              <a:ext uri="{FF2B5EF4-FFF2-40B4-BE49-F238E27FC236}">
                <a16:creationId xmlns:a16="http://schemas.microsoft.com/office/drawing/2014/main" id="{B8C13515-0FCC-469D-B50C-791278565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74140" y="3447807"/>
            <a:ext cx="720000" cy="720000"/>
          </a:xfrm>
          <a:prstGeom prst="rect">
            <a:avLst/>
          </a:prstGeom>
        </p:spPr>
      </p:pic>
      <p:pic>
        <p:nvPicPr>
          <p:cNvPr id="16" name="그래픽 15" descr="방패 선택 표시 단색으로 채워진">
            <a:extLst>
              <a:ext uri="{FF2B5EF4-FFF2-40B4-BE49-F238E27FC236}">
                <a16:creationId xmlns:a16="http://schemas.microsoft.com/office/drawing/2014/main" id="{612C232B-B4BF-428E-88F7-BBE34AD354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00929" y="3142054"/>
            <a:ext cx="720000" cy="72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0F4469-4B6B-4E5D-8A1C-D07D4A4301EA}"/>
              </a:ext>
            </a:extLst>
          </p:cNvPr>
          <p:cNvSpPr txBox="1"/>
          <p:nvPr/>
        </p:nvSpPr>
        <p:spPr>
          <a:xfrm rot="1660212">
            <a:off x="5844861" y="3892556"/>
            <a:ext cx="1391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Veeam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Virtual lab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18" name="그래픽 17" descr="현미경 단색으로 채워진">
            <a:extLst>
              <a:ext uri="{FF2B5EF4-FFF2-40B4-BE49-F238E27FC236}">
                <a16:creationId xmlns:a16="http://schemas.microsoft.com/office/drawing/2014/main" id="{27AD316B-0D90-4A3F-95DB-A4BD32B6B0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70896" y="2821367"/>
            <a:ext cx="720000" cy="720000"/>
          </a:xfrm>
          <a:prstGeom prst="rect">
            <a:avLst/>
          </a:prstGeom>
        </p:spPr>
      </p:pic>
      <p:pic>
        <p:nvPicPr>
          <p:cNvPr id="19" name="그래픽 18" descr="비커 단색으로 채워진">
            <a:extLst>
              <a:ext uri="{FF2B5EF4-FFF2-40B4-BE49-F238E27FC236}">
                <a16:creationId xmlns:a16="http://schemas.microsoft.com/office/drawing/2014/main" id="{C2FC46D1-F95A-492B-97CD-F0C927D0EF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00711" y="3068918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766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3B979E2-418E-44B7-A958-702C13DAC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2.2.10 OS </a:t>
            </a:r>
            <a:r>
              <a:rPr lang="ko-KR" altLang="en-US" dirty="0" err="1"/>
              <a:t>베어메탈</a:t>
            </a:r>
            <a:r>
              <a:rPr lang="ko-KR" altLang="en-US" dirty="0"/>
              <a:t> 리커버리 </a:t>
            </a:r>
            <a:r>
              <a:rPr lang="en-US" altLang="ko-KR" dirty="0"/>
              <a:t>(</a:t>
            </a:r>
            <a:r>
              <a:rPr lang="en-US" altLang="ko-KR" dirty="0" err="1"/>
              <a:t>Baret</a:t>
            </a:r>
            <a:r>
              <a:rPr lang="en-US" altLang="ko-KR" dirty="0"/>
              <a:t> Metal Recovery)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7DFFE14-6204-4871-A58F-BE1FC9816F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이기종 서버 및 상이용량 디스크로의 윈도우</a:t>
            </a:r>
            <a:r>
              <a:rPr lang="en-US" altLang="ko-KR" dirty="0"/>
              <a:t>, </a:t>
            </a:r>
            <a:r>
              <a:rPr lang="ko-KR" altLang="en-US" dirty="0"/>
              <a:t>리눅스 서버 </a:t>
            </a:r>
            <a:r>
              <a:rPr lang="en-US" altLang="ko-KR" dirty="0"/>
              <a:t>OS BMR</a:t>
            </a:r>
            <a:r>
              <a:rPr lang="ko-KR" altLang="en-US" dirty="0"/>
              <a:t> 복원을 지원합니다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CC1F08-7086-48C2-A4B0-055782012D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 anchor="ctr"/>
          <a:lstStyle/>
          <a:p>
            <a:pPr marL="0" indent="0" algn="r">
              <a:buNone/>
            </a:pPr>
            <a:r>
              <a:rPr lang="en-US" altLang="ko-KR" dirty="0">
                <a:latin typeface="+mn-ea"/>
              </a:rPr>
              <a:t>2.2 </a:t>
            </a:r>
            <a:r>
              <a:rPr lang="ko-KR" altLang="en-US" dirty="0">
                <a:latin typeface="+mn-ea"/>
              </a:rPr>
              <a:t>제안 제품 기능 및 규격</a:t>
            </a:r>
          </a:p>
        </p:txBody>
      </p:sp>
      <p:graphicFrame>
        <p:nvGraphicFramePr>
          <p:cNvPr id="8" name="표 12">
            <a:extLst>
              <a:ext uri="{FF2B5EF4-FFF2-40B4-BE49-F238E27FC236}">
                <a16:creationId xmlns:a16="http://schemas.microsoft.com/office/drawing/2014/main" id="{4D0F04B7-B5DE-4D41-A1C4-5C36E882F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198904"/>
              </p:ext>
            </p:extLst>
          </p:nvPr>
        </p:nvGraphicFramePr>
        <p:xfrm>
          <a:off x="273000" y="1879285"/>
          <a:ext cx="9360000" cy="4570033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4504889">
                  <a:extLst>
                    <a:ext uri="{9D8B030D-6E8A-4147-A177-3AD203B41FA5}">
                      <a16:colId xmlns:a16="http://schemas.microsoft.com/office/drawing/2014/main" val="3397569639"/>
                    </a:ext>
                  </a:extLst>
                </a:gridCol>
                <a:gridCol w="361061">
                  <a:extLst>
                    <a:ext uri="{9D8B030D-6E8A-4147-A177-3AD203B41FA5}">
                      <a16:colId xmlns:a16="http://schemas.microsoft.com/office/drawing/2014/main" val="3085294347"/>
                    </a:ext>
                  </a:extLst>
                </a:gridCol>
                <a:gridCol w="4494050">
                  <a:extLst>
                    <a:ext uri="{9D8B030D-6E8A-4147-A177-3AD203B41FA5}">
                      <a16:colId xmlns:a16="http://schemas.microsoft.com/office/drawing/2014/main" val="153103264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b="1" dirty="0">
                          <a:solidFill>
                            <a:srgbClr val="003738"/>
                          </a:solidFill>
                        </a:rPr>
                        <a:t>리눅스 </a:t>
                      </a:r>
                      <a:r>
                        <a:rPr lang="en-US" altLang="ko-KR" sz="1400" b="1" dirty="0">
                          <a:solidFill>
                            <a:srgbClr val="003738"/>
                          </a:solidFill>
                        </a:rPr>
                        <a:t>OS BMR </a:t>
                      </a:r>
                      <a:r>
                        <a:rPr lang="ko-KR" altLang="en-US" sz="1400" b="1" dirty="0">
                          <a:solidFill>
                            <a:srgbClr val="003738"/>
                          </a:solidFill>
                        </a:rPr>
                        <a:t>복원</a:t>
                      </a:r>
                      <a:endParaRPr lang="en-US" altLang="ko-KR" sz="1400" b="1" dirty="0">
                        <a:solidFill>
                          <a:srgbClr val="003738"/>
                        </a:solidFill>
                      </a:endParaRPr>
                    </a:p>
                  </a:txBody>
                  <a:tcPr marL="540000" marR="91135" marT="45568" marB="4556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rgbClr val="00373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rgbClr val="003738"/>
                          </a:solidFill>
                        </a:rPr>
                        <a:t>윈도우 </a:t>
                      </a:r>
                      <a:r>
                        <a:rPr lang="en-US" altLang="ko-KR" sz="1400" b="1" dirty="0">
                          <a:solidFill>
                            <a:srgbClr val="003738"/>
                          </a:solidFill>
                        </a:rPr>
                        <a:t>OS BMR </a:t>
                      </a:r>
                      <a:r>
                        <a:rPr lang="ko-KR" altLang="en-US" sz="1400" b="1" dirty="0">
                          <a:solidFill>
                            <a:srgbClr val="003738"/>
                          </a:solidFill>
                        </a:rPr>
                        <a:t>복원</a:t>
                      </a:r>
                      <a:endParaRPr lang="en-US" altLang="ko-KR" sz="1400" b="1" dirty="0">
                        <a:solidFill>
                          <a:srgbClr val="003738"/>
                        </a:solidFill>
                      </a:endParaRPr>
                    </a:p>
                  </a:txBody>
                  <a:tcPr marL="54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0357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2639453"/>
                  </a:ext>
                </a:extLst>
              </a:tr>
              <a:tr h="1258033">
                <a:tc>
                  <a:txBody>
                    <a:bodyPr/>
                    <a:lstStyle/>
                    <a:p>
                      <a:pPr marL="285750" indent="-285750" algn="l" defTabSz="742950" rtl="0" eaLnBrk="1" latinLnBrk="0" hangingPunct="1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이기종 서버 및 상이 용량 디스크 복구</a:t>
                      </a:r>
                    </a:p>
                    <a:p>
                      <a:pPr marL="285750" indent="-285750" algn="l" defTabSz="742950" rtl="0" eaLnBrk="1" latinLnBrk="0" hangingPunct="1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무중단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설치 지원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P2V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지원</a:t>
                      </a:r>
                    </a:p>
                    <a:p>
                      <a:pPr marL="285750" indent="-285750" algn="l" defTabSz="742950" rtl="0" eaLnBrk="1" latinLnBrk="0" hangingPunct="1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Debian, CentOS,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Redhat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Oracle, Ubuntu, </a:t>
                      </a:r>
                      <a:r>
                        <a:rPr lang="en-US" altLang="ko-KR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Suse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등 다양한 리눅스 지원</a:t>
                      </a: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45000">
                          <a:schemeClr val="bg1">
                            <a:lumMod val="95000"/>
                          </a:schemeClr>
                        </a:gs>
                        <a:gs pos="0">
                          <a:schemeClr val="bg1"/>
                        </a:gs>
                        <a:gs pos="99000">
                          <a:schemeClr val="bg1">
                            <a:lumMod val="85000"/>
                          </a:scheme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742950" rtl="0" eaLnBrk="1" latinLnBrk="0" hangingPunct="1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defTabSz="742950" rtl="0" eaLnBrk="1" latinLnBrk="0" hangingPunct="1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이기종 서버 및 상이 용량 디스크 복구</a:t>
                      </a:r>
                    </a:p>
                    <a:p>
                      <a:pPr marL="285750" indent="-285750" algn="l" defTabSz="742950" rtl="0" eaLnBrk="1" latinLnBrk="0" hangingPunct="1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무중단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설치 지원</a:t>
                      </a:r>
                    </a:p>
                    <a:p>
                      <a:pPr marL="285750" indent="-285750" algn="l" defTabSz="742950" rtl="0" eaLnBrk="1" latinLnBrk="0" hangingPunct="1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P2V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지원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분실 패스워드 복구</a:t>
                      </a:r>
                    </a:p>
                    <a:p>
                      <a:pPr marL="285750" indent="-285750" algn="l" defTabSz="742950" rtl="0" eaLnBrk="1" latinLnBrk="0" hangingPunct="1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최신 윈도우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OS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지원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45000">
                          <a:schemeClr val="bg1">
                            <a:lumMod val="95000"/>
                          </a:schemeClr>
                        </a:gs>
                        <a:gs pos="0">
                          <a:schemeClr val="bg1"/>
                        </a:gs>
                        <a:gs pos="99000">
                          <a:schemeClr val="bg1">
                            <a:lumMod val="85000"/>
                          </a:schemeClr>
                        </a:gs>
                      </a:gsLst>
                      <a:path path="circle">
                        <a:fillToRect r="100000" b="100000"/>
                      </a:path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045589859"/>
                  </a:ext>
                </a:extLst>
              </a:tr>
            </a:tbl>
          </a:graphicData>
        </a:graphic>
      </p:graphicFrame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FCA88A7D-2E8E-4F9A-85D2-765F694FCF9E}"/>
              </a:ext>
            </a:extLst>
          </p:cNvPr>
          <p:cNvSpPr>
            <a:spLocks noChangeAspect="1"/>
          </p:cNvSpPr>
          <p:nvPr/>
        </p:nvSpPr>
        <p:spPr>
          <a:xfrm>
            <a:off x="391528" y="1932842"/>
            <a:ext cx="288000" cy="316800"/>
          </a:xfrm>
          <a:custGeom>
            <a:avLst/>
            <a:gdLst>
              <a:gd name="connsiteX0" fmla="*/ 540000 w 1080000"/>
              <a:gd name="connsiteY0" fmla="*/ 173802 h 1188000"/>
              <a:gd name="connsiteX1" fmla="*/ 180000 w 1080000"/>
              <a:gd name="connsiteY1" fmla="*/ 533802 h 1188000"/>
              <a:gd name="connsiteX2" fmla="*/ 540000 w 1080000"/>
              <a:gd name="connsiteY2" fmla="*/ 893802 h 1188000"/>
              <a:gd name="connsiteX3" fmla="*/ 900000 w 1080000"/>
              <a:gd name="connsiteY3" fmla="*/ 533802 h 1188000"/>
              <a:gd name="connsiteX4" fmla="*/ 540000 w 1080000"/>
              <a:gd name="connsiteY4" fmla="*/ 173802 h 1188000"/>
              <a:gd name="connsiteX5" fmla="*/ 540000 w 1080000"/>
              <a:gd name="connsiteY5" fmla="*/ 0 h 1188000"/>
              <a:gd name="connsiteX6" fmla="*/ 1080000 w 1080000"/>
              <a:gd name="connsiteY6" fmla="*/ 540000 h 1188000"/>
              <a:gd name="connsiteX7" fmla="*/ 921838 w 1080000"/>
              <a:gd name="connsiteY7" fmla="*/ 921838 h 1188000"/>
              <a:gd name="connsiteX8" fmla="*/ 861041 w 1080000"/>
              <a:gd name="connsiteY8" fmla="*/ 972000 h 1188000"/>
              <a:gd name="connsiteX9" fmla="*/ 864000 w 1080000"/>
              <a:gd name="connsiteY9" fmla="*/ 972000 h 1188000"/>
              <a:gd name="connsiteX10" fmla="*/ 848586 w 1080000"/>
              <a:gd name="connsiteY10" fmla="*/ 982276 h 1188000"/>
              <a:gd name="connsiteX11" fmla="*/ 841919 w 1080000"/>
              <a:gd name="connsiteY11" fmla="*/ 987777 h 1188000"/>
              <a:gd name="connsiteX12" fmla="*/ 833395 w 1080000"/>
              <a:gd name="connsiteY12" fmla="*/ 992403 h 1188000"/>
              <a:gd name="connsiteX13" fmla="*/ 540000 w 1080000"/>
              <a:gd name="connsiteY13" fmla="*/ 1188000 h 1188000"/>
              <a:gd name="connsiteX14" fmla="*/ 246605 w 1080000"/>
              <a:gd name="connsiteY14" fmla="*/ 992403 h 1188000"/>
              <a:gd name="connsiteX15" fmla="*/ 238081 w 1080000"/>
              <a:gd name="connsiteY15" fmla="*/ 987777 h 1188000"/>
              <a:gd name="connsiteX16" fmla="*/ 231414 w 1080000"/>
              <a:gd name="connsiteY16" fmla="*/ 982276 h 1188000"/>
              <a:gd name="connsiteX17" fmla="*/ 216000 w 1080000"/>
              <a:gd name="connsiteY17" fmla="*/ 972000 h 1188000"/>
              <a:gd name="connsiteX18" fmla="*/ 218959 w 1080000"/>
              <a:gd name="connsiteY18" fmla="*/ 972000 h 1188000"/>
              <a:gd name="connsiteX19" fmla="*/ 158162 w 1080000"/>
              <a:gd name="connsiteY19" fmla="*/ 921838 h 1188000"/>
              <a:gd name="connsiteX20" fmla="*/ 0 w 1080000"/>
              <a:gd name="connsiteY20" fmla="*/ 540000 h 1188000"/>
              <a:gd name="connsiteX21" fmla="*/ 540000 w 1080000"/>
              <a:gd name="connsiteY21" fmla="*/ 0 h 11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80000" h="1188000">
                <a:moveTo>
                  <a:pt x="540000" y="173802"/>
                </a:moveTo>
                <a:cubicBezTo>
                  <a:pt x="341177" y="173802"/>
                  <a:pt x="180000" y="334979"/>
                  <a:pt x="180000" y="533802"/>
                </a:cubicBezTo>
                <a:cubicBezTo>
                  <a:pt x="180000" y="732625"/>
                  <a:pt x="341177" y="893802"/>
                  <a:pt x="540000" y="893802"/>
                </a:cubicBezTo>
                <a:cubicBezTo>
                  <a:pt x="738823" y="893802"/>
                  <a:pt x="900000" y="732625"/>
                  <a:pt x="900000" y="533802"/>
                </a:cubicBezTo>
                <a:cubicBezTo>
                  <a:pt x="900000" y="334979"/>
                  <a:pt x="738823" y="173802"/>
                  <a:pt x="540000" y="173802"/>
                </a:cubicBezTo>
                <a:close/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689117"/>
                  <a:pt x="1019559" y="824117"/>
                  <a:pt x="921838" y="921838"/>
                </a:cubicBezTo>
                <a:lnTo>
                  <a:pt x="861041" y="972000"/>
                </a:lnTo>
                <a:lnTo>
                  <a:pt x="864000" y="972000"/>
                </a:lnTo>
                <a:lnTo>
                  <a:pt x="848586" y="982276"/>
                </a:lnTo>
                <a:lnTo>
                  <a:pt x="841919" y="987777"/>
                </a:lnTo>
                <a:lnTo>
                  <a:pt x="833395" y="992403"/>
                </a:lnTo>
                <a:lnTo>
                  <a:pt x="540000" y="1188000"/>
                </a:lnTo>
                <a:lnTo>
                  <a:pt x="246605" y="992403"/>
                </a:lnTo>
                <a:lnTo>
                  <a:pt x="238081" y="987777"/>
                </a:lnTo>
                <a:lnTo>
                  <a:pt x="231414" y="982276"/>
                </a:lnTo>
                <a:lnTo>
                  <a:pt x="216000" y="972000"/>
                </a:lnTo>
                <a:lnTo>
                  <a:pt x="218959" y="972000"/>
                </a:lnTo>
                <a:lnTo>
                  <a:pt x="158162" y="921838"/>
                </a:lnTo>
                <a:cubicBezTo>
                  <a:pt x="60442" y="824117"/>
                  <a:pt x="0" y="689117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solidFill>
            <a:srgbClr val="005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06B923D8-58D4-480F-9921-7F08B73E2063}"/>
              </a:ext>
            </a:extLst>
          </p:cNvPr>
          <p:cNvSpPr>
            <a:spLocks noChangeAspect="1"/>
          </p:cNvSpPr>
          <p:nvPr/>
        </p:nvSpPr>
        <p:spPr>
          <a:xfrm>
            <a:off x="5261265" y="1931485"/>
            <a:ext cx="288000" cy="316800"/>
          </a:xfrm>
          <a:custGeom>
            <a:avLst/>
            <a:gdLst>
              <a:gd name="connsiteX0" fmla="*/ 540000 w 1080000"/>
              <a:gd name="connsiteY0" fmla="*/ 173802 h 1188000"/>
              <a:gd name="connsiteX1" fmla="*/ 180000 w 1080000"/>
              <a:gd name="connsiteY1" fmla="*/ 533802 h 1188000"/>
              <a:gd name="connsiteX2" fmla="*/ 540000 w 1080000"/>
              <a:gd name="connsiteY2" fmla="*/ 893802 h 1188000"/>
              <a:gd name="connsiteX3" fmla="*/ 900000 w 1080000"/>
              <a:gd name="connsiteY3" fmla="*/ 533802 h 1188000"/>
              <a:gd name="connsiteX4" fmla="*/ 540000 w 1080000"/>
              <a:gd name="connsiteY4" fmla="*/ 173802 h 1188000"/>
              <a:gd name="connsiteX5" fmla="*/ 540000 w 1080000"/>
              <a:gd name="connsiteY5" fmla="*/ 0 h 1188000"/>
              <a:gd name="connsiteX6" fmla="*/ 1080000 w 1080000"/>
              <a:gd name="connsiteY6" fmla="*/ 540000 h 1188000"/>
              <a:gd name="connsiteX7" fmla="*/ 921838 w 1080000"/>
              <a:gd name="connsiteY7" fmla="*/ 921838 h 1188000"/>
              <a:gd name="connsiteX8" fmla="*/ 861041 w 1080000"/>
              <a:gd name="connsiteY8" fmla="*/ 972000 h 1188000"/>
              <a:gd name="connsiteX9" fmla="*/ 864000 w 1080000"/>
              <a:gd name="connsiteY9" fmla="*/ 972000 h 1188000"/>
              <a:gd name="connsiteX10" fmla="*/ 848586 w 1080000"/>
              <a:gd name="connsiteY10" fmla="*/ 982276 h 1188000"/>
              <a:gd name="connsiteX11" fmla="*/ 841919 w 1080000"/>
              <a:gd name="connsiteY11" fmla="*/ 987777 h 1188000"/>
              <a:gd name="connsiteX12" fmla="*/ 833395 w 1080000"/>
              <a:gd name="connsiteY12" fmla="*/ 992403 h 1188000"/>
              <a:gd name="connsiteX13" fmla="*/ 540000 w 1080000"/>
              <a:gd name="connsiteY13" fmla="*/ 1188000 h 1188000"/>
              <a:gd name="connsiteX14" fmla="*/ 246605 w 1080000"/>
              <a:gd name="connsiteY14" fmla="*/ 992403 h 1188000"/>
              <a:gd name="connsiteX15" fmla="*/ 238081 w 1080000"/>
              <a:gd name="connsiteY15" fmla="*/ 987777 h 1188000"/>
              <a:gd name="connsiteX16" fmla="*/ 231414 w 1080000"/>
              <a:gd name="connsiteY16" fmla="*/ 982276 h 1188000"/>
              <a:gd name="connsiteX17" fmla="*/ 216000 w 1080000"/>
              <a:gd name="connsiteY17" fmla="*/ 972000 h 1188000"/>
              <a:gd name="connsiteX18" fmla="*/ 218959 w 1080000"/>
              <a:gd name="connsiteY18" fmla="*/ 972000 h 1188000"/>
              <a:gd name="connsiteX19" fmla="*/ 158162 w 1080000"/>
              <a:gd name="connsiteY19" fmla="*/ 921838 h 1188000"/>
              <a:gd name="connsiteX20" fmla="*/ 0 w 1080000"/>
              <a:gd name="connsiteY20" fmla="*/ 540000 h 1188000"/>
              <a:gd name="connsiteX21" fmla="*/ 540000 w 1080000"/>
              <a:gd name="connsiteY21" fmla="*/ 0 h 11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80000" h="1188000">
                <a:moveTo>
                  <a:pt x="540000" y="173802"/>
                </a:moveTo>
                <a:cubicBezTo>
                  <a:pt x="341177" y="173802"/>
                  <a:pt x="180000" y="334979"/>
                  <a:pt x="180000" y="533802"/>
                </a:cubicBezTo>
                <a:cubicBezTo>
                  <a:pt x="180000" y="732625"/>
                  <a:pt x="341177" y="893802"/>
                  <a:pt x="540000" y="893802"/>
                </a:cubicBezTo>
                <a:cubicBezTo>
                  <a:pt x="738823" y="893802"/>
                  <a:pt x="900000" y="732625"/>
                  <a:pt x="900000" y="533802"/>
                </a:cubicBezTo>
                <a:cubicBezTo>
                  <a:pt x="900000" y="334979"/>
                  <a:pt x="738823" y="173802"/>
                  <a:pt x="540000" y="173802"/>
                </a:cubicBezTo>
                <a:close/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689117"/>
                  <a:pt x="1019559" y="824117"/>
                  <a:pt x="921838" y="921838"/>
                </a:cubicBezTo>
                <a:lnTo>
                  <a:pt x="861041" y="972000"/>
                </a:lnTo>
                <a:lnTo>
                  <a:pt x="864000" y="972000"/>
                </a:lnTo>
                <a:lnTo>
                  <a:pt x="848586" y="982276"/>
                </a:lnTo>
                <a:lnTo>
                  <a:pt x="841919" y="987777"/>
                </a:lnTo>
                <a:lnTo>
                  <a:pt x="833395" y="992403"/>
                </a:lnTo>
                <a:lnTo>
                  <a:pt x="540000" y="1188000"/>
                </a:lnTo>
                <a:lnTo>
                  <a:pt x="246605" y="992403"/>
                </a:lnTo>
                <a:lnTo>
                  <a:pt x="238081" y="987777"/>
                </a:lnTo>
                <a:lnTo>
                  <a:pt x="231414" y="982276"/>
                </a:lnTo>
                <a:lnTo>
                  <a:pt x="216000" y="972000"/>
                </a:lnTo>
                <a:lnTo>
                  <a:pt x="218959" y="972000"/>
                </a:lnTo>
                <a:lnTo>
                  <a:pt x="158162" y="921838"/>
                </a:lnTo>
                <a:cubicBezTo>
                  <a:pt x="60442" y="824117"/>
                  <a:pt x="0" y="689117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solidFill>
            <a:srgbClr val="005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CB4A7E7-C78C-4589-98EC-B899E3C9BD71}"/>
              </a:ext>
            </a:extLst>
          </p:cNvPr>
          <p:cNvGrpSpPr/>
          <p:nvPr/>
        </p:nvGrpSpPr>
        <p:grpSpPr>
          <a:xfrm>
            <a:off x="5228897" y="2736000"/>
            <a:ext cx="4303046" cy="2143553"/>
            <a:chOff x="5288818" y="3045539"/>
            <a:chExt cx="3901999" cy="1951922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73D8E90-1DAB-4A98-9A02-1A1F4AC12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8818" y="3045539"/>
              <a:ext cx="1988361" cy="116413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F0DDC10F-9DBD-44DF-8684-B5E3F75F27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1105"/>
            <a:stretch/>
          </p:blipFill>
          <p:spPr>
            <a:xfrm>
              <a:off x="7100773" y="3970028"/>
              <a:ext cx="1840352" cy="1027433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F484990-57B6-418B-9A16-F55BD27BC6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1094" b="21838"/>
            <a:stretch/>
          </p:blipFill>
          <p:spPr>
            <a:xfrm>
              <a:off x="7825205" y="3122158"/>
              <a:ext cx="1365612" cy="1297442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1132F6-8208-46BF-A6EB-D6E061062690}"/>
              </a:ext>
            </a:extLst>
          </p:cNvPr>
          <p:cNvGrpSpPr/>
          <p:nvPr/>
        </p:nvGrpSpPr>
        <p:grpSpPr>
          <a:xfrm>
            <a:off x="518050" y="2777823"/>
            <a:ext cx="3877708" cy="2219638"/>
            <a:chOff x="711077" y="3057441"/>
            <a:chExt cx="3280705" cy="1829163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EC2C59C-C830-413E-95A7-2F79A4C206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445" t="33498" r="32862" b="38585"/>
            <a:stretch/>
          </p:blipFill>
          <p:spPr>
            <a:xfrm>
              <a:off x="711077" y="3057441"/>
              <a:ext cx="1659147" cy="796385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29627D2-4521-4758-B0EF-FC52FD6307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829" t="27122" r="20035" b="29764"/>
            <a:stretch/>
          </p:blipFill>
          <p:spPr>
            <a:xfrm>
              <a:off x="2477418" y="3058375"/>
              <a:ext cx="1514363" cy="795452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7B32908-FC58-405D-893A-1632B9DE7A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514" t="10985" r="6679" b="55181"/>
            <a:stretch/>
          </p:blipFill>
          <p:spPr>
            <a:xfrm>
              <a:off x="711077" y="3931800"/>
              <a:ext cx="3280705" cy="9548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9697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51E4633-84AC-49F1-88D8-31DB69A53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제안배경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CC5FF4-A072-486D-9DD6-43FD994C17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제안사는 현행 백업 환경과 운영을 개선하고 향상 시키기 위해 최적의 솔루션을 </a:t>
            </a:r>
            <a:r>
              <a:rPr lang="ko-KR" altLang="en-US" dirty="0" err="1"/>
              <a:t>제안드리며</a:t>
            </a:r>
            <a:r>
              <a:rPr lang="en-US" altLang="ko-KR" dirty="0"/>
              <a:t>, </a:t>
            </a:r>
            <a:r>
              <a:rPr lang="ko-KR" altLang="en-US" dirty="0"/>
              <a:t>최고의 인력을 투입하여 고객사 환경에 최적화된 통합 백업시스템 구축을 제안합니다</a:t>
            </a:r>
            <a:r>
              <a:rPr lang="en-US" altLang="ko-KR" dirty="0"/>
              <a:t>.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842AE5B-5616-4233-9D7C-06BC68D00B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제안개요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56E395F-64A0-499E-A422-6DA824AF7039}"/>
              </a:ext>
            </a:extLst>
          </p:cNvPr>
          <p:cNvGrpSpPr/>
          <p:nvPr/>
        </p:nvGrpSpPr>
        <p:grpSpPr>
          <a:xfrm>
            <a:off x="700495" y="2324631"/>
            <a:ext cx="8525318" cy="484543"/>
            <a:chOff x="1" y="8326240"/>
            <a:chExt cx="10693400" cy="1551937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2F48279-0C1B-4816-9EE0-D7122AC2EF23}"/>
                </a:ext>
              </a:extLst>
            </p:cNvPr>
            <p:cNvSpPr/>
            <p:nvPr/>
          </p:nvSpPr>
          <p:spPr>
            <a:xfrm rot="5400000">
              <a:off x="8662230" y="7847006"/>
              <a:ext cx="1551937" cy="2510405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95690" latinLnBrk="0">
                <a:defRPr/>
              </a:pPr>
              <a:endParaRPr lang="ko-KR" altLang="en-US" sz="2800" kern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370E8B0-3475-484C-A50A-1AD05456BFDF}"/>
                </a:ext>
              </a:extLst>
            </p:cNvPr>
            <p:cNvSpPr/>
            <p:nvPr/>
          </p:nvSpPr>
          <p:spPr>
            <a:xfrm rot="16200000" flipH="1">
              <a:off x="479235" y="7847006"/>
              <a:ext cx="1551937" cy="2510405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95690" latinLnBrk="0">
                <a:defRPr/>
              </a:pPr>
              <a:endParaRPr lang="ko-KR" altLang="en-US" sz="2800" kern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7" name="사다리꼴 6">
            <a:extLst>
              <a:ext uri="{FF2B5EF4-FFF2-40B4-BE49-F238E27FC236}">
                <a16:creationId xmlns:a16="http://schemas.microsoft.com/office/drawing/2014/main" id="{B749FD0C-5693-4A18-B60B-68F6D711F48E}"/>
              </a:ext>
            </a:extLst>
          </p:cNvPr>
          <p:cNvSpPr/>
          <p:nvPr/>
        </p:nvSpPr>
        <p:spPr>
          <a:xfrm>
            <a:off x="378102" y="4153706"/>
            <a:ext cx="9161700" cy="260967"/>
          </a:xfrm>
          <a:prstGeom prst="trapezoid">
            <a:avLst>
              <a:gd name="adj" fmla="val 153233"/>
            </a:avLst>
          </a:prstGeom>
          <a:gradFill flip="none" rotWithShape="1">
            <a:gsLst>
              <a:gs pos="40000">
                <a:sysClr val="window" lastClr="FFFFFF">
                  <a:lumMod val="85000"/>
                  <a:alpha val="69000"/>
                </a:sysClr>
              </a:gs>
              <a:gs pos="100000">
                <a:sysClr val="window" lastClr="FFFFFF"/>
              </a:gs>
            </a:gsLst>
            <a:lin ang="16200000" scaled="1"/>
            <a:tileRect/>
          </a:gra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algn="ctr" defTabSz="995690" latinLnBrk="0">
              <a:defRPr/>
            </a:pPr>
            <a:endParaRPr lang="ko-KR" altLang="en-US" sz="2400" kern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6BE7F0-1D94-4F88-A54B-D4D1D09548F7}"/>
              </a:ext>
            </a:extLst>
          </p:cNvPr>
          <p:cNvSpPr txBox="1"/>
          <p:nvPr/>
        </p:nvSpPr>
        <p:spPr bwMode="auto">
          <a:xfrm>
            <a:off x="2063241" y="1668912"/>
            <a:ext cx="5773271" cy="477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spAutoFit/>
          </a:bodyPr>
          <a:lstStyle/>
          <a:p>
            <a:pPr algn="ctr" defTabSz="995690" latinLnBrk="0">
              <a:spcAft>
                <a:spcPts val="400"/>
              </a:spcAft>
              <a:defRPr/>
            </a:pPr>
            <a:r>
              <a:rPr lang="ko-KR" altLang="en-US" sz="1100" kern="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+mn-ea"/>
              </a:rPr>
              <a:t>하이브리드 클라우드 환경에 대한 완벽한 통합 백업 구성 및 </a:t>
            </a:r>
            <a:br>
              <a:rPr lang="en-US" altLang="ko-KR" sz="1100" kern="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+mn-ea"/>
              </a:rPr>
            </a:br>
            <a:r>
              <a:rPr lang="ko-KR" altLang="en-US" sz="2000" b="1" kern="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+mn-ea"/>
              </a:rPr>
              <a:t>고효율 백업 시스템 완성 및 비즈니스 연속성 확보</a:t>
            </a:r>
          </a:p>
        </p:txBody>
      </p:sp>
      <p:sp>
        <p:nvSpPr>
          <p:cNvPr id="9" name="양쪽 모서리가 둥근 사각형 52">
            <a:extLst>
              <a:ext uri="{FF2B5EF4-FFF2-40B4-BE49-F238E27FC236}">
                <a16:creationId xmlns:a16="http://schemas.microsoft.com/office/drawing/2014/main" id="{FB14B6C8-853F-43AD-A9BC-9DF8452F6E3D}"/>
              </a:ext>
            </a:extLst>
          </p:cNvPr>
          <p:cNvSpPr/>
          <p:nvPr/>
        </p:nvSpPr>
        <p:spPr>
          <a:xfrm>
            <a:off x="368919" y="4414674"/>
            <a:ext cx="9170886" cy="1527866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8200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5400000" scaled="0"/>
          </a:gra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dist="12700" dir="5400000" algn="t" rotWithShape="0">
              <a:sysClr val="windowText" lastClr="000000">
                <a:lumMod val="75000"/>
                <a:lumOff val="25000"/>
                <a:alpha val="20000"/>
              </a:sysClr>
            </a:outerShdw>
          </a:effectLst>
        </p:spPr>
        <p:txBody>
          <a:bodyPr lIns="90000" tIns="108000" rIns="90000" bIns="0" rtlCol="0" anchor="t" anchorCtr="0"/>
          <a:lstStyle/>
          <a:p>
            <a:pPr marL="95250" lvl="1" indent="-95250" eaLnBrk="0" fontAlgn="base" latinLnBrk="0" hangingPunct="0">
              <a:spcAft>
                <a:spcPts val="240"/>
              </a:spcAft>
              <a:buSzPct val="100000"/>
              <a:buFont typeface="Wingdings" pitchFamily="2" charset="2"/>
              <a:buChar char="§"/>
              <a:defRPr/>
            </a:pPr>
            <a:endParaRPr lang="en-US" altLang="ko-KR" sz="1050" kern="0" dirty="0" err="1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107732E-7555-4243-8F57-419EDF7F0A5C}"/>
              </a:ext>
            </a:extLst>
          </p:cNvPr>
          <p:cNvSpPr/>
          <p:nvPr/>
        </p:nvSpPr>
        <p:spPr bwMode="auto">
          <a:xfrm>
            <a:off x="456931" y="5041180"/>
            <a:ext cx="4439856" cy="810091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lIns="90000" tIns="72000" rIns="90000" bIns="0" rtlCol="0" anchor="ctr"/>
          <a:lstStyle/>
          <a:p>
            <a:pPr marL="171450" indent="-171450" defTabSz="995690" eaLnBrk="0" fontAlgn="base" latinLnBrk="0" hangingPunct="0">
              <a:spcAft>
                <a:spcPts val="24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1050" kern="0">
                <a:latin typeface="+mn-ea"/>
              </a:rPr>
              <a:t>향후 백업수요 증가 대비 자원 확보</a:t>
            </a:r>
          </a:p>
          <a:p>
            <a:pPr marL="171450" indent="-171450" defTabSz="995690" eaLnBrk="0" fontAlgn="base" latinLnBrk="0" hangingPunct="0">
              <a:spcAft>
                <a:spcPts val="24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1050" kern="0">
                <a:latin typeface="+mn-ea"/>
              </a:rPr>
              <a:t>법규 및 제도를 만족하는 백업 관리 수행</a:t>
            </a:r>
          </a:p>
          <a:p>
            <a:pPr marL="171450" indent="-171450" defTabSz="995690" eaLnBrk="0" fontAlgn="base" latinLnBrk="0" hangingPunct="0">
              <a:spcAft>
                <a:spcPts val="24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1050" kern="0">
                <a:latin typeface="+mn-ea"/>
              </a:rPr>
              <a:t>안정성 및 효율성</a:t>
            </a:r>
            <a:r>
              <a:rPr lang="en-US" altLang="ko-KR" sz="1050" kern="0">
                <a:latin typeface="+mn-ea"/>
              </a:rPr>
              <a:t>, </a:t>
            </a:r>
            <a:r>
              <a:rPr lang="ko-KR" altLang="en-US" sz="1050" kern="0">
                <a:latin typeface="+mn-ea"/>
              </a:rPr>
              <a:t>향후 확장성 고려</a:t>
            </a:r>
          </a:p>
          <a:p>
            <a:pPr marL="171450" indent="-171450" defTabSz="995690" eaLnBrk="0" fontAlgn="base" latinLnBrk="0" hangingPunct="0">
              <a:spcAft>
                <a:spcPts val="24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1050" kern="0">
                <a:latin typeface="+mn-ea"/>
              </a:rPr>
              <a:t>최적화된  백업시스템  구축 및 관리체계 정의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E6DA5B4-6363-4A7C-ADB5-CB9083A9431B}"/>
              </a:ext>
            </a:extLst>
          </p:cNvPr>
          <p:cNvSpPr/>
          <p:nvPr/>
        </p:nvSpPr>
        <p:spPr bwMode="auto">
          <a:xfrm>
            <a:off x="5011934" y="5041180"/>
            <a:ext cx="4439856" cy="810091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lIns="90000" tIns="72000" rIns="90000" bIns="0" rtlCol="0" anchor="ctr"/>
          <a:lstStyle/>
          <a:p>
            <a:pPr marL="171450" indent="-171450" defTabSz="995690" eaLnBrk="0" fontAlgn="base" latinLnBrk="0" hangingPunct="0">
              <a:spcAft>
                <a:spcPts val="24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1050" kern="0" dirty="0">
                <a:latin typeface="+mn-ea"/>
              </a:rPr>
              <a:t>기존 운영시스템에 최소한의 영향만 미치도록 백업 구축</a:t>
            </a:r>
          </a:p>
          <a:p>
            <a:pPr marL="171450" indent="-171450" defTabSz="995690" eaLnBrk="0" fontAlgn="base" latinLnBrk="0" hangingPunct="0">
              <a:spcAft>
                <a:spcPts val="24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1050" kern="0" dirty="0">
                <a:latin typeface="+mn-ea"/>
              </a:rPr>
              <a:t>다양하고 풍부한 경험의 백업 전문가 투입하여 구축</a:t>
            </a:r>
          </a:p>
          <a:p>
            <a:pPr marL="171450" indent="-171450" defTabSz="995690" eaLnBrk="0" fontAlgn="base" latinLnBrk="0" hangingPunct="0">
              <a:spcAft>
                <a:spcPts val="24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1050" kern="0" dirty="0">
                <a:latin typeface="+mn-ea"/>
              </a:rPr>
              <a:t>고객사의 요구 세밀하게 분석하여 적용 구축</a:t>
            </a:r>
          </a:p>
          <a:p>
            <a:pPr marL="171450" indent="-171450" defTabSz="995690" eaLnBrk="0" fontAlgn="base" latinLnBrk="0" hangingPunct="0">
              <a:spcAft>
                <a:spcPts val="24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1050" kern="0" dirty="0">
                <a:latin typeface="+mn-ea"/>
              </a:rPr>
              <a:t>사업 완료 후 고객 중심의 밀착 기술지원체계 수립</a:t>
            </a:r>
          </a:p>
        </p:txBody>
      </p:sp>
      <p:sp>
        <p:nvSpPr>
          <p:cNvPr id="12" name="양쪽 모서리가 둥근 사각형 62">
            <a:extLst>
              <a:ext uri="{FF2B5EF4-FFF2-40B4-BE49-F238E27FC236}">
                <a16:creationId xmlns:a16="http://schemas.microsoft.com/office/drawing/2014/main" id="{9B1BD07E-156A-4AC7-93F1-C6D71CA54E16}"/>
              </a:ext>
            </a:extLst>
          </p:cNvPr>
          <p:cNvSpPr/>
          <p:nvPr/>
        </p:nvSpPr>
        <p:spPr>
          <a:xfrm>
            <a:off x="715025" y="3028356"/>
            <a:ext cx="2749666" cy="1082235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8200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5400000" scaled="0"/>
          </a:gra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dist="12700" dir="5400000" algn="t" rotWithShape="0">
              <a:sysClr val="windowText" lastClr="000000">
                <a:lumMod val="75000"/>
                <a:lumOff val="25000"/>
                <a:alpha val="20000"/>
              </a:sysClr>
            </a:outerShdw>
          </a:effectLst>
        </p:spPr>
        <p:txBody>
          <a:bodyPr lIns="90000" tIns="108000" rIns="90000" bIns="0" rtlCol="0" anchor="t" anchorCtr="0"/>
          <a:lstStyle/>
          <a:p>
            <a:pPr marL="95250" lvl="1" indent="-95250" eaLnBrk="0" fontAlgn="base" latinLnBrk="0" hangingPunct="0">
              <a:spcAft>
                <a:spcPts val="240"/>
              </a:spcAft>
              <a:buSzPct val="100000"/>
              <a:buFont typeface="Wingdings" pitchFamily="2" charset="2"/>
              <a:buChar char="§"/>
              <a:defRPr/>
            </a:pPr>
            <a:r>
              <a:rPr lang="en-US" altLang="ko-KR" sz="10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OOOO</a:t>
            </a:r>
            <a:r>
              <a:rPr lang="ko-KR" altLang="en-US" sz="10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 환경에 최적화된 통합관리 정의</a:t>
            </a:r>
          </a:p>
          <a:p>
            <a:pPr marL="95250" lvl="1" indent="-95250" eaLnBrk="0" fontAlgn="base" latinLnBrk="0" hangingPunct="0">
              <a:spcAft>
                <a:spcPts val="240"/>
              </a:spcAft>
              <a:buSzPct val="100000"/>
              <a:buFont typeface="Wingdings" pitchFamily="2" charset="2"/>
              <a:buChar char="§"/>
              <a:defRPr/>
            </a:pPr>
            <a:r>
              <a:rPr lang="ko-KR" altLang="en-US" sz="10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법규를 준수하는 백업 관리 체계 정의</a:t>
            </a:r>
          </a:p>
          <a:p>
            <a:pPr marL="95250" lvl="1" indent="-95250" eaLnBrk="0" fontAlgn="base" latinLnBrk="0" hangingPunct="0">
              <a:spcAft>
                <a:spcPts val="240"/>
              </a:spcAft>
              <a:buSzPct val="100000"/>
              <a:buFont typeface="Wingdings" pitchFamily="2" charset="2"/>
              <a:buChar char="§"/>
              <a:defRPr/>
            </a:pPr>
            <a:r>
              <a:rPr lang="ko-KR" altLang="en-US" sz="10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매년 증가하는 백업수요 수용 가능한 체계 정립</a:t>
            </a:r>
          </a:p>
        </p:txBody>
      </p:sp>
      <p:sp>
        <p:nvSpPr>
          <p:cNvPr id="13" name="양쪽 모서리가 둥근 사각형 63">
            <a:extLst>
              <a:ext uri="{FF2B5EF4-FFF2-40B4-BE49-F238E27FC236}">
                <a16:creationId xmlns:a16="http://schemas.microsoft.com/office/drawing/2014/main" id="{BFDC396B-5BC5-490B-AFB0-3672EE07DD9C}"/>
              </a:ext>
            </a:extLst>
          </p:cNvPr>
          <p:cNvSpPr/>
          <p:nvPr/>
        </p:nvSpPr>
        <p:spPr>
          <a:xfrm>
            <a:off x="715024" y="2672011"/>
            <a:ext cx="2749666" cy="30665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5F4B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indent="-180975" algn="ctr" defTabSz="995690" fontAlgn="base" latinLnBrk="0">
              <a:spcAft>
                <a:spcPts val="240"/>
              </a:spcAft>
              <a:defRPr/>
            </a:pPr>
            <a:r>
              <a:rPr lang="ko-KR" altLang="en-US" sz="12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백업 대상 시스템의 통합 관리 체계 수립</a:t>
            </a:r>
          </a:p>
        </p:txBody>
      </p:sp>
      <p:sp>
        <p:nvSpPr>
          <p:cNvPr id="14" name="양쪽 모서리가 둥근 사각형 65">
            <a:extLst>
              <a:ext uri="{FF2B5EF4-FFF2-40B4-BE49-F238E27FC236}">
                <a16:creationId xmlns:a16="http://schemas.microsoft.com/office/drawing/2014/main" id="{6DE9DA7F-6E84-4651-84C2-BC37BF21DB4B}"/>
              </a:ext>
            </a:extLst>
          </p:cNvPr>
          <p:cNvSpPr/>
          <p:nvPr/>
        </p:nvSpPr>
        <p:spPr>
          <a:xfrm>
            <a:off x="3588463" y="3028356"/>
            <a:ext cx="2749666" cy="1082235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8200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5400000" scaled="0"/>
          </a:gra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dist="12700" dir="5400000" algn="t" rotWithShape="0">
              <a:sysClr val="windowText" lastClr="000000">
                <a:lumMod val="75000"/>
                <a:lumOff val="25000"/>
                <a:alpha val="20000"/>
              </a:sysClr>
            </a:outerShdw>
          </a:effectLst>
        </p:spPr>
        <p:txBody>
          <a:bodyPr lIns="90000" tIns="108000" rIns="90000" bIns="0" rtlCol="0" anchor="t" anchorCtr="0"/>
          <a:lstStyle/>
          <a:p>
            <a:pPr marL="95250" lvl="1" indent="-95250" eaLnBrk="0" fontAlgn="base" latinLnBrk="0" hangingPunct="0">
              <a:spcAft>
                <a:spcPts val="240"/>
              </a:spcAft>
              <a:buSzPct val="100000"/>
              <a:buFont typeface="Wingdings" pitchFamily="2" charset="2"/>
              <a:buChar char="§"/>
              <a:defRPr/>
            </a:pPr>
            <a:r>
              <a:rPr lang="ko-KR" altLang="en-US" sz="10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백업 수행</a:t>
            </a:r>
            <a:r>
              <a:rPr lang="en-US" altLang="ko-KR" sz="10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/</a:t>
            </a:r>
            <a:r>
              <a:rPr lang="ko-KR" altLang="en-US" sz="10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결과 관리 편의성 확보</a:t>
            </a:r>
          </a:p>
          <a:p>
            <a:pPr marL="95250" lvl="1" indent="-95250" eaLnBrk="0" fontAlgn="base" latinLnBrk="0" hangingPunct="0">
              <a:spcAft>
                <a:spcPts val="240"/>
              </a:spcAft>
              <a:buSzPct val="100000"/>
              <a:buFont typeface="Wingdings" pitchFamily="2" charset="2"/>
              <a:buChar char="§"/>
              <a:defRPr/>
            </a:pPr>
            <a:r>
              <a:rPr lang="ko-KR" altLang="en-US" sz="10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통합 </a:t>
            </a:r>
            <a:r>
              <a:rPr lang="ko-KR" altLang="en-US" sz="1000" kern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레포트</a:t>
            </a:r>
            <a:r>
              <a:rPr lang="ko-KR" altLang="en-US" sz="10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 기능을 통한 업무 효율성 증대</a:t>
            </a:r>
          </a:p>
          <a:p>
            <a:pPr marL="95250" lvl="1" indent="-95250" eaLnBrk="0" fontAlgn="base" latinLnBrk="0" hangingPunct="0">
              <a:spcAft>
                <a:spcPts val="240"/>
              </a:spcAft>
              <a:buSzPct val="100000"/>
              <a:buFont typeface="Wingdings" pitchFamily="2" charset="2"/>
              <a:buChar char="§"/>
              <a:defRPr/>
            </a:pPr>
            <a:r>
              <a:rPr lang="ko-KR" altLang="en-US" sz="10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한번의 클릭으로 백업</a:t>
            </a:r>
            <a:r>
              <a:rPr lang="en-US" altLang="ko-KR" sz="10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/</a:t>
            </a:r>
            <a:r>
              <a:rPr lang="ko-KR" altLang="en-US" sz="10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복구하는 편의성 증대</a:t>
            </a:r>
          </a:p>
        </p:txBody>
      </p:sp>
      <p:sp>
        <p:nvSpPr>
          <p:cNvPr id="15" name="양쪽 모서리가 둥근 사각형 70">
            <a:extLst>
              <a:ext uri="{FF2B5EF4-FFF2-40B4-BE49-F238E27FC236}">
                <a16:creationId xmlns:a16="http://schemas.microsoft.com/office/drawing/2014/main" id="{FCC03F54-4085-41AC-A22E-7CAA7BCE7718}"/>
              </a:ext>
            </a:extLst>
          </p:cNvPr>
          <p:cNvSpPr/>
          <p:nvPr/>
        </p:nvSpPr>
        <p:spPr>
          <a:xfrm>
            <a:off x="3588462" y="2672011"/>
            <a:ext cx="2749666" cy="30665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5F4B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indent="-180975" algn="ctr" defTabSz="995690" fontAlgn="base" latinLnBrk="0">
              <a:spcAft>
                <a:spcPts val="240"/>
              </a:spcAft>
              <a:defRPr/>
            </a:pPr>
            <a:r>
              <a:rPr lang="ko-KR" altLang="en-US" sz="12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사용자 편의성 및 업무 효율성 증대</a:t>
            </a:r>
          </a:p>
        </p:txBody>
      </p:sp>
      <p:sp>
        <p:nvSpPr>
          <p:cNvPr id="16" name="양쪽 모서리가 둥근 사각형 72">
            <a:extLst>
              <a:ext uri="{FF2B5EF4-FFF2-40B4-BE49-F238E27FC236}">
                <a16:creationId xmlns:a16="http://schemas.microsoft.com/office/drawing/2014/main" id="{F30D6ADD-9E31-447F-B251-32BD4306CF0E}"/>
              </a:ext>
            </a:extLst>
          </p:cNvPr>
          <p:cNvSpPr/>
          <p:nvPr/>
        </p:nvSpPr>
        <p:spPr>
          <a:xfrm>
            <a:off x="6461902" y="3028356"/>
            <a:ext cx="2749666" cy="1082235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8200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5400000" scaled="0"/>
          </a:gra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dist="12700" dir="5400000" algn="t" rotWithShape="0">
              <a:sysClr val="windowText" lastClr="000000">
                <a:lumMod val="75000"/>
                <a:lumOff val="25000"/>
                <a:alpha val="20000"/>
              </a:sysClr>
            </a:outerShdw>
          </a:effectLst>
        </p:spPr>
        <p:txBody>
          <a:bodyPr lIns="90000" tIns="108000" rIns="90000" bIns="0" rtlCol="0" anchor="t" anchorCtr="0"/>
          <a:lstStyle/>
          <a:p>
            <a:pPr marL="95250" lvl="1" indent="-95250" eaLnBrk="0" fontAlgn="base" latinLnBrk="0" hangingPunct="0">
              <a:spcAft>
                <a:spcPts val="240"/>
              </a:spcAft>
              <a:buSzPct val="100000"/>
              <a:buFont typeface="Wingdings" pitchFamily="2" charset="2"/>
              <a:buChar char="§"/>
              <a:defRPr/>
            </a:pPr>
            <a:r>
              <a:rPr lang="ko-KR" altLang="en-US" sz="1000" ker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다양한 신기술 적용으로 백업 데이터 안정성 확보</a:t>
            </a:r>
          </a:p>
          <a:p>
            <a:pPr marL="95250" lvl="1" indent="-95250" eaLnBrk="0" fontAlgn="base" latinLnBrk="0" hangingPunct="0">
              <a:spcAft>
                <a:spcPts val="240"/>
              </a:spcAft>
              <a:buSzPct val="100000"/>
              <a:buFont typeface="Wingdings" pitchFamily="2" charset="2"/>
              <a:buChar char="§"/>
              <a:defRPr/>
            </a:pPr>
            <a:r>
              <a:rPr lang="ko-KR" altLang="en-US" sz="1000" ker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시스템 장애 대비 신속한 복구 절차 수립</a:t>
            </a:r>
          </a:p>
          <a:p>
            <a:pPr marL="95250" lvl="1" indent="-95250" eaLnBrk="0" fontAlgn="base" latinLnBrk="0" hangingPunct="0">
              <a:spcAft>
                <a:spcPts val="240"/>
              </a:spcAft>
              <a:buSzPct val="100000"/>
              <a:buFont typeface="Wingdings" pitchFamily="2" charset="2"/>
              <a:buChar char="§"/>
              <a:defRPr/>
            </a:pPr>
            <a:r>
              <a:rPr lang="en-US" altLang="ko-KR" sz="1000" ker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1</a:t>
            </a:r>
            <a:r>
              <a:rPr lang="ko-KR" altLang="en-US" sz="1000" ker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시간 이내 복구를 통한 업무 연속성 유지</a:t>
            </a:r>
            <a:endParaRPr lang="ko-KR" altLang="en-US" sz="1000" kern="0" dirty="0" err="1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+mn-ea"/>
            </a:endParaRPr>
          </a:p>
        </p:txBody>
      </p:sp>
      <p:sp>
        <p:nvSpPr>
          <p:cNvPr id="17" name="양쪽 모서리가 둥근 사각형 73">
            <a:extLst>
              <a:ext uri="{FF2B5EF4-FFF2-40B4-BE49-F238E27FC236}">
                <a16:creationId xmlns:a16="http://schemas.microsoft.com/office/drawing/2014/main" id="{A3A7E4F6-8059-4FC5-AB24-6E23777DC3E4}"/>
              </a:ext>
            </a:extLst>
          </p:cNvPr>
          <p:cNvSpPr/>
          <p:nvPr/>
        </p:nvSpPr>
        <p:spPr>
          <a:xfrm>
            <a:off x="6461901" y="2672011"/>
            <a:ext cx="2749666" cy="30665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5F4B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indent="-180975" algn="ctr" defTabSz="995690" fontAlgn="base" latinLnBrk="0">
              <a:spcAft>
                <a:spcPts val="240"/>
              </a:spcAft>
              <a:defRPr/>
            </a:pPr>
            <a:r>
              <a:rPr lang="ko-KR" altLang="en-US" sz="12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최상의 운영 및 관리 안정성 확보</a:t>
            </a:r>
          </a:p>
        </p:txBody>
      </p:sp>
      <p:sp>
        <p:nvSpPr>
          <p:cNvPr id="18" name="양쪽 모서리가 둥근 사각형 77">
            <a:extLst>
              <a:ext uri="{FF2B5EF4-FFF2-40B4-BE49-F238E27FC236}">
                <a16:creationId xmlns:a16="http://schemas.microsoft.com/office/drawing/2014/main" id="{384A6F1B-1EB3-42C3-99E0-0C3D5781D203}"/>
              </a:ext>
            </a:extLst>
          </p:cNvPr>
          <p:cNvSpPr/>
          <p:nvPr/>
        </p:nvSpPr>
        <p:spPr>
          <a:xfrm>
            <a:off x="368912" y="5998903"/>
            <a:ext cx="9170892" cy="386451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6350" cap="flat" cmpd="sng" algn="ctr">
            <a:solidFill>
              <a:srgbClr val="E5E5E1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indent="-180975" algn="ctr" defTabSz="995690" fontAlgn="base" latinLnBrk="0">
              <a:spcAft>
                <a:spcPts val="240"/>
              </a:spcAft>
              <a:defRPr/>
            </a:pPr>
            <a:r>
              <a:rPr lang="en-US" altLang="ko-KR" sz="1400" b="1" kern="0" dirty="0">
                <a:latin typeface="+mn-ea"/>
              </a:rPr>
              <a:t>2022</a:t>
            </a:r>
            <a:r>
              <a:rPr lang="ko-KR" altLang="en-US" sz="1400" b="1" kern="0" dirty="0">
                <a:latin typeface="+mn-ea"/>
              </a:rPr>
              <a:t>년 </a:t>
            </a:r>
            <a:r>
              <a:rPr lang="en-US" altLang="ko-KR" sz="1400" b="1" kern="0" dirty="0">
                <a:latin typeface="+mn-ea"/>
              </a:rPr>
              <a:t>OOOO</a:t>
            </a:r>
            <a:r>
              <a:rPr lang="ko-KR" altLang="en-US" sz="1400" b="1" kern="0" dirty="0">
                <a:latin typeface="+mn-ea"/>
              </a:rPr>
              <a:t> 통합백업 시스템 구축 사업</a:t>
            </a:r>
          </a:p>
        </p:txBody>
      </p:sp>
      <p:sp>
        <p:nvSpPr>
          <p:cNvPr id="19" name="Text Box 87">
            <a:extLst>
              <a:ext uri="{FF2B5EF4-FFF2-40B4-BE49-F238E27FC236}">
                <a16:creationId xmlns:a16="http://schemas.microsoft.com/office/drawing/2014/main" id="{1F5A0846-79A5-4AD8-AA65-9B7CE245B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7905" y="4203398"/>
            <a:ext cx="2400657" cy="161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fontAlgn="base">
              <a:spcBef>
                <a:spcPct val="0"/>
              </a:spcBef>
              <a:spcAft>
                <a:spcPct val="0"/>
              </a:spcAft>
              <a:defRPr kumimoji="1" sz="1300">
                <a:solidFill>
                  <a:prstClr val="white"/>
                </a:solidFill>
                <a:latin typeface="Rix모던고딕 B" pitchFamily="18" charset="-127"/>
                <a:ea typeface="Rix모던고딕 B" pitchFamily="18" charset="-127"/>
              </a:defRPr>
            </a:lvl1pPr>
            <a:lvl2pPr marL="742950" indent="-285750" eaLnBrk="0" hangingPunct="0">
              <a:spcBef>
                <a:spcPct val="0"/>
              </a:spcBef>
              <a:defRPr sz="1500">
                <a:latin typeface="굴림" charset="-127"/>
                <a:ea typeface="굴림" charset="-127"/>
              </a:defRPr>
            </a:lvl2pPr>
            <a:lvl3pPr marL="1143000" indent="-228600" eaLnBrk="0" hangingPunct="0">
              <a:spcBef>
                <a:spcPct val="0"/>
              </a:spcBef>
              <a:defRPr sz="1500">
                <a:latin typeface="굴림" charset="-127"/>
                <a:ea typeface="굴림" charset="-127"/>
              </a:defRPr>
            </a:lvl3pPr>
            <a:lvl4pPr marL="1600200" indent="-228600" eaLnBrk="0" hangingPunct="0">
              <a:spcBef>
                <a:spcPct val="0"/>
              </a:spcBef>
              <a:defRPr sz="1500">
                <a:latin typeface="굴림" charset="-127"/>
                <a:ea typeface="굴림" charset="-127"/>
              </a:defRPr>
            </a:lvl4pPr>
            <a:lvl5pPr marL="2057400" indent="-228600" eaLnBrk="0" hangingPunct="0">
              <a:spcBef>
                <a:spcPct val="0"/>
              </a:spcBef>
              <a:defRPr sz="1500">
                <a:latin typeface="굴림" charset="-127"/>
                <a:ea typeface="굴림" charset="-127"/>
              </a:defRPr>
            </a:lvl5pPr>
            <a:lvl6pPr marL="2514600" indent="-228600" defTabSz="914342" eaLnBrk="0" fontAlgn="base" hangingPunct="0">
              <a:spcBef>
                <a:spcPct val="0"/>
              </a:spcBef>
              <a:spcAft>
                <a:spcPct val="0"/>
              </a:spcAft>
              <a:defRPr sz="1500">
                <a:latin typeface="굴림" charset="-127"/>
                <a:ea typeface="굴림" charset="-127"/>
              </a:defRPr>
            </a:lvl6pPr>
            <a:lvl7pPr marL="2971800" indent="-228600" defTabSz="914342" eaLnBrk="0" fontAlgn="base" hangingPunct="0">
              <a:spcBef>
                <a:spcPct val="0"/>
              </a:spcBef>
              <a:spcAft>
                <a:spcPct val="0"/>
              </a:spcAft>
              <a:defRPr sz="1500">
                <a:latin typeface="굴림" charset="-127"/>
                <a:ea typeface="굴림" charset="-127"/>
              </a:defRPr>
            </a:lvl7pPr>
            <a:lvl8pPr marL="3429000" indent="-228600" defTabSz="914342" eaLnBrk="0" fontAlgn="base" hangingPunct="0">
              <a:spcBef>
                <a:spcPct val="0"/>
              </a:spcBef>
              <a:spcAft>
                <a:spcPct val="0"/>
              </a:spcAft>
              <a:defRPr sz="1500">
                <a:latin typeface="굴림" charset="-127"/>
                <a:ea typeface="굴림" charset="-127"/>
              </a:defRPr>
            </a:lvl8pPr>
            <a:lvl9pPr marL="3886200" indent="-228600" defTabSz="914342" eaLnBrk="0" fontAlgn="base" hangingPunct="0">
              <a:spcBef>
                <a:spcPct val="0"/>
              </a:spcBef>
              <a:spcAft>
                <a:spcPct val="0"/>
              </a:spcAft>
              <a:defRPr sz="1500">
                <a:latin typeface="굴림" charset="-127"/>
                <a:ea typeface="굴림" charset="-127"/>
              </a:defRPr>
            </a:lvl9pPr>
          </a:lstStyle>
          <a:p>
            <a:pPr defTabSz="995690" latinLnBrk="0"/>
            <a:r>
              <a:rPr lang="ko-KR" altLang="en-US" sz="105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</a:rPr>
              <a:t>통합 백업시스템 구축사업의 완벽한 수행</a:t>
            </a:r>
          </a:p>
        </p:txBody>
      </p:sp>
      <p:pic>
        <p:nvPicPr>
          <p:cNvPr id="20" name="Picture 289" descr="화살표">
            <a:extLst>
              <a:ext uri="{FF2B5EF4-FFF2-40B4-BE49-F238E27FC236}">
                <a16:creationId xmlns:a16="http://schemas.microsoft.com/office/drawing/2014/main" id="{98B4DBB7-6D68-4E62-BD0C-183639148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4194" t="70580" r="14194"/>
          <a:stretch>
            <a:fillRect/>
          </a:stretch>
        </p:blipFill>
        <p:spPr bwMode="auto">
          <a:xfrm>
            <a:off x="4227180" y="2174553"/>
            <a:ext cx="1420585" cy="628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양쪽 모서리가 둥근 사각형 53">
            <a:extLst>
              <a:ext uri="{FF2B5EF4-FFF2-40B4-BE49-F238E27FC236}">
                <a16:creationId xmlns:a16="http://schemas.microsoft.com/office/drawing/2014/main" id="{3C8DF9FE-4F25-4796-AEE3-B44A6CC49805}"/>
              </a:ext>
            </a:extLst>
          </p:cNvPr>
          <p:cNvSpPr/>
          <p:nvPr/>
        </p:nvSpPr>
        <p:spPr>
          <a:xfrm>
            <a:off x="368915" y="4414674"/>
            <a:ext cx="9170886" cy="306653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indent="-180975" algn="ctr" defTabSz="995690" fontAlgn="base" latinLnBrk="0">
              <a:spcAft>
                <a:spcPts val="240"/>
              </a:spcAft>
              <a:defRPr/>
            </a:pPr>
            <a:r>
              <a:rPr lang="ko-KR" altLang="en-US" sz="12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통합 백업 구축 추진 방향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409C4E9-4528-4DF2-A44A-A5D99F7A18C4}"/>
              </a:ext>
            </a:extLst>
          </p:cNvPr>
          <p:cNvSpPr/>
          <p:nvPr/>
        </p:nvSpPr>
        <p:spPr>
          <a:xfrm>
            <a:off x="456931" y="4777690"/>
            <a:ext cx="4439856" cy="306283"/>
          </a:xfrm>
          <a:prstGeom prst="rect">
            <a:avLst/>
          </a:prstGeom>
          <a:solidFill>
            <a:srgbClr val="005F4B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400" dirty="0">
                <a:solidFill>
                  <a:schemeClr val="bg1"/>
                </a:solidFill>
                <a:latin typeface="+mn-ea"/>
              </a:rPr>
              <a:t>기존 환경 정밀 분석 후 체계 정립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E1A62CA-9E1D-4BE3-8228-D9A87B016AE6}"/>
              </a:ext>
            </a:extLst>
          </p:cNvPr>
          <p:cNvSpPr/>
          <p:nvPr/>
        </p:nvSpPr>
        <p:spPr>
          <a:xfrm>
            <a:off x="5011934" y="4777690"/>
            <a:ext cx="4439856" cy="306283"/>
          </a:xfrm>
          <a:prstGeom prst="rect">
            <a:avLst/>
          </a:prstGeom>
          <a:solidFill>
            <a:srgbClr val="005F4B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400">
                <a:solidFill>
                  <a:schemeClr val="bg1"/>
                </a:solidFill>
                <a:latin typeface="+mn-ea"/>
              </a:rPr>
              <a:t>안정적인 구축 및 세밀한 사후 지원</a:t>
            </a:r>
            <a:endParaRPr lang="ko-KR" altLang="en-US" sz="1400" dirty="0" err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말풍선: 사각형 26">
            <a:extLst>
              <a:ext uri="{FF2B5EF4-FFF2-40B4-BE49-F238E27FC236}">
                <a16:creationId xmlns:a16="http://schemas.microsoft.com/office/drawing/2014/main" id="{CCA8A395-043D-40B4-9AE1-A8D5C4CB7538}"/>
              </a:ext>
            </a:extLst>
          </p:cNvPr>
          <p:cNvSpPr/>
          <p:nvPr/>
        </p:nvSpPr>
        <p:spPr>
          <a:xfrm>
            <a:off x="8028764" y="1285887"/>
            <a:ext cx="1691236" cy="1140977"/>
          </a:xfrm>
          <a:prstGeom prst="wedgeRectCallou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373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200" dirty="0">
                <a:solidFill>
                  <a:srgbClr val="003738"/>
                </a:solidFill>
              </a:rPr>
              <a:t>프로젝트에 맞게 수정</a:t>
            </a:r>
          </a:p>
        </p:txBody>
      </p:sp>
    </p:spTree>
    <p:extLst>
      <p:ext uri="{BB962C8B-B14F-4D97-AF65-F5344CB8AC3E}">
        <p14:creationId xmlns:p14="http://schemas.microsoft.com/office/powerpoint/2010/main" val="431283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FDDDBC-093A-4D21-A0BF-6DC1AA71D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2.2.11 </a:t>
            </a:r>
            <a:r>
              <a:rPr lang="ko-KR" altLang="en-US" dirty="0"/>
              <a:t>유연한 백업 정책 지원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930073-9D46-4C18-B564-8D9682AF04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Full, Incremental, Forever Incremental, Synthetic Full, </a:t>
            </a:r>
            <a:r>
              <a:rPr lang="ko-KR" altLang="en-US" dirty="0"/>
              <a:t>백업 데이터 원격지 복사 등 다양한 방식의 백업 정책을 지원하여</a:t>
            </a:r>
            <a:r>
              <a:rPr lang="en-US" altLang="ko-KR" dirty="0"/>
              <a:t>, </a:t>
            </a:r>
            <a:r>
              <a:rPr lang="ko-KR" altLang="en-US" dirty="0"/>
              <a:t>유연한 백업 정책 구현이 가능합니다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73" name="텍스트 개체 틀 72">
            <a:extLst>
              <a:ext uri="{FF2B5EF4-FFF2-40B4-BE49-F238E27FC236}">
                <a16:creationId xmlns:a16="http://schemas.microsoft.com/office/drawing/2014/main" id="{888A14BF-C5D7-40CD-8A28-C7E18CDDA2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2.2 </a:t>
            </a:r>
            <a:r>
              <a:rPr lang="ko-KR" altLang="en-US" dirty="0">
                <a:latin typeface="+mn-ea"/>
              </a:rPr>
              <a:t>제안 제품 기능 및 규격</a:t>
            </a:r>
            <a:endParaRPr lang="ko-KR" altLang="en-US" dirty="0"/>
          </a:p>
        </p:txBody>
      </p:sp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0BA7AC7D-1CE9-4FD1-8C91-75E6BD961D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124544"/>
              </p:ext>
            </p:extLst>
          </p:nvPr>
        </p:nvGraphicFramePr>
        <p:xfrm>
          <a:off x="273000" y="1863627"/>
          <a:ext cx="9360000" cy="4570033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4504889">
                  <a:extLst>
                    <a:ext uri="{9D8B030D-6E8A-4147-A177-3AD203B41FA5}">
                      <a16:colId xmlns:a16="http://schemas.microsoft.com/office/drawing/2014/main" val="3397569639"/>
                    </a:ext>
                  </a:extLst>
                </a:gridCol>
                <a:gridCol w="361061">
                  <a:extLst>
                    <a:ext uri="{9D8B030D-6E8A-4147-A177-3AD203B41FA5}">
                      <a16:colId xmlns:a16="http://schemas.microsoft.com/office/drawing/2014/main" val="3085294347"/>
                    </a:ext>
                  </a:extLst>
                </a:gridCol>
                <a:gridCol w="4494050">
                  <a:extLst>
                    <a:ext uri="{9D8B030D-6E8A-4147-A177-3AD203B41FA5}">
                      <a16:colId xmlns:a16="http://schemas.microsoft.com/office/drawing/2014/main" val="153103264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b="1" dirty="0">
                          <a:solidFill>
                            <a:srgbClr val="003738"/>
                          </a:solidFill>
                        </a:rPr>
                        <a:t>다양한 증분 백업 기술 지원</a:t>
                      </a:r>
                      <a:endParaRPr lang="en-US" altLang="ko-KR" sz="1400" b="1" dirty="0">
                        <a:solidFill>
                          <a:srgbClr val="003738"/>
                        </a:solidFill>
                      </a:endParaRPr>
                    </a:p>
                  </a:txBody>
                  <a:tcPr marL="540000" marR="91135" marT="45568" marB="4556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rgbClr val="00373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rgbClr val="003738"/>
                          </a:solidFill>
                        </a:rPr>
                        <a:t>백업 데이터 원격지 복사</a:t>
                      </a:r>
                      <a:endParaRPr lang="en-US" altLang="ko-KR" sz="1400" b="1" dirty="0">
                        <a:solidFill>
                          <a:srgbClr val="003738"/>
                        </a:solidFill>
                      </a:endParaRPr>
                    </a:p>
                  </a:txBody>
                  <a:tcPr marL="54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0357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2639453"/>
                  </a:ext>
                </a:extLst>
              </a:tr>
              <a:tr h="1258033">
                <a:tc>
                  <a:txBody>
                    <a:bodyPr/>
                    <a:lstStyle/>
                    <a:p>
                      <a:pPr marL="285750" indent="-285750" algn="l" defTabSz="742950" rtl="0" eaLnBrk="1" latinLnBrk="0" hangingPunct="1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블록단위 백업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742950" rtl="0" eaLnBrk="1" latinLnBrk="0" hangingPunct="1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Full, Incremental, Synthetic Full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백업 지원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742950" rtl="0" eaLnBrk="1" latinLnBrk="0" hangingPunct="1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45000">
                          <a:schemeClr val="bg1">
                            <a:lumMod val="95000"/>
                          </a:schemeClr>
                        </a:gs>
                        <a:gs pos="0">
                          <a:schemeClr val="bg1"/>
                        </a:gs>
                        <a:gs pos="99000">
                          <a:schemeClr val="bg1">
                            <a:lumMod val="85000"/>
                          </a:scheme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742950" rtl="0" eaLnBrk="1" latinLnBrk="0" hangingPunct="1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defTabSz="742950" rtl="0" eaLnBrk="1" latinLnBrk="0" hangingPunct="1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백업 데이터 원격지 복사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742950" rtl="0" eaLnBrk="1" latinLnBrk="0" hangingPunct="1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백업 저장소별 상이한 보관주기 설정 가능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742950" rtl="0" eaLnBrk="1" latinLnBrk="0" hangingPunct="1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디스크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테이프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오브젝트 스토리지 등 다양한 미디어 지원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45000">
                          <a:schemeClr val="bg1">
                            <a:lumMod val="95000"/>
                          </a:schemeClr>
                        </a:gs>
                        <a:gs pos="0">
                          <a:schemeClr val="bg1"/>
                        </a:gs>
                        <a:gs pos="99000">
                          <a:schemeClr val="bg1">
                            <a:lumMod val="85000"/>
                          </a:schemeClr>
                        </a:gs>
                      </a:gsLst>
                      <a:path path="circle">
                        <a:fillToRect r="100000" b="100000"/>
                      </a:path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045589859"/>
                  </a:ext>
                </a:extLst>
              </a:tr>
            </a:tbl>
          </a:graphicData>
        </a:graphic>
      </p:graphicFrame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3927CEDC-6CB8-42E3-A8EC-4D7D4433F973}"/>
              </a:ext>
            </a:extLst>
          </p:cNvPr>
          <p:cNvSpPr>
            <a:spLocks noChangeAspect="1"/>
          </p:cNvSpPr>
          <p:nvPr/>
        </p:nvSpPr>
        <p:spPr>
          <a:xfrm>
            <a:off x="391528" y="1932842"/>
            <a:ext cx="288000" cy="316800"/>
          </a:xfrm>
          <a:custGeom>
            <a:avLst/>
            <a:gdLst>
              <a:gd name="connsiteX0" fmla="*/ 540000 w 1080000"/>
              <a:gd name="connsiteY0" fmla="*/ 173802 h 1188000"/>
              <a:gd name="connsiteX1" fmla="*/ 180000 w 1080000"/>
              <a:gd name="connsiteY1" fmla="*/ 533802 h 1188000"/>
              <a:gd name="connsiteX2" fmla="*/ 540000 w 1080000"/>
              <a:gd name="connsiteY2" fmla="*/ 893802 h 1188000"/>
              <a:gd name="connsiteX3" fmla="*/ 900000 w 1080000"/>
              <a:gd name="connsiteY3" fmla="*/ 533802 h 1188000"/>
              <a:gd name="connsiteX4" fmla="*/ 540000 w 1080000"/>
              <a:gd name="connsiteY4" fmla="*/ 173802 h 1188000"/>
              <a:gd name="connsiteX5" fmla="*/ 540000 w 1080000"/>
              <a:gd name="connsiteY5" fmla="*/ 0 h 1188000"/>
              <a:gd name="connsiteX6" fmla="*/ 1080000 w 1080000"/>
              <a:gd name="connsiteY6" fmla="*/ 540000 h 1188000"/>
              <a:gd name="connsiteX7" fmla="*/ 921838 w 1080000"/>
              <a:gd name="connsiteY7" fmla="*/ 921838 h 1188000"/>
              <a:gd name="connsiteX8" fmla="*/ 861041 w 1080000"/>
              <a:gd name="connsiteY8" fmla="*/ 972000 h 1188000"/>
              <a:gd name="connsiteX9" fmla="*/ 864000 w 1080000"/>
              <a:gd name="connsiteY9" fmla="*/ 972000 h 1188000"/>
              <a:gd name="connsiteX10" fmla="*/ 848586 w 1080000"/>
              <a:gd name="connsiteY10" fmla="*/ 982276 h 1188000"/>
              <a:gd name="connsiteX11" fmla="*/ 841919 w 1080000"/>
              <a:gd name="connsiteY11" fmla="*/ 987777 h 1188000"/>
              <a:gd name="connsiteX12" fmla="*/ 833395 w 1080000"/>
              <a:gd name="connsiteY12" fmla="*/ 992403 h 1188000"/>
              <a:gd name="connsiteX13" fmla="*/ 540000 w 1080000"/>
              <a:gd name="connsiteY13" fmla="*/ 1188000 h 1188000"/>
              <a:gd name="connsiteX14" fmla="*/ 246605 w 1080000"/>
              <a:gd name="connsiteY14" fmla="*/ 992403 h 1188000"/>
              <a:gd name="connsiteX15" fmla="*/ 238081 w 1080000"/>
              <a:gd name="connsiteY15" fmla="*/ 987777 h 1188000"/>
              <a:gd name="connsiteX16" fmla="*/ 231414 w 1080000"/>
              <a:gd name="connsiteY16" fmla="*/ 982276 h 1188000"/>
              <a:gd name="connsiteX17" fmla="*/ 216000 w 1080000"/>
              <a:gd name="connsiteY17" fmla="*/ 972000 h 1188000"/>
              <a:gd name="connsiteX18" fmla="*/ 218959 w 1080000"/>
              <a:gd name="connsiteY18" fmla="*/ 972000 h 1188000"/>
              <a:gd name="connsiteX19" fmla="*/ 158162 w 1080000"/>
              <a:gd name="connsiteY19" fmla="*/ 921838 h 1188000"/>
              <a:gd name="connsiteX20" fmla="*/ 0 w 1080000"/>
              <a:gd name="connsiteY20" fmla="*/ 540000 h 1188000"/>
              <a:gd name="connsiteX21" fmla="*/ 540000 w 1080000"/>
              <a:gd name="connsiteY21" fmla="*/ 0 h 11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80000" h="1188000">
                <a:moveTo>
                  <a:pt x="540000" y="173802"/>
                </a:moveTo>
                <a:cubicBezTo>
                  <a:pt x="341177" y="173802"/>
                  <a:pt x="180000" y="334979"/>
                  <a:pt x="180000" y="533802"/>
                </a:cubicBezTo>
                <a:cubicBezTo>
                  <a:pt x="180000" y="732625"/>
                  <a:pt x="341177" y="893802"/>
                  <a:pt x="540000" y="893802"/>
                </a:cubicBezTo>
                <a:cubicBezTo>
                  <a:pt x="738823" y="893802"/>
                  <a:pt x="900000" y="732625"/>
                  <a:pt x="900000" y="533802"/>
                </a:cubicBezTo>
                <a:cubicBezTo>
                  <a:pt x="900000" y="334979"/>
                  <a:pt x="738823" y="173802"/>
                  <a:pt x="540000" y="173802"/>
                </a:cubicBezTo>
                <a:close/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689117"/>
                  <a:pt x="1019559" y="824117"/>
                  <a:pt x="921838" y="921838"/>
                </a:cubicBezTo>
                <a:lnTo>
                  <a:pt x="861041" y="972000"/>
                </a:lnTo>
                <a:lnTo>
                  <a:pt x="864000" y="972000"/>
                </a:lnTo>
                <a:lnTo>
                  <a:pt x="848586" y="982276"/>
                </a:lnTo>
                <a:lnTo>
                  <a:pt x="841919" y="987777"/>
                </a:lnTo>
                <a:lnTo>
                  <a:pt x="833395" y="992403"/>
                </a:lnTo>
                <a:lnTo>
                  <a:pt x="540000" y="1188000"/>
                </a:lnTo>
                <a:lnTo>
                  <a:pt x="246605" y="992403"/>
                </a:lnTo>
                <a:lnTo>
                  <a:pt x="238081" y="987777"/>
                </a:lnTo>
                <a:lnTo>
                  <a:pt x="231414" y="982276"/>
                </a:lnTo>
                <a:lnTo>
                  <a:pt x="216000" y="972000"/>
                </a:lnTo>
                <a:lnTo>
                  <a:pt x="218959" y="972000"/>
                </a:lnTo>
                <a:lnTo>
                  <a:pt x="158162" y="921838"/>
                </a:lnTo>
                <a:cubicBezTo>
                  <a:pt x="60442" y="824117"/>
                  <a:pt x="0" y="689117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solidFill>
            <a:srgbClr val="005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C6DBE085-99C9-4305-A2D8-EB2EB5C41F32}"/>
              </a:ext>
            </a:extLst>
          </p:cNvPr>
          <p:cNvSpPr>
            <a:spLocks noChangeAspect="1"/>
          </p:cNvSpPr>
          <p:nvPr/>
        </p:nvSpPr>
        <p:spPr>
          <a:xfrm>
            <a:off x="5261265" y="1931485"/>
            <a:ext cx="288000" cy="316800"/>
          </a:xfrm>
          <a:custGeom>
            <a:avLst/>
            <a:gdLst>
              <a:gd name="connsiteX0" fmla="*/ 540000 w 1080000"/>
              <a:gd name="connsiteY0" fmla="*/ 173802 h 1188000"/>
              <a:gd name="connsiteX1" fmla="*/ 180000 w 1080000"/>
              <a:gd name="connsiteY1" fmla="*/ 533802 h 1188000"/>
              <a:gd name="connsiteX2" fmla="*/ 540000 w 1080000"/>
              <a:gd name="connsiteY2" fmla="*/ 893802 h 1188000"/>
              <a:gd name="connsiteX3" fmla="*/ 900000 w 1080000"/>
              <a:gd name="connsiteY3" fmla="*/ 533802 h 1188000"/>
              <a:gd name="connsiteX4" fmla="*/ 540000 w 1080000"/>
              <a:gd name="connsiteY4" fmla="*/ 173802 h 1188000"/>
              <a:gd name="connsiteX5" fmla="*/ 540000 w 1080000"/>
              <a:gd name="connsiteY5" fmla="*/ 0 h 1188000"/>
              <a:gd name="connsiteX6" fmla="*/ 1080000 w 1080000"/>
              <a:gd name="connsiteY6" fmla="*/ 540000 h 1188000"/>
              <a:gd name="connsiteX7" fmla="*/ 921838 w 1080000"/>
              <a:gd name="connsiteY7" fmla="*/ 921838 h 1188000"/>
              <a:gd name="connsiteX8" fmla="*/ 861041 w 1080000"/>
              <a:gd name="connsiteY8" fmla="*/ 972000 h 1188000"/>
              <a:gd name="connsiteX9" fmla="*/ 864000 w 1080000"/>
              <a:gd name="connsiteY9" fmla="*/ 972000 h 1188000"/>
              <a:gd name="connsiteX10" fmla="*/ 848586 w 1080000"/>
              <a:gd name="connsiteY10" fmla="*/ 982276 h 1188000"/>
              <a:gd name="connsiteX11" fmla="*/ 841919 w 1080000"/>
              <a:gd name="connsiteY11" fmla="*/ 987777 h 1188000"/>
              <a:gd name="connsiteX12" fmla="*/ 833395 w 1080000"/>
              <a:gd name="connsiteY12" fmla="*/ 992403 h 1188000"/>
              <a:gd name="connsiteX13" fmla="*/ 540000 w 1080000"/>
              <a:gd name="connsiteY13" fmla="*/ 1188000 h 1188000"/>
              <a:gd name="connsiteX14" fmla="*/ 246605 w 1080000"/>
              <a:gd name="connsiteY14" fmla="*/ 992403 h 1188000"/>
              <a:gd name="connsiteX15" fmla="*/ 238081 w 1080000"/>
              <a:gd name="connsiteY15" fmla="*/ 987777 h 1188000"/>
              <a:gd name="connsiteX16" fmla="*/ 231414 w 1080000"/>
              <a:gd name="connsiteY16" fmla="*/ 982276 h 1188000"/>
              <a:gd name="connsiteX17" fmla="*/ 216000 w 1080000"/>
              <a:gd name="connsiteY17" fmla="*/ 972000 h 1188000"/>
              <a:gd name="connsiteX18" fmla="*/ 218959 w 1080000"/>
              <a:gd name="connsiteY18" fmla="*/ 972000 h 1188000"/>
              <a:gd name="connsiteX19" fmla="*/ 158162 w 1080000"/>
              <a:gd name="connsiteY19" fmla="*/ 921838 h 1188000"/>
              <a:gd name="connsiteX20" fmla="*/ 0 w 1080000"/>
              <a:gd name="connsiteY20" fmla="*/ 540000 h 1188000"/>
              <a:gd name="connsiteX21" fmla="*/ 540000 w 1080000"/>
              <a:gd name="connsiteY21" fmla="*/ 0 h 11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80000" h="1188000">
                <a:moveTo>
                  <a:pt x="540000" y="173802"/>
                </a:moveTo>
                <a:cubicBezTo>
                  <a:pt x="341177" y="173802"/>
                  <a:pt x="180000" y="334979"/>
                  <a:pt x="180000" y="533802"/>
                </a:cubicBezTo>
                <a:cubicBezTo>
                  <a:pt x="180000" y="732625"/>
                  <a:pt x="341177" y="893802"/>
                  <a:pt x="540000" y="893802"/>
                </a:cubicBezTo>
                <a:cubicBezTo>
                  <a:pt x="738823" y="893802"/>
                  <a:pt x="900000" y="732625"/>
                  <a:pt x="900000" y="533802"/>
                </a:cubicBezTo>
                <a:cubicBezTo>
                  <a:pt x="900000" y="334979"/>
                  <a:pt x="738823" y="173802"/>
                  <a:pt x="540000" y="173802"/>
                </a:cubicBezTo>
                <a:close/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689117"/>
                  <a:pt x="1019559" y="824117"/>
                  <a:pt x="921838" y="921838"/>
                </a:cubicBezTo>
                <a:lnTo>
                  <a:pt x="861041" y="972000"/>
                </a:lnTo>
                <a:lnTo>
                  <a:pt x="864000" y="972000"/>
                </a:lnTo>
                <a:lnTo>
                  <a:pt x="848586" y="982276"/>
                </a:lnTo>
                <a:lnTo>
                  <a:pt x="841919" y="987777"/>
                </a:lnTo>
                <a:lnTo>
                  <a:pt x="833395" y="992403"/>
                </a:lnTo>
                <a:lnTo>
                  <a:pt x="540000" y="1188000"/>
                </a:lnTo>
                <a:lnTo>
                  <a:pt x="246605" y="992403"/>
                </a:lnTo>
                <a:lnTo>
                  <a:pt x="238081" y="987777"/>
                </a:lnTo>
                <a:lnTo>
                  <a:pt x="231414" y="982276"/>
                </a:lnTo>
                <a:lnTo>
                  <a:pt x="216000" y="972000"/>
                </a:lnTo>
                <a:lnTo>
                  <a:pt x="218959" y="972000"/>
                </a:lnTo>
                <a:lnTo>
                  <a:pt x="158162" y="921838"/>
                </a:lnTo>
                <a:cubicBezTo>
                  <a:pt x="60442" y="824117"/>
                  <a:pt x="0" y="689117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solidFill>
            <a:srgbClr val="005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7" name="그래픽 16" descr="데이터베이스 단색으로 채워진">
            <a:extLst>
              <a:ext uri="{FF2B5EF4-FFF2-40B4-BE49-F238E27FC236}">
                <a16:creationId xmlns:a16="http://schemas.microsoft.com/office/drawing/2014/main" id="{7F616065-D07F-43C3-BA59-F0FF1CA9235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8226" y="4238286"/>
            <a:ext cx="1274400" cy="720000"/>
          </a:xfrm>
          <a:prstGeom prst="rect">
            <a:avLst/>
          </a:prstGeom>
        </p:spPr>
      </p:pic>
      <p:pic>
        <p:nvPicPr>
          <p:cNvPr id="25" name="그래픽 24" descr="데이터베이스 단색으로 채워진">
            <a:extLst>
              <a:ext uri="{FF2B5EF4-FFF2-40B4-BE49-F238E27FC236}">
                <a16:creationId xmlns:a16="http://schemas.microsoft.com/office/drawing/2014/main" id="{935CBA6C-2F98-4757-AE12-8A5BC8E87522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1528" y="4238286"/>
            <a:ext cx="1274400" cy="720000"/>
          </a:xfrm>
          <a:prstGeom prst="rect">
            <a:avLst/>
          </a:prstGeom>
        </p:spPr>
      </p:pic>
      <p:pic>
        <p:nvPicPr>
          <p:cNvPr id="30" name="그래픽 29" descr="데이터베이스 단색으로 채워진">
            <a:extLst>
              <a:ext uri="{FF2B5EF4-FFF2-40B4-BE49-F238E27FC236}">
                <a16:creationId xmlns:a16="http://schemas.microsoft.com/office/drawing/2014/main" id="{23E76DCF-B672-4927-8E9C-A1C326A5EC32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1528" y="3781522"/>
            <a:ext cx="1274400" cy="720000"/>
          </a:xfrm>
          <a:prstGeom prst="rect">
            <a:avLst/>
          </a:prstGeom>
        </p:spPr>
      </p:pic>
      <p:pic>
        <p:nvPicPr>
          <p:cNvPr id="31" name="그래픽 30" descr="데이터베이스 단색으로 채워진">
            <a:extLst>
              <a:ext uri="{FF2B5EF4-FFF2-40B4-BE49-F238E27FC236}">
                <a16:creationId xmlns:a16="http://schemas.microsoft.com/office/drawing/2014/main" id="{D742EA40-56B0-4C9A-8E0D-CB5552A368DB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47367" y="4238286"/>
            <a:ext cx="1274400" cy="720000"/>
          </a:xfrm>
          <a:prstGeom prst="rect">
            <a:avLst/>
          </a:prstGeom>
        </p:spPr>
      </p:pic>
      <p:pic>
        <p:nvPicPr>
          <p:cNvPr id="32" name="그래픽 31" descr="데이터베이스 단색으로 채워진">
            <a:extLst>
              <a:ext uri="{FF2B5EF4-FFF2-40B4-BE49-F238E27FC236}">
                <a16:creationId xmlns:a16="http://schemas.microsoft.com/office/drawing/2014/main" id="{38D9C333-2AB2-4363-A534-DE9470AC48D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7367" y="3788644"/>
            <a:ext cx="1274400" cy="720000"/>
          </a:xfrm>
          <a:prstGeom prst="rect">
            <a:avLst/>
          </a:prstGeom>
        </p:spPr>
      </p:pic>
      <p:pic>
        <p:nvPicPr>
          <p:cNvPr id="33" name="그래픽 32" descr="데이터베이스 단색으로 채워진">
            <a:extLst>
              <a:ext uri="{FF2B5EF4-FFF2-40B4-BE49-F238E27FC236}">
                <a16:creationId xmlns:a16="http://schemas.microsoft.com/office/drawing/2014/main" id="{5678721F-879E-4D0A-84A2-794B9957A01F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70669" y="4238286"/>
            <a:ext cx="1274400" cy="720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3382DF4-1D35-48CA-A297-3D672800A2E9}"/>
              </a:ext>
            </a:extLst>
          </p:cNvPr>
          <p:cNvSpPr txBox="1"/>
          <p:nvPr/>
        </p:nvSpPr>
        <p:spPr>
          <a:xfrm>
            <a:off x="485426" y="3359013"/>
            <a:ext cx="1080000" cy="360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sz="1200" dirty="0">
                <a:solidFill>
                  <a:srgbClr val="003738"/>
                </a:solidFill>
              </a:rPr>
              <a:t>Full</a:t>
            </a:r>
            <a:endParaRPr lang="ko-KR" altLang="en-US" sz="1200" dirty="0">
              <a:solidFill>
                <a:srgbClr val="003738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3DC5D4-C5DC-4FB2-BD91-D1C9D2006E37}"/>
              </a:ext>
            </a:extLst>
          </p:cNvPr>
          <p:cNvSpPr txBox="1"/>
          <p:nvPr/>
        </p:nvSpPr>
        <p:spPr>
          <a:xfrm>
            <a:off x="1565426" y="3823356"/>
            <a:ext cx="1080000" cy="360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sz="1200" dirty="0">
                <a:solidFill>
                  <a:srgbClr val="003738"/>
                </a:solidFill>
              </a:rPr>
              <a:t>Incremental</a:t>
            </a:r>
            <a:endParaRPr lang="ko-KR" altLang="en-US" sz="1200" dirty="0">
              <a:solidFill>
                <a:srgbClr val="003738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01084A-C9BD-4362-9FBE-EF4D8EAE9945}"/>
              </a:ext>
            </a:extLst>
          </p:cNvPr>
          <p:cNvSpPr txBox="1"/>
          <p:nvPr/>
        </p:nvSpPr>
        <p:spPr>
          <a:xfrm>
            <a:off x="2562246" y="3823356"/>
            <a:ext cx="1080000" cy="360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sz="1200" dirty="0">
                <a:solidFill>
                  <a:srgbClr val="003738"/>
                </a:solidFill>
              </a:rPr>
              <a:t>Incremental</a:t>
            </a:r>
            <a:endParaRPr lang="ko-KR" altLang="en-US" sz="1200" dirty="0">
              <a:solidFill>
                <a:srgbClr val="003738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130A164-8BE3-4EE9-9921-1F8AE5164CFD}"/>
              </a:ext>
            </a:extLst>
          </p:cNvPr>
          <p:cNvSpPr txBox="1"/>
          <p:nvPr/>
        </p:nvSpPr>
        <p:spPr>
          <a:xfrm>
            <a:off x="3644567" y="3359013"/>
            <a:ext cx="1080000" cy="360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sz="1200" dirty="0">
                <a:solidFill>
                  <a:srgbClr val="003738"/>
                </a:solidFill>
              </a:rPr>
              <a:t>Synthetic Full</a:t>
            </a:r>
            <a:endParaRPr lang="ko-KR" altLang="en-US" sz="1200" dirty="0">
              <a:solidFill>
                <a:srgbClr val="003738"/>
              </a:solidFill>
            </a:endParaRPr>
          </a:p>
        </p:txBody>
      </p:sp>
      <p:sp>
        <p:nvSpPr>
          <p:cNvPr id="38" name="오른쪽 중괄호 37">
            <a:extLst>
              <a:ext uri="{FF2B5EF4-FFF2-40B4-BE49-F238E27FC236}">
                <a16:creationId xmlns:a16="http://schemas.microsoft.com/office/drawing/2014/main" id="{37848480-CB51-4982-B754-6E4F0BA65F39}"/>
              </a:ext>
            </a:extLst>
          </p:cNvPr>
          <p:cNvSpPr/>
          <p:nvPr/>
        </p:nvSpPr>
        <p:spPr>
          <a:xfrm rot="16200000">
            <a:off x="2382246" y="1378027"/>
            <a:ext cx="360000" cy="3444152"/>
          </a:xfrm>
          <a:prstGeom prst="rightBrace">
            <a:avLst>
              <a:gd name="adj1" fmla="val 46545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AAD62BE-64F3-46D7-B33C-5CC9B1CE93EF}"/>
              </a:ext>
            </a:extLst>
          </p:cNvPr>
          <p:cNvSpPr txBox="1"/>
          <p:nvPr/>
        </p:nvSpPr>
        <p:spPr>
          <a:xfrm>
            <a:off x="1797549" y="2524715"/>
            <a:ext cx="1529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3738"/>
                </a:solidFill>
              </a:rPr>
              <a:t>블록단위 중복제거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141BAAE-3606-4FA0-BB16-658BB192B6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8320" y="3355323"/>
            <a:ext cx="359695" cy="536494"/>
          </a:xfrm>
          <a:prstGeom prst="rect">
            <a:avLst/>
          </a:prstGeom>
        </p:spPr>
      </p:pic>
      <p:pic>
        <p:nvPicPr>
          <p:cNvPr id="24" name="그래픽 23" descr="데이터베이스 단색으로 채워진">
            <a:extLst>
              <a:ext uri="{FF2B5EF4-FFF2-40B4-BE49-F238E27FC236}">
                <a16:creationId xmlns:a16="http://schemas.microsoft.com/office/drawing/2014/main" id="{D9752B82-9DAA-45BD-A3E8-D62ED9E9102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09990" y="3700546"/>
            <a:ext cx="720000" cy="540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3041602-A0F8-4533-B764-66858B5044CA}"/>
              </a:ext>
            </a:extLst>
          </p:cNvPr>
          <p:cNvSpPr txBox="1"/>
          <p:nvPr/>
        </p:nvSpPr>
        <p:spPr>
          <a:xfrm>
            <a:off x="6480039" y="4076338"/>
            <a:ext cx="12161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백업 마스터 서버</a:t>
            </a:r>
            <a:endParaRPr lang="en-US" altLang="ko-KR" sz="1000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3392128-6BCE-4BA9-A5D0-B07135EA6A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8138" y="3854183"/>
            <a:ext cx="1080000" cy="23272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7614E14-34C5-42A2-A361-9BC3720FEF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8138" y="3404688"/>
            <a:ext cx="360000" cy="492152"/>
          </a:xfrm>
          <a:prstGeom prst="rect">
            <a:avLst/>
          </a:prstGeom>
        </p:spPr>
      </p:pic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EE77186A-1505-4AF7-8C4D-6AEAAEB8BF8C}"/>
              </a:ext>
            </a:extLst>
          </p:cNvPr>
          <p:cNvSpPr/>
          <p:nvPr/>
        </p:nvSpPr>
        <p:spPr>
          <a:xfrm>
            <a:off x="8835990" y="4418054"/>
            <a:ext cx="468000" cy="288000"/>
          </a:xfrm>
          <a:custGeom>
            <a:avLst/>
            <a:gdLst>
              <a:gd name="connsiteX0" fmla="*/ 781261 w 1080000"/>
              <a:gd name="connsiteY0" fmla="*/ 145911 h 648000"/>
              <a:gd name="connsiteX1" fmla="*/ 601261 w 1080000"/>
              <a:gd name="connsiteY1" fmla="*/ 325911 h 648000"/>
              <a:gd name="connsiteX2" fmla="*/ 781261 w 1080000"/>
              <a:gd name="connsiteY2" fmla="*/ 505911 h 648000"/>
              <a:gd name="connsiteX3" fmla="*/ 961261 w 1080000"/>
              <a:gd name="connsiteY3" fmla="*/ 325911 h 648000"/>
              <a:gd name="connsiteX4" fmla="*/ 781261 w 1080000"/>
              <a:gd name="connsiteY4" fmla="*/ 145911 h 648000"/>
              <a:gd name="connsiteX5" fmla="*/ 298739 w 1080000"/>
              <a:gd name="connsiteY5" fmla="*/ 145911 h 648000"/>
              <a:gd name="connsiteX6" fmla="*/ 118739 w 1080000"/>
              <a:gd name="connsiteY6" fmla="*/ 325911 h 648000"/>
              <a:gd name="connsiteX7" fmla="*/ 298739 w 1080000"/>
              <a:gd name="connsiteY7" fmla="*/ 505911 h 648000"/>
              <a:gd name="connsiteX8" fmla="*/ 478739 w 1080000"/>
              <a:gd name="connsiteY8" fmla="*/ 325911 h 648000"/>
              <a:gd name="connsiteX9" fmla="*/ 298739 w 1080000"/>
              <a:gd name="connsiteY9" fmla="*/ 145911 h 648000"/>
              <a:gd name="connsiteX10" fmla="*/ 0 w 1080000"/>
              <a:gd name="connsiteY10" fmla="*/ 0 h 648000"/>
              <a:gd name="connsiteX11" fmla="*/ 1080000 w 1080000"/>
              <a:gd name="connsiteY11" fmla="*/ 0 h 648000"/>
              <a:gd name="connsiteX12" fmla="*/ 1080000 w 1080000"/>
              <a:gd name="connsiteY12" fmla="*/ 648000 h 648000"/>
              <a:gd name="connsiteX13" fmla="*/ 0 w 1080000"/>
              <a:gd name="connsiteY1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80000" h="648000">
                <a:moveTo>
                  <a:pt x="781261" y="145911"/>
                </a:moveTo>
                <a:cubicBezTo>
                  <a:pt x="681850" y="145911"/>
                  <a:pt x="601261" y="226500"/>
                  <a:pt x="601261" y="325911"/>
                </a:cubicBezTo>
                <a:cubicBezTo>
                  <a:pt x="601261" y="425322"/>
                  <a:pt x="681850" y="505911"/>
                  <a:pt x="781261" y="505911"/>
                </a:cubicBezTo>
                <a:cubicBezTo>
                  <a:pt x="880672" y="505911"/>
                  <a:pt x="961261" y="425322"/>
                  <a:pt x="961261" y="325911"/>
                </a:cubicBezTo>
                <a:cubicBezTo>
                  <a:pt x="961261" y="226500"/>
                  <a:pt x="880672" y="145911"/>
                  <a:pt x="781261" y="145911"/>
                </a:cubicBezTo>
                <a:close/>
                <a:moveTo>
                  <a:pt x="298739" y="145911"/>
                </a:moveTo>
                <a:cubicBezTo>
                  <a:pt x="199328" y="145911"/>
                  <a:pt x="118739" y="226500"/>
                  <a:pt x="118739" y="325911"/>
                </a:cubicBezTo>
                <a:cubicBezTo>
                  <a:pt x="118739" y="425322"/>
                  <a:pt x="199328" y="505911"/>
                  <a:pt x="298739" y="505911"/>
                </a:cubicBezTo>
                <a:cubicBezTo>
                  <a:pt x="398150" y="505911"/>
                  <a:pt x="478739" y="425322"/>
                  <a:pt x="478739" y="325911"/>
                </a:cubicBezTo>
                <a:cubicBezTo>
                  <a:pt x="478739" y="226500"/>
                  <a:pt x="398150" y="145911"/>
                  <a:pt x="298739" y="145911"/>
                </a:cubicBezTo>
                <a:close/>
                <a:moveTo>
                  <a:pt x="0" y="0"/>
                </a:moveTo>
                <a:lnTo>
                  <a:pt x="1080000" y="0"/>
                </a:lnTo>
                <a:lnTo>
                  <a:pt x="1080000" y="648000"/>
                </a:lnTo>
                <a:lnTo>
                  <a:pt x="0" y="648000"/>
                </a:lnTo>
                <a:close/>
              </a:path>
            </a:pathLst>
          </a:custGeom>
          <a:solidFill>
            <a:srgbClr val="005F4B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40" name="그래픽 39" descr="업로드 단색으로 채워진">
            <a:extLst>
              <a:ext uri="{FF2B5EF4-FFF2-40B4-BE49-F238E27FC236}">
                <a16:creationId xmlns:a16="http://schemas.microsoft.com/office/drawing/2014/main" id="{629807C4-CBBF-4FD6-937A-7CDF348E61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99990" y="2983039"/>
            <a:ext cx="540000" cy="540000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3D72769-1D3A-4478-899F-670333A67744}"/>
              </a:ext>
            </a:extLst>
          </p:cNvPr>
          <p:cNvCxnSpPr>
            <a:cxnSpLocks/>
            <a:stCxn id="27" idx="3"/>
            <a:endCxn id="24" idx="1"/>
          </p:cNvCxnSpPr>
          <p:nvPr/>
        </p:nvCxnSpPr>
        <p:spPr>
          <a:xfrm flipV="1">
            <a:off x="7628138" y="3970546"/>
            <a:ext cx="1081852" cy="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342EC3DC-541B-49CC-9BF0-61962CC5FD67}"/>
              </a:ext>
            </a:extLst>
          </p:cNvPr>
          <p:cNvCxnSpPr>
            <a:cxnSpLocks/>
            <a:stCxn id="22" idx="0"/>
            <a:endCxn id="28" idx="0"/>
          </p:cNvCxnSpPr>
          <p:nvPr/>
        </p:nvCxnSpPr>
        <p:spPr>
          <a:xfrm rot="16200000" flipH="1">
            <a:off x="6138470" y="2905020"/>
            <a:ext cx="49365" cy="949970"/>
          </a:xfrm>
          <a:prstGeom prst="curvedConnector3">
            <a:avLst>
              <a:gd name="adj1" fmla="val -463081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7D5E8EF-87AB-4FB2-B30B-8265E55AFDEB}"/>
              </a:ext>
            </a:extLst>
          </p:cNvPr>
          <p:cNvSpPr txBox="1"/>
          <p:nvPr/>
        </p:nvSpPr>
        <p:spPr>
          <a:xfrm>
            <a:off x="5762900" y="2832154"/>
            <a:ext cx="756285" cy="276999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3738"/>
                </a:solidFill>
              </a:rPr>
              <a:t>백업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758CDD-39AE-4E77-B210-3785C0EAA224}"/>
              </a:ext>
            </a:extLst>
          </p:cNvPr>
          <p:cNvSpPr txBox="1"/>
          <p:nvPr/>
        </p:nvSpPr>
        <p:spPr>
          <a:xfrm>
            <a:off x="5310247" y="3972405"/>
            <a:ext cx="756285" cy="276999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3738"/>
                </a:solidFill>
              </a:rPr>
              <a:t>운영서버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571F8F8-ED59-4BD8-8105-96167232019B}"/>
              </a:ext>
            </a:extLst>
          </p:cNvPr>
          <p:cNvSpPr txBox="1"/>
          <p:nvPr/>
        </p:nvSpPr>
        <p:spPr>
          <a:xfrm>
            <a:off x="8139536" y="3714391"/>
            <a:ext cx="597203" cy="276999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3738"/>
                </a:solidFill>
              </a:rPr>
              <a:t>복사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396FECE-4256-4878-AE62-6E2EC06AE742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7628138" y="3970547"/>
            <a:ext cx="1273357" cy="59150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CBB0C7C3-15B0-47AA-9B55-415D99159337}"/>
              </a:ext>
            </a:extLst>
          </p:cNvPr>
          <p:cNvCxnSpPr>
            <a:cxnSpLocks/>
            <a:stCxn id="27" idx="3"/>
            <a:endCxn id="40" idx="1"/>
          </p:cNvCxnSpPr>
          <p:nvPr/>
        </p:nvCxnSpPr>
        <p:spPr>
          <a:xfrm flipV="1">
            <a:off x="7628138" y="3253039"/>
            <a:ext cx="1171852" cy="71750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7651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FDDDBC-093A-4D21-A0BF-6DC1AA71D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2.2.12 </a:t>
            </a:r>
            <a:r>
              <a:rPr lang="ko-KR" altLang="en-US" dirty="0"/>
              <a:t>플랫폼 자동인지 백업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930073-9D46-4C18-B564-8D9682AF04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클러스터 또는 </a:t>
            </a:r>
            <a:r>
              <a:rPr lang="en-US" altLang="ko-KR" dirty="0"/>
              <a:t>AD </a:t>
            </a:r>
            <a:r>
              <a:rPr lang="ko-KR" altLang="en-US" dirty="0"/>
              <a:t>환경의 구조를 인지하고 관련된 메타 정보를 자동 백업합니다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4DC9272D-E33F-4776-9422-37027CF491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2.2 </a:t>
            </a:r>
            <a:r>
              <a:rPr lang="ko-KR" altLang="en-US" dirty="0">
                <a:latin typeface="+mn-ea"/>
              </a:rPr>
              <a:t>제안 제품 기능 및 규격</a:t>
            </a:r>
            <a:endParaRPr lang="ko-KR" altLang="en-US" dirty="0"/>
          </a:p>
        </p:txBody>
      </p:sp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0BA7AC7D-1CE9-4FD1-8C91-75E6BD961D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904392"/>
              </p:ext>
            </p:extLst>
          </p:nvPr>
        </p:nvGraphicFramePr>
        <p:xfrm>
          <a:off x="273000" y="1879285"/>
          <a:ext cx="9360000" cy="4570033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4504889">
                  <a:extLst>
                    <a:ext uri="{9D8B030D-6E8A-4147-A177-3AD203B41FA5}">
                      <a16:colId xmlns:a16="http://schemas.microsoft.com/office/drawing/2014/main" val="3397569639"/>
                    </a:ext>
                  </a:extLst>
                </a:gridCol>
                <a:gridCol w="361061">
                  <a:extLst>
                    <a:ext uri="{9D8B030D-6E8A-4147-A177-3AD203B41FA5}">
                      <a16:colId xmlns:a16="http://schemas.microsoft.com/office/drawing/2014/main" val="3085294347"/>
                    </a:ext>
                  </a:extLst>
                </a:gridCol>
                <a:gridCol w="4494050">
                  <a:extLst>
                    <a:ext uri="{9D8B030D-6E8A-4147-A177-3AD203B41FA5}">
                      <a16:colId xmlns:a16="http://schemas.microsoft.com/office/drawing/2014/main" val="153103264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b="1" dirty="0">
                          <a:solidFill>
                            <a:srgbClr val="003738"/>
                          </a:solidFill>
                        </a:rPr>
                        <a:t>클러스터 환경 인지 백업</a:t>
                      </a:r>
                      <a:endParaRPr lang="en-US" altLang="ko-KR" sz="1400" b="1" dirty="0">
                        <a:solidFill>
                          <a:srgbClr val="003738"/>
                        </a:solidFill>
                      </a:endParaRPr>
                    </a:p>
                  </a:txBody>
                  <a:tcPr marL="540000" marR="91135" marT="45568" marB="4556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rgbClr val="00373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solidFill>
                            <a:srgbClr val="003738"/>
                          </a:solidFill>
                        </a:rPr>
                        <a:t>AD </a:t>
                      </a:r>
                      <a:r>
                        <a:rPr lang="ko-KR" altLang="en-US" sz="1400" b="1" dirty="0">
                          <a:solidFill>
                            <a:srgbClr val="003738"/>
                          </a:solidFill>
                        </a:rPr>
                        <a:t>그룹 인지 백업</a:t>
                      </a:r>
                      <a:endParaRPr lang="en-US" altLang="ko-KR" sz="1400" b="1" dirty="0">
                        <a:solidFill>
                          <a:srgbClr val="003738"/>
                        </a:solidFill>
                      </a:endParaRPr>
                    </a:p>
                  </a:txBody>
                  <a:tcPr marL="54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0357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2639453"/>
                  </a:ext>
                </a:extLst>
              </a:tr>
              <a:tr h="1258033">
                <a:tc>
                  <a:txBody>
                    <a:bodyPr/>
                    <a:lstStyle/>
                    <a:p>
                      <a:pPr marL="285750" indent="-285750" algn="l" defTabSz="742950" rtl="0" eaLnBrk="1" latinLnBrk="0" hangingPunct="1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MSCS, Exchange DAG, SQL Always On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지원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742950" rtl="0" eaLnBrk="1" latinLnBrk="0" hangingPunct="1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클러스터에 대한 응용 프로그램 인식 처리 및 클러스터내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에 대한 세부 항목 복구 지원</a:t>
                      </a: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45000">
                          <a:schemeClr val="bg1">
                            <a:lumMod val="95000"/>
                          </a:schemeClr>
                        </a:gs>
                        <a:gs pos="0">
                          <a:schemeClr val="bg1"/>
                        </a:gs>
                        <a:gs pos="99000">
                          <a:schemeClr val="bg1">
                            <a:lumMod val="85000"/>
                          </a:scheme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742950" rtl="0" eaLnBrk="1" latinLnBrk="0" hangingPunct="1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defTabSz="742950" rtl="0" eaLnBrk="1" latinLnBrk="0" hangingPunct="1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그룹 자동 인지 백업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l" defTabSz="742950" rtl="0" eaLnBrk="1" latinLnBrk="0" hangingPunct="1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CSV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등 기타 커스터마이즈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그룹핑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지원</a:t>
                      </a: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45000">
                          <a:schemeClr val="bg1">
                            <a:lumMod val="95000"/>
                          </a:schemeClr>
                        </a:gs>
                        <a:gs pos="0">
                          <a:schemeClr val="bg1"/>
                        </a:gs>
                        <a:gs pos="99000">
                          <a:schemeClr val="bg1">
                            <a:lumMod val="85000"/>
                          </a:schemeClr>
                        </a:gs>
                      </a:gsLst>
                      <a:path path="circle">
                        <a:fillToRect r="100000" b="100000"/>
                      </a:path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045589859"/>
                  </a:ext>
                </a:extLst>
              </a:tr>
            </a:tbl>
          </a:graphicData>
        </a:graphic>
      </p:graphicFrame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3927CEDC-6CB8-42E3-A8EC-4D7D4433F973}"/>
              </a:ext>
            </a:extLst>
          </p:cNvPr>
          <p:cNvSpPr>
            <a:spLocks noChangeAspect="1"/>
          </p:cNvSpPr>
          <p:nvPr/>
        </p:nvSpPr>
        <p:spPr>
          <a:xfrm>
            <a:off x="391528" y="1932842"/>
            <a:ext cx="288000" cy="316800"/>
          </a:xfrm>
          <a:custGeom>
            <a:avLst/>
            <a:gdLst>
              <a:gd name="connsiteX0" fmla="*/ 540000 w 1080000"/>
              <a:gd name="connsiteY0" fmla="*/ 173802 h 1188000"/>
              <a:gd name="connsiteX1" fmla="*/ 180000 w 1080000"/>
              <a:gd name="connsiteY1" fmla="*/ 533802 h 1188000"/>
              <a:gd name="connsiteX2" fmla="*/ 540000 w 1080000"/>
              <a:gd name="connsiteY2" fmla="*/ 893802 h 1188000"/>
              <a:gd name="connsiteX3" fmla="*/ 900000 w 1080000"/>
              <a:gd name="connsiteY3" fmla="*/ 533802 h 1188000"/>
              <a:gd name="connsiteX4" fmla="*/ 540000 w 1080000"/>
              <a:gd name="connsiteY4" fmla="*/ 173802 h 1188000"/>
              <a:gd name="connsiteX5" fmla="*/ 540000 w 1080000"/>
              <a:gd name="connsiteY5" fmla="*/ 0 h 1188000"/>
              <a:gd name="connsiteX6" fmla="*/ 1080000 w 1080000"/>
              <a:gd name="connsiteY6" fmla="*/ 540000 h 1188000"/>
              <a:gd name="connsiteX7" fmla="*/ 921838 w 1080000"/>
              <a:gd name="connsiteY7" fmla="*/ 921838 h 1188000"/>
              <a:gd name="connsiteX8" fmla="*/ 861041 w 1080000"/>
              <a:gd name="connsiteY8" fmla="*/ 972000 h 1188000"/>
              <a:gd name="connsiteX9" fmla="*/ 864000 w 1080000"/>
              <a:gd name="connsiteY9" fmla="*/ 972000 h 1188000"/>
              <a:gd name="connsiteX10" fmla="*/ 848586 w 1080000"/>
              <a:gd name="connsiteY10" fmla="*/ 982276 h 1188000"/>
              <a:gd name="connsiteX11" fmla="*/ 841919 w 1080000"/>
              <a:gd name="connsiteY11" fmla="*/ 987777 h 1188000"/>
              <a:gd name="connsiteX12" fmla="*/ 833395 w 1080000"/>
              <a:gd name="connsiteY12" fmla="*/ 992403 h 1188000"/>
              <a:gd name="connsiteX13" fmla="*/ 540000 w 1080000"/>
              <a:gd name="connsiteY13" fmla="*/ 1188000 h 1188000"/>
              <a:gd name="connsiteX14" fmla="*/ 246605 w 1080000"/>
              <a:gd name="connsiteY14" fmla="*/ 992403 h 1188000"/>
              <a:gd name="connsiteX15" fmla="*/ 238081 w 1080000"/>
              <a:gd name="connsiteY15" fmla="*/ 987777 h 1188000"/>
              <a:gd name="connsiteX16" fmla="*/ 231414 w 1080000"/>
              <a:gd name="connsiteY16" fmla="*/ 982276 h 1188000"/>
              <a:gd name="connsiteX17" fmla="*/ 216000 w 1080000"/>
              <a:gd name="connsiteY17" fmla="*/ 972000 h 1188000"/>
              <a:gd name="connsiteX18" fmla="*/ 218959 w 1080000"/>
              <a:gd name="connsiteY18" fmla="*/ 972000 h 1188000"/>
              <a:gd name="connsiteX19" fmla="*/ 158162 w 1080000"/>
              <a:gd name="connsiteY19" fmla="*/ 921838 h 1188000"/>
              <a:gd name="connsiteX20" fmla="*/ 0 w 1080000"/>
              <a:gd name="connsiteY20" fmla="*/ 540000 h 1188000"/>
              <a:gd name="connsiteX21" fmla="*/ 540000 w 1080000"/>
              <a:gd name="connsiteY21" fmla="*/ 0 h 11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80000" h="1188000">
                <a:moveTo>
                  <a:pt x="540000" y="173802"/>
                </a:moveTo>
                <a:cubicBezTo>
                  <a:pt x="341177" y="173802"/>
                  <a:pt x="180000" y="334979"/>
                  <a:pt x="180000" y="533802"/>
                </a:cubicBezTo>
                <a:cubicBezTo>
                  <a:pt x="180000" y="732625"/>
                  <a:pt x="341177" y="893802"/>
                  <a:pt x="540000" y="893802"/>
                </a:cubicBezTo>
                <a:cubicBezTo>
                  <a:pt x="738823" y="893802"/>
                  <a:pt x="900000" y="732625"/>
                  <a:pt x="900000" y="533802"/>
                </a:cubicBezTo>
                <a:cubicBezTo>
                  <a:pt x="900000" y="334979"/>
                  <a:pt x="738823" y="173802"/>
                  <a:pt x="540000" y="173802"/>
                </a:cubicBezTo>
                <a:close/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689117"/>
                  <a:pt x="1019559" y="824117"/>
                  <a:pt x="921838" y="921838"/>
                </a:cubicBezTo>
                <a:lnTo>
                  <a:pt x="861041" y="972000"/>
                </a:lnTo>
                <a:lnTo>
                  <a:pt x="864000" y="972000"/>
                </a:lnTo>
                <a:lnTo>
                  <a:pt x="848586" y="982276"/>
                </a:lnTo>
                <a:lnTo>
                  <a:pt x="841919" y="987777"/>
                </a:lnTo>
                <a:lnTo>
                  <a:pt x="833395" y="992403"/>
                </a:lnTo>
                <a:lnTo>
                  <a:pt x="540000" y="1188000"/>
                </a:lnTo>
                <a:lnTo>
                  <a:pt x="246605" y="992403"/>
                </a:lnTo>
                <a:lnTo>
                  <a:pt x="238081" y="987777"/>
                </a:lnTo>
                <a:lnTo>
                  <a:pt x="231414" y="982276"/>
                </a:lnTo>
                <a:lnTo>
                  <a:pt x="216000" y="972000"/>
                </a:lnTo>
                <a:lnTo>
                  <a:pt x="218959" y="972000"/>
                </a:lnTo>
                <a:lnTo>
                  <a:pt x="158162" y="921838"/>
                </a:lnTo>
                <a:cubicBezTo>
                  <a:pt x="60442" y="824117"/>
                  <a:pt x="0" y="689117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solidFill>
            <a:srgbClr val="005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C6DBE085-99C9-4305-A2D8-EB2EB5C41F32}"/>
              </a:ext>
            </a:extLst>
          </p:cNvPr>
          <p:cNvSpPr>
            <a:spLocks noChangeAspect="1"/>
          </p:cNvSpPr>
          <p:nvPr/>
        </p:nvSpPr>
        <p:spPr>
          <a:xfrm>
            <a:off x="5261265" y="1931485"/>
            <a:ext cx="288000" cy="316800"/>
          </a:xfrm>
          <a:custGeom>
            <a:avLst/>
            <a:gdLst>
              <a:gd name="connsiteX0" fmla="*/ 540000 w 1080000"/>
              <a:gd name="connsiteY0" fmla="*/ 173802 h 1188000"/>
              <a:gd name="connsiteX1" fmla="*/ 180000 w 1080000"/>
              <a:gd name="connsiteY1" fmla="*/ 533802 h 1188000"/>
              <a:gd name="connsiteX2" fmla="*/ 540000 w 1080000"/>
              <a:gd name="connsiteY2" fmla="*/ 893802 h 1188000"/>
              <a:gd name="connsiteX3" fmla="*/ 900000 w 1080000"/>
              <a:gd name="connsiteY3" fmla="*/ 533802 h 1188000"/>
              <a:gd name="connsiteX4" fmla="*/ 540000 w 1080000"/>
              <a:gd name="connsiteY4" fmla="*/ 173802 h 1188000"/>
              <a:gd name="connsiteX5" fmla="*/ 540000 w 1080000"/>
              <a:gd name="connsiteY5" fmla="*/ 0 h 1188000"/>
              <a:gd name="connsiteX6" fmla="*/ 1080000 w 1080000"/>
              <a:gd name="connsiteY6" fmla="*/ 540000 h 1188000"/>
              <a:gd name="connsiteX7" fmla="*/ 921838 w 1080000"/>
              <a:gd name="connsiteY7" fmla="*/ 921838 h 1188000"/>
              <a:gd name="connsiteX8" fmla="*/ 861041 w 1080000"/>
              <a:gd name="connsiteY8" fmla="*/ 972000 h 1188000"/>
              <a:gd name="connsiteX9" fmla="*/ 864000 w 1080000"/>
              <a:gd name="connsiteY9" fmla="*/ 972000 h 1188000"/>
              <a:gd name="connsiteX10" fmla="*/ 848586 w 1080000"/>
              <a:gd name="connsiteY10" fmla="*/ 982276 h 1188000"/>
              <a:gd name="connsiteX11" fmla="*/ 841919 w 1080000"/>
              <a:gd name="connsiteY11" fmla="*/ 987777 h 1188000"/>
              <a:gd name="connsiteX12" fmla="*/ 833395 w 1080000"/>
              <a:gd name="connsiteY12" fmla="*/ 992403 h 1188000"/>
              <a:gd name="connsiteX13" fmla="*/ 540000 w 1080000"/>
              <a:gd name="connsiteY13" fmla="*/ 1188000 h 1188000"/>
              <a:gd name="connsiteX14" fmla="*/ 246605 w 1080000"/>
              <a:gd name="connsiteY14" fmla="*/ 992403 h 1188000"/>
              <a:gd name="connsiteX15" fmla="*/ 238081 w 1080000"/>
              <a:gd name="connsiteY15" fmla="*/ 987777 h 1188000"/>
              <a:gd name="connsiteX16" fmla="*/ 231414 w 1080000"/>
              <a:gd name="connsiteY16" fmla="*/ 982276 h 1188000"/>
              <a:gd name="connsiteX17" fmla="*/ 216000 w 1080000"/>
              <a:gd name="connsiteY17" fmla="*/ 972000 h 1188000"/>
              <a:gd name="connsiteX18" fmla="*/ 218959 w 1080000"/>
              <a:gd name="connsiteY18" fmla="*/ 972000 h 1188000"/>
              <a:gd name="connsiteX19" fmla="*/ 158162 w 1080000"/>
              <a:gd name="connsiteY19" fmla="*/ 921838 h 1188000"/>
              <a:gd name="connsiteX20" fmla="*/ 0 w 1080000"/>
              <a:gd name="connsiteY20" fmla="*/ 540000 h 1188000"/>
              <a:gd name="connsiteX21" fmla="*/ 540000 w 1080000"/>
              <a:gd name="connsiteY21" fmla="*/ 0 h 11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80000" h="1188000">
                <a:moveTo>
                  <a:pt x="540000" y="173802"/>
                </a:moveTo>
                <a:cubicBezTo>
                  <a:pt x="341177" y="173802"/>
                  <a:pt x="180000" y="334979"/>
                  <a:pt x="180000" y="533802"/>
                </a:cubicBezTo>
                <a:cubicBezTo>
                  <a:pt x="180000" y="732625"/>
                  <a:pt x="341177" y="893802"/>
                  <a:pt x="540000" y="893802"/>
                </a:cubicBezTo>
                <a:cubicBezTo>
                  <a:pt x="738823" y="893802"/>
                  <a:pt x="900000" y="732625"/>
                  <a:pt x="900000" y="533802"/>
                </a:cubicBezTo>
                <a:cubicBezTo>
                  <a:pt x="900000" y="334979"/>
                  <a:pt x="738823" y="173802"/>
                  <a:pt x="540000" y="173802"/>
                </a:cubicBezTo>
                <a:close/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689117"/>
                  <a:pt x="1019559" y="824117"/>
                  <a:pt x="921838" y="921838"/>
                </a:cubicBezTo>
                <a:lnTo>
                  <a:pt x="861041" y="972000"/>
                </a:lnTo>
                <a:lnTo>
                  <a:pt x="864000" y="972000"/>
                </a:lnTo>
                <a:lnTo>
                  <a:pt x="848586" y="982276"/>
                </a:lnTo>
                <a:lnTo>
                  <a:pt x="841919" y="987777"/>
                </a:lnTo>
                <a:lnTo>
                  <a:pt x="833395" y="992403"/>
                </a:lnTo>
                <a:lnTo>
                  <a:pt x="540000" y="1188000"/>
                </a:lnTo>
                <a:lnTo>
                  <a:pt x="246605" y="992403"/>
                </a:lnTo>
                <a:lnTo>
                  <a:pt x="238081" y="987777"/>
                </a:lnTo>
                <a:lnTo>
                  <a:pt x="231414" y="982276"/>
                </a:lnTo>
                <a:lnTo>
                  <a:pt x="216000" y="972000"/>
                </a:lnTo>
                <a:lnTo>
                  <a:pt x="218959" y="972000"/>
                </a:lnTo>
                <a:lnTo>
                  <a:pt x="158162" y="921838"/>
                </a:lnTo>
                <a:cubicBezTo>
                  <a:pt x="60442" y="824117"/>
                  <a:pt x="0" y="689117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solidFill>
            <a:srgbClr val="005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0A6CFBA-78B6-43FE-95CA-B128A20383B8}"/>
              </a:ext>
            </a:extLst>
          </p:cNvPr>
          <p:cNvGrpSpPr/>
          <p:nvPr/>
        </p:nvGrpSpPr>
        <p:grpSpPr>
          <a:xfrm>
            <a:off x="1047011" y="3267038"/>
            <a:ext cx="828953" cy="536494"/>
            <a:chOff x="765816" y="3499918"/>
            <a:chExt cx="828953" cy="53649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A123455-7B5E-4843-B3D4-2AAF9B00A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5816" y="3499918"/>
              <a:ext cx="359695" cy="53649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76FB75F-EF41-4487-A027-531833592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5074" y="3499918"/>
              <a:ext cx="359695" cy="536494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20A8304-1188-493F-80B4-8C41C6BB8A9D}"/>
              </a:ext>
            </a:extLst>
          </p:cNvPr>
          <p:cNvGrpSpPr/>
          <p:nvPr/>
        </p:nvGrpSpPr>
        <p:grpSpPr>
          <a:xfrm>
            <a:off x="2992957" y="3408052"/>
            <a:ext cx="961582" cy="360000"/>
            <a:chOff x="3096376" y="3676299"/>
            <a:chExt cx="961582" cy="36000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2866F6A-2B60-44B0-A0FB-185AF13D8292}"/>
                </a:ext>
              </a:extLst>
            </p:cNvPr>
            <p:cNvSpPr/>
            <p:nvPr/>
          </p:nvSpPr>
          <p:spPr>
            <a:xfrm>
              <a:off x="3096376" y="3676299"/>
              <a:ext cx="432000" cy="360000"/>
            </a:xfrm>
            <a:prstGeom prst="rect">
              <a:avLst/>
            </a:prstGeom>
            <a:solidFill>
              <a:srgbClr val="005F4B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VM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3AD5747-B092-4EC2-BF3E-7510A15DDFB8}"/>
                </a:ext>
              </a:extLst>
            </p:cNvPr>
            <p:cNvSpPr/>
            <p:nvPr/>
          </p:nvSpPr>
          <p:spPr>
            <a:xfrm>
              <a:off x="3625958" y="3676299"/>
              <a:ext cx="432000" cy="360000"/>
            </a:xfrm>
            <a:prstGeom prst="rect">
              <a:avLst/>
            </a:prstGeom>
            <a:solidFill>
              <a:srgbClr val="005F4B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VM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7" name="연결선: 구부러짐 16">
            <a:extLst>
              <a:ext uri="{FF2B5EF4-FFF2-40B4-BE49-F238E27FC236}">
                <a16:creationId xmlns:a16="http://schemas.microsoft.com/office/drawing/2014/main" id="{EE636E9E-2EA8-471B-B6BC-52ADF2888E3F}"/>
              </a:ext>
            </a:extLst>
          </p:cNvPr>
          <p:cNvCxnSpPr>
            <a:stCxn id="8" idx="2"/>
            <a:endCxn id="9" idx="2"/>
          </p:cNvCxnSpPr>
          <p:nvPr/>
        </p:nvCxnSpPr>
        <p:spPr>
          <a:xfrm rot="16200000" flipH="1">
            <a:off x="1461488" y="3568903"/>
            <a:ext cx="12700" cy="469258"/>
          </a:xfrm>
          <a:prstGeom prst="curvedConnector3">
            <a:avLst>
              <a:gd name="adj1" fmla="val 180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63F64305-5526-400F-A1DE-E113A34A3E68}"/>
              </a:ext>
            </a:extLst>
          </p:cNvPr>
          <p:cNvCxnSpPr>
            <a:cxnSpLocks/>
            <a:stCxn id="10" idx="2"/>
            <a:endCxn id="11" idx="2"/>
          </p:cNvCxnSpPr>
          <p:nvPr/>
        </p:nvCxnSpPr>
        <p:spPr>
          <a:xfrm rot="16200000" flipH="1">
            <a:off x="3473748" y="3503261"/>
            <a:ext cx="12700" cy="529582"/>
          </a:xfrm>
          <a:prstGeom prst="curvedConnector3">
            <a:avLst>
              <a:gd name="adj1" fmla="val 180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래픽 12" descr="데이터베이스 단색으로 채워진">
            <a:extLst>
              <a:ext uri="{FF2B5EF4-FFF2-40B4-BE49-F238E27FC236}">
                <a16:creationId xmlns:a16="http://schemas.microsoft.com/office/drawing/2014/main" id="{8F3622AD-8BE1-45E1-8115-6D6CF6A6E78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3748" y="3856013"/>
            <a:ext cx="1080000" cy="720000"/>
          </a:xfrm>
          <a:prstGeom prst="rect">
            <a:avLst/>
          </a:prstGeom>
        </p:spPr>
      </p:pic>
      <p:pic>
        <p:nvPicPr>
          <p:cNvPr id="12" name="그래픽 11" descr="데이터베이스 단색으로 채워진">
            <a:extLst>
              <a:ext uri="{FF2B5EF4-FFF2-40B4-BE49-F238E27FC236}">
                <a16:creationId xmlns:a16="http://schemas.microsoft.com/office/drawing/2014/main" id="{E78E2B8D-3A61-401C-AFB4-0DCDB552155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1487" y="3891380"/>
            <a:ext cx="1080000" cy="72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424E22-8481-43E4-B499-9FFEB548CF5D}"/>
              </a:ext>
            </a:extLst>
          </p:cNvPr>
          <p:cNvSpPr txBox="1"/>
          <p:nvPr/>
        </p:nvSpPr>
        <p:spPr>
          <a:xfrm>
            <a:off x="809204" y="4611380"/>
            <a:ext cx="13045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3738"/>
                </a:solidFill>
              </a:rPr>
              <a:t>서버 클러스터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767FE2-E30C-423F-BF75-0F92F8451E72}"/>
              </a:ext>
            </a:extLst>
          </p:cNvPr>
          <p:cNvSpPr txBox="1"/>
          <p:nvPr/>
        </p:nvSpPr>
        <p:spPr>
          <a:xfrm>
            <a:off x="2821465" y="4611379"/>
            <a:ext cx="13045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3738"/>
                </a:solidFill>
              </a:rPr>
              <a:t>VM</a:t>
            </a:r>
            <a:r>
              <a:rPr lang="ko-KR" altLang="en-US" sz="1200" dirty="0">
                <a:solidFill>
                  <a:srgbClr val="003738"/>
                </a:solidFill>
              </a:rPr>
              <a:t> 클러스터</a:t>
            </a:r>
          </a:p>
        </p:txBody>
      </p:sp>
      <p:pic>
        <p:nvPicPr>
          <p:cNvPr id="24" name="Picture 2" descr="Step 3. Select Protection Group Type">
            <a:extLst>
              <a:ext uri="{FF2B5EF4-FFF2-40B4-BE49-F238E27FC236}">
                <a16:creationId xmlns:a16="http://schemas.microsoft.com/office/drawing/2014/main" id="{9ECADFBA-59A6-41BD-8D55-DC3CABF016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5" t="17298" r="4766" b="29815"/>
          <a:stretch/>
        </p:blipFill>
        <p:spPr bwMode="auto">
          <a:xfrm>
            <a:off x="5215417" y="2767978"/>
            <a:ext cx="4320000" cy="224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3C43D73C-01B2-4F28-9C40-FAF9073F7B7D}"/>
              </a:ext>
            </a:extLst>
          </p:cNvPr>
          <p:cNvSpPr/>
          <p:nvPr/>
        </p:nvSpPr>
        <p:spPr>
          <a:xfrm>
            <a:off x="5215417" y="2476163"/>
            <a:ext cx="4320000" cy="291815"/>
          </a:xfrm>
          <a:prstGeom prst="rect">
            <a:avLst/>
          </a:prstGeom>
          <a:solidFill>
            <a:srgbClr val="005F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New Protection Group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1394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0BA7AC7D-1CE9-4FD1-8C91-75E6BD961D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028626"/>
              </p:ext>
            </p:extLst>
          </p:nvPr>
        </p:nvGraphicFramePr>
        <p:xfrm>
          <a:off x="273000" y="1879285"/>
          <a:ext cx="9360000" cy="4570033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4504889">
                  <a:extLst>
                    <a:ext uri="{9D8B030D-6E8A-4147-A177-3AD203B41FA5}">
                      <a16:colId xmlns:a16="http://schemas.microsoft.com/office/drawing/2014/main" val="3397569639"/>
                    </a:ext>
                  </a:extLst>
                </a:gridCol>
                <a:gridCol w="361061">
                  <a:extLst>
                    <a:ext uri="{9D8B030D-6E8A-4147-A177-3AD203B41FA5}">
                      <a16:colId xmlns:a16="http://schemas.microsoft.com/office/drawing/2014/main" val="3085294347"/>
                    </a:ext>
                  </a:extLst>
                </a:gridCol>
                <a:gridCol w="4494050">
                  <a:extLst>
                    <a:ext uri="{9D8B030D-6E8A-4147-A177-3AD203B41FA5}">
                      <a16:colId xmlns:a16="http://schemas.microsoft.com/office/drawing/2014/main" val="153103264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b="1" dirty="0">
                          <a:solidFill>
                            <a:srgbClr val="003738"/>
                          </a:solidFill>
                        </a:rPr>
                        <a:t>압축</a:t>
                      </a:r>
                      <a:r>
                        <a:rPr lang="en-US" altLang="ko-KR" sz="1400" b="1" dirty="0">
                          <a:solidFill>
                            <a:srgbClr val="003738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003738"/>
                          </a:solidFill>
                        </a:rPr>
                        <a:t>중복제거 지원</a:t>
                      </a:r>
                      <a:endParaRPr lang="en-US" altLang="ko-KR" sz="1400" b="1" dirty="0">
                        <a:solidFill>
                          <a:srgbClr val="003738"/>
                        </a:solidFill>
                      </a:endParaRPr>
                    </a:p>
                  </a:txBody>
                  <a:tcPr marL="540000" marR="91135" marT="45568" marB="4556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rgbClr val="00373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rgbClr val="003738"/>
                          </a:solidFill>
                        </a:rPr>
                        <a:t>암호화 지원</a:t>
                      </a:r>
                      <a:endParaRPr lang="en-US" altLang="ko-KR" sz="1400" b="1" dirty="0">
                        <a:solidFill>
                          <a:srgbClr val="003738"/>
                        </a:solidFill>
                      </a:endParaRPr>
                    </a:p>
                  </a:txBody>
                  <a:tcPr marL="54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0357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2639453"/>
                  </a:ext>
                </a:extLst>
              </a:tr>
              <a:tr h="1258033">
                <a:tc>
                  <a:txBody>
                    <a:bodyPr/>
                    <a:lstStyle/>
                    <a:p>
                      <a:pPr marL="285750" indent="-285750" latinLnBrk="0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소스 기반 중복제거 및 압축 지원</a:t>
                      </a:r>
                    </a:p>
                    <a:p>
                      <a:pPr marL="285750" indent="-285750" latinLnBrk="0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Change Block Tracking (</a:t>
                      </a:r>
                      <a:r>
                        <a:rPr lang="ko-KR" altLang="en-US" sz="1200" dirty="0"/>
                        <a:t>변경 블록 </a:t>
                      </a:r>
                      <a:r>
                        <a:rPr lang="ko-KR" altLang="en-US" sz="1200" dirty="0" err="1"/>
                        <a:t>추척</a:t>
                      </a:r>
                      <a:r>
                        <a:rPr lang="en-US" altLang="ko-KR" sz="1200" dirty="0"/>
                        <a:t>) </a:t>
                      </a:r>
                      <a:r>
                        <a:rPr lang="ko-KR" altLang="en-US" sz="1200" dirty="0"/>
                        <a:t>기술을 이용한 고속백업</a:t>
                      </a:r>
                    </a:p>
                    <a:p>
                      <a:pPr marL="285750" indent="-285750" latinLnBrk="0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중복제거 스토리지 지원 및 연동</a:t>
                      </a: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45000">
                          <a:schemeClr val="bg1">
                            <a:lumMod val="95000"/>
                          </a:schemeClr>
                        </a:gs>
                        <a:gs pos="0">
                          <a:schemeClr val="bg1"/>
                        </a:gs>
                        <a:gs pos="99000">
                          <a:schemeClr val="bg1">
                            <a:lumMod val="85000"/>
                          </a:scheme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</a:tcPr>
                </a:tc>
                <a:tc>
                  <a:txBody>
                    <a:bodyPr/>
                    <a:lstStyle/>
                    <a:p>
                      <a:pPr marL="285750" indent="-285750" latinLnBrk="0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0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FIPS 140-2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인증 보유 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미 연방 정보처리 표준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 latinLnBrk="0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AES-256 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기반 암호화 기술 사용</a:t>
                      </a:r>
                    </a:p>
                    <a:p>
                      <a:pPr marL="285750" indent="-285750" latinLnBrk="0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전송과 저장의 모든 단계에서 암호화 기술 사용</a:t>
                      </a:r>
                    </a:p>
                    <a:p>
                      <a:pPr marL="285750" indent="-285750" latinLnBrk="0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다수의 국내외 적용사례</a:t>
                      </a: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45000">
                          <a:schemeClr val="bg1">
                            <a:lumMod val="95000"/>
                          </a:schemeClr>
                        </a:gs>
                        <a:gs pos="0">
                          <a:schemeClr val="bg1"/>
                        </a:gs>
                        <a:gs pos="99000">
                          <a:schemeClr val="bg1">
                            <a:lumMod val="85000"/>
                          </a:schemeClr>
                        </a:gs>
                      </a:gsLst>
                      <a:path path="circle">
                        <a:fillToRect r="100000" b="100000"/>
                      </a:path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045589859"/>
                  </a:ext>
                </a:extLst>
              </a:tr>
            </a:tbl>
          </a:graphicData>
        </a:graphic>
      </p:graphicFrame>
      <p:sp>
        <p:nvSpPr>
          <p:cNvPr id="8" name="제목 7">
            <a:extLst>
              <a:ext uri="{FF2B5EF4-FFF2-40B4-BE49-F238E27FC236}">
                <a16:creationId xmlns:a16="http://schemas.microsoft.com/office/drawing/2014/main" id="{9D8B0111-E994-4AB5-B8E7-63EFC66A6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2.2.13 </a:t>
            </a:r>
            <a:r>
              <a:rPr lang="ko-KR" altLang="en-US" dirty="0"/>
              <a:t>우수한 공간효율 및 암호화 기술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E47A75AF-56B7-48CE-B689-97DB511C21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소스기반 중복제거 및 압축을 지원하고 데이터 처리의 시작과 끝 전과정에서 암호화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A0D47254-75A9-4F60-9455-2E73ED5627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2.2 </a:t>
            </a:r>
            <a:r>
              <a:rPr lang="ko-KR" altLang="en-US" dirty="0">
                <a:latin typeface="+mn-ea"/>
              </a:rPr>
              <a:t>제안 제품 기능 및 규격</a:t>
            </a:r>
            <a:endParaRPr lang="ko-KR" altLang="en-US" dirty="0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3927CEDC-6CB8-42E3-A8EC-4D7D4433F973}"/>
              </a:ext>
            </a:extLst>
          </p:cNvPr>
          <p:cNvSpPr>
            <a:spLocks noChangeAspect="1"/>
          </p:cNvSpPr>
          <p:nvPr/>
        </p:nvSpPr>
        <p:spPr>
          <a:xfrm>
            <a:off x="391528" y="1932842"/>
            <a:ext cx="288000" cy="316800"/>
          </a:xfrm>
          <a:custGeom>
            <a:avLst/>
            <a:gdLst>
              <a:gd name="connsiteX0" fmla="*/ 540000 w 1080000"/>
              <a:gd name="connsiteY0" fmla="*/ 173802 h 1188000"/>
              <a:gd name="connsiteX1" fmla="*/ 180000 w 1080000"/>
              <a:gd name="connsiteY1" fmla="*/ 533802 h 1188000"/>
              <a:gd name="connsiteX2" fmla="*/ 540000 w 1080000"/>
              <a:gd name="connsiteY2" fmla="*/ 893802 h 1188000"/>
              <a:gd name="connsiteX3" fmla="*/ 900000 w 1080000"/>
              <a:gd name="connsiteY3" fmla="*/ 533802 h 1188000"/>
              <a:gd name="connsiteX4" fmla="*/ 540000 w 1080000"/>
              <a:gd name="connsiteY4" fmla="*/ 173802 h 1188000"/>
              <a:gd name="connsiteX5" fmla="*/ 540000 w 1080000"/>
              <a:gd name="connsiteY5" fmla="*/ 0 h 1188000"/>
              <a:gd name="connsiteX6" fmla="*/ 1080000 w 1080000"/>
              <a:gd name="connsiteY6" fmla="*/ 540000 h 1188000"/>
              <a:gd name="connsiteX7" fmla="*/ 921838 w 1080000"/>
              <a:gd name="connsiteY7" fmla="*/ 921838 h 1188000"/>
              <a:gd name="connsiteX8" fmla="*/ 861041 w 1080000"/>
              <a:gd name="connsiteY8" fmla="*/ 972000 h 1188000"/>
              <a:gd name="connsiteX9" fmla="*/ 864000 w 1080000"/>
              <a:gd name="connsiteY9" fmla="*/ 972000 h 1188000"/>
              <a:gd name="connsiteX10" fmla="*/ 848586 w 1080000"/>
              <a:gd name="connsiteY10" fmla="*/ 982276 h 1188000"/>
              <a:gd name="connsiteX11" fmla="*/ 841919 w 1080000"/>
              <a:gd name="connsiteY11" fmla="*/ 987777 h 1188000"/>
              <a:gd name="connsiteX12" fmla="*/ 833395 w 1080000"/>
              <a:gd name="connsiteY12" fmla="*/ 992403 h 1188000"/>
              <a:gd name="connsiteX13" fmla="*/ 540000 w 1080000"/>
              <a:gd name="connsiteY13" fmla="*/ 1188000 h 1188000"/>
              <a:gd name="connsiteX14" fmla="*/ 246605 w 1080000"/>
              <a:gd name="connsiteY14" fmla="*/ 992403 h 1188000"/>
              <a:gd name="connsiteX15" fmla="*/ 238081 w 1080000"/>
              <a:gd name="connsiteY15" fmla="*/ 987777 h 1188000"/>
              <a:gd name="connsiteX16" fmla="*/ 231414 w 1080000"/>
              <a:gd name="connsiteY16" fmla="*/ 982276 h 1188000"/>
              <a:gd name="connsiteX17" fmla="*/ 216000 w 1080000"/>
              <a:gd name="connsiteY17" fmla="*/ 972000 h 1188000"/>
              <a:gd name="connsiteX18" fmla="*/ 218959 w 1080000"/>
              <a:gd name="connsiteY18" fmla="*/ 972000 h 1188000"/>
              <a:gd name="connsiteX19" fmla="*/ 158162 w 1080000"/>
              <a:gd name="connsiteY19" fmla="*/ 921838 h 1188000"/>
              <a:gd name="connsiteX20" fmla="*/ 0 w 1080000"/>
              <a:gd name="connsiteY20" fmla="*/ 540000 h 1188000"/>
              <a:gd name="connsiteX21" fmla="*/ 540000 w 1080000"/>
              <a:gd name="connsiteY21" fmla="*/ 0 h 11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80000" h="1188000">
                <a:moveTo>
                  <a:pt x="540000" y="173802"/>
                </a:moveTo>
                <a:cubicBezTo>
                  <a:pt x="341177" y="173802"/>
                  <a:pt x="180000" y="334979"/>
                  <a:pt x="180000" y="533802"/>
                </a:cubicBezTo>
                <a:cubicBezTo>
                  <a:pt x="180000" y="732625"/>
                  <a:pt x="341177" y="893802"/>
                  <a:pt x="540000" y="893802"/>
                </a:cubicBezTo>
                <a:cubicBezTo>
                  <a:pt x="738823" y="893802"/>
                  <a:pt x="900000" y="732625"/>
                  <a:pt x="900000" y="533802"/>
                </a:cubicBezTo>
                <a:cubicBezTo>
                  <a:pt x="900000" y="334979"/>
                  <a:pt x="738823" y="173802"/>
                  <a:pt x="540000" y="173802"/>
                </a:cubicBezTo>
                <a:close/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689117"/>
                  <a:pt x="1019559" y="824117"/>
                  <a:pt x="921838" y="921838"/>
                </a:cubicBezTo>
                <a:lnTo>
                  <a:pt x="861041" y="972000"/>
                </a:lnTo>
                <a:lnTo>
                  <a:pt x="864000" y="972000"/>
                </a:lnTo>
                <a:lnTo>
                  <a:pt x="848586" y="982276"/>
                </a:lnTo>
                <a:lnTo>
                  <a:pt x="841919" y="987777"/>
                </a:lnTo>
                <a:lnTo>
                  <a:pt x="833395" y="992403"/>
                </a:lnTo>
                <a:lnTo>
                  <a:pt x="540000" y="1188000"/>
                </a:lnTo>
                <a:lnTo>
                  <a:pt x="246605" y="992403"/>
                </a:lnTo>
                <a:lnTo>
                  <a:pt x="238081" y="987777"/>
                </a:lnTo>
                <a:lnTo>
                  <a:pt x="231414" y="982276"/>
                </a:lnTo>
                <a:lnTo>
                  <a:pt x="216000" y="972000"/>
                </a:lnTo>
                <a:lnTo>
                  <a:pt x="218959" y="972000"/>
                </a:lnTo>
                <a:lnTo>
                  <a:pt x="158162" y="921838"/>
                </a:lnTo>
                <a:cubicBezTo>
                  <a:pt x="60442" y="824117"/>
                  <a:pt x="0" y="689117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solidFill>
            <a:srgbClr val="005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C6DBE085-99C9-4305-A2D8-EB2EB5C41F32}"/>
              </a:ext>
            </a:extLst>
          </p:cNvPr>
          <p:cNvSpPr>
            <a:spLocks noChangeAspect="1"/>
          </p:cNvSpPr>
          <p:nvPr/>
        </p:nvSpPr>
        <p:spPr>
          <a:xfrm>
            <a:off x="5261265" y="1931485"/>
            <a:ext cx="288000" cy="316800"/>
          </a:xfrm>
          <a:custGeom>
            <a:avLst/>
            <a:gdLst>
              <a:gd name="connsiteX0" fmla="*/ 540000 w 1080000"/>
              <a:gd name="connsiteY0" fmla="*/ 173802 h 1188000"/>
              <a:gd name="connsiteX1" fmla="*/ 180000 w 1080000"/>
              <a:gd name="connsiteY1" fmla="*/ 533802 h 1188000"/>
              <a:gd name="connsiteX2" fmla="*/ 540000 w 1080000"/>
              <a:gd name="connsiteY2" fmla="*/ 893802 h 1188000"/>
              <a:gd name="connsiteX3" fmla="*/ 900000 w 1080000"/>
              <a:gd name="connsiteY3" fmla="*/ 533802 h 1188000"/>
              <a:gd name="connsiteX4" fmla="*/ 540000 w 1080000"/>
              <a:gd name="connsiteY4" fmla="*/ 173802 h 1188000"/>
              <a:gd name="connsiteX5" fmla="*/ 540000 w 1080000"/>
              <a:gd name="connsiteY5" fmla="*/ 0 h 1188000"/>
              <a:gd name="connsiteX6" fmla="*/ 1080000 w 1080000"/>
              <a:gd name="connsiteY6" fmla="*/ 540000 h 1188000"/>
              <a:gd name="connsiteX7" fmla="*/ 921838 w 1080000"/>
              <a:gd name="connsiteY7" fmla="*/ 921838 h 1188000"/>
              <a:gd name="connsiteX8" fmla="*/ 861041 w 1080000"/>
              <a:gd name="connsiteY8" fmla="*/ 972000 h 1188000"/>
              <a:gd name="connsiteX9" fmla="*/ 864000 w 1080000"/>
              <a:gd name="connsiteY9" fmla="*/ 972000 h 1188000"/>
              <a:gd name="connsiteX10" fmla="*/ 848586 w 1080000"/>
              <a:gd name="connsiteY10" fmla="*/ 982276 h 1188000"/>
              <a:gd name="connsiteX11" fmla="*/ 841919 w 1080000"/>
              <a:gd name="connsiteY11" fmla="*/ 987777 h 1188000"/>
              <a:gd name="connsiteX12" fmla="*/ 833395 w 1080000"/>
              <a:gd name="connsiteY12" fmla="*/ 992403 h 1188000"/>
              <a:gd name="connsiteX13" fmla="*/ 540000 w 1080000"/>
              <a:gd name="connsiteY13" fmla="*/ 1188000 h 1188000"/>
              <a:gd name="connsiteX14" fmla="*/ 246605 w 1080000"/>
              <a:gd name="connsiteY14" fmla="*/ 992403 h 1188000"/>
              <a:gd name="connsiteX15" fmla="*/ 238081 w 1080000"/>
              <a:gd name="connsiteY15" fmla="*/ 987777 h 1188000"/>
              <a:gd name="connsiteX16" fmla="*/ 231414 w 1080000"/>
              <a:gd name="connsiteY16" fmla="*/ 982276 h 1188000"/>
              <a:gd name="connsiteX17" fmla="*/ 216000 w 1080000"/>
              <a:gd name="connsiteY17" fmla="*/ 972000 h 1188000"/>
              <a:gd name="connsiteX18" fmla="*/ 218959 w 1080000"/>
              <a:gd name="connsiteY18" fmla="*/ 972000 h 1188000"/>
              <a:gd name="connsiteX19" fmla="*/ 158162 w 1080000"/>
              <a:gd name="connsiteY19" fmla="*/ 921838 h 1188000"/>
              <a:gd name="connsiteX20" fmla="*/ 0 w 1080000"/>
              <a:gd name="connsiteY20" fmla="*/ 540000 h 1188000"/>
              <a:gd name="connsiteX21" fmla="*/ 540000 w 1080000"/>
              <a:gd name="connsiteY21" fmla="*/ 0 h 11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80000" h="1188000">
                <a:moveTo>
                  <a:pt x="540000" y="173802"/>
                </a:moveTo>
                <a:cubicBezTo>
                  <a:pt x="341177" y="173802"/>
                  <a:pt x="180000" y="334979"/>
                  <a:pt x="180000" y="533802"/>
                </a:cubicBezTo>
                <a:cubicBezTo>
                  <a:pt x="180000" y="732625"/>
                  <a:pt x="341177" y="893802"/>
                  <a:pt x="540000" y="893802"/>
                </a:cubicBezTo>
                <a:cubicBezTo>
                  <a:pt x="738823" y="893802"/>
                  <a:pt x="900000" y="732625"/>
                  <a:pt x="900000" y="533802"/>
                </a:cubicBezTo>
                <a:cubicBezTo>
                  <a:pt x="900000" y="334979"/>
                  <a:pt x="738823" y="173802"/>
                  <a:pt x="540000" y="173802"/>
                </a:cubicBezTo>
                <a:close/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689117"/>
                  <a:pt x="1019559" y="824117"/>
                  <a:pt x="921838" y="921838"/>
                </a:cubicBezTo>
                <a:lnTo>
                  <a:pt x="861041" y="972000"/>
                </a:lnTo>
                <a:lnTo>
                  <a:pt x="864000" y="972000"/>
                </a:lnTo>
                <a:lnTo>
                  <a:pt x="848586" y="982276"/>
                </a:lnTo>
                <a:lnTo>
                  <a:pt x="841919" y="987777"/>
                </a:lnTo>
                <a:lnTo>
                  <a:pt x="833395" y="992403"/>
                </a:lnTo>
                <a:lnTo>
                  <a:pt x="540000" y="1188000"/>
                </a:lnTo>
                <a:lnTo>
                  <a:pt x="246605" y="992403"/>
                </a:lnTo>
                <a:lnTo>
                  <a:pt x="238081" y="987777"/>
                </a:lnTo>
                <a:lnTo>
                  <a:pt x="231414" y="982276"/>
                </a:lnTo>
                <a:lnTo>
                  <a:pt x="216000" y="972000"/>
                </a:lnTo>
                <a:lnTo>
                  <a:pt x="218959" y="972000"/>
                </a:lnTo>
                <a:lnTo>
                  <a:pt x="158162" y="921838"/>
                </a:lnTo>
                <a:cubicBezTo>
                  <a:pt x="60442" y="824117"/>
                  <a:pt x="0" y="689117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solidFill>
            <a:srgbClr val="005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74A3D5E-458C-499D-9F80-4148F95ED5E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07192" y="4029161"/>
            <a:ext cx="1080000" cy="9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DD43194-31B6-43FF-8127-A5C168BF1A2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07192" y="3602044"/>
            <a:ext cx="1080000" cy="9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1AAA4DF-90E0-4A77-9A63-F9F21E371FD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07192" y="3174927"/>
            <a:ext cx="1080000" cy="9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6B12A10-82E4-4E1A-BE6B-0A971DAC826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950131" y="4356959"/>
            <a:ext cx="1080000" cy="5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575949-321A-4FFC-93A0-624CE725080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950131" y="4097530"/>
            <a:ext cx="1080000" cy="5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99982C3-C526-4133-8AD6-E7355977A6F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950131" y="3838100"/>
            <a:ext cx="1080000" cy="5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3DC0047-612E-43AD-8DB3-1D88CFC921D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386829" y="4378100"/>
            <a:ext cx="1080000" cy="5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B3E26BA-73DD-44B5-B4F9-AA51988C91E6}"/>
              </a:ext>
            </a:extLst>
          </p:cNvPr>
          <p:cNvCxnSpPr/>
          <p:nvPr/>
        </p:nvCxnSpPr>
        <p:spPr>
          <a:xfrm>
            <a:off x="2370241" y="3174927"/>
            <a:ext cx="0" cy="57784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1B85A6F-705C-48E1-ACFF-6F46A6089B6D}"/>
              </a:ext>
            </a:extLst>
          </p:cNvPr>
          <p:cNvCxnSpPr/>
          <p:nvPr/>
        </p:nvCxnSpPr>
        <p:spPr>
          <a:xfrm>
            <a:off x="2563101" y="3174927"/>
            <a:ext cx="0" cy="57784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FF160F9-80DD-443A-BDCC-E3C0B9CBE211}"/>
              </a:ext>
            </a:extLst>
          </p:cNvPr>
          <p:cNvSpPr txBox="1"/>
          <p:nvPr/>
        </p:nvSpPr>
        <p:spPr>
          <a:xfrm>
            <a:off x="2046559" y="2751292"/>
            <a:ext cx="914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3738"/>
                </a:solidFill>
              </a:rPr>
              <a:t>압축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730BC0-9015-48F8-BF48-06171BAF95FB}"/>
              </a:ext>
            </a:extLst>
          </p:cNvPr>
          <p:cNvSpPr txBox="1"/>
          <p:nvPr/>
        </p:nvSpPr>
        <p:spPr>
          <a:xfrm>
            <a:off x="3469630" y="3530637"/>
            <a:ext cx="914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3738"/>
                </a:solidFill>
              </a:rPr>
              <a:t>중복제거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8DCF80C-5889-414B-A0B7-423EC1088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4470" y="3918225"/>
            <a:ext cx="360000" cy="492152"/>
          </a:xfrm>
          <a:prstGeom prst="rect">
            <a:avLst/>
          </a:prstGeom>
        </p:spPr>
      </p:pic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E8B9898A-31BA-4D39-8060-676838BFF777}"/>
              </a:ext>
            </a:extLst>
          </p:cNvPr>
          <p:cNvSpPr/>
          <p:nvPr/>
        </p:nvSpPr>
        <p:spPr>
          <a:xfrm>
            <a:off x="8194470" y="4326443"/>
            <a:ext cx="1080000" cy="252000"/>
          </a:xfrm>
          <a:custGeom>
            <a:avLst/>
            <a:gdLst>
              <a:gd name="connsiteX0" fmla="*/ 1517741 w 1800000"/>
              <a:gd name="connsiteY0" fmla="*/ 164703 h 378527"/>
              <a:gd name="connsiteX1" fmla="*/ 1517741 w 1800000"/>
              <a:gd name="connsiteY1" fmla="*/ 236703 h 378527"/>
              <a:gd name="connsiteX2" fmla="*/ 1697741 w 1800000"/>
              <a:gd name="connsiteY2" fmla="*/ 236703 h 378527"/>
              <a:gd name="connsiteX3" fmla="*/ 1697741 w 1800000"/>
              <a:gd name="connsiteY3" fmla="*/ 164703 h 378527"/>
              <a:gd name="connsiteX4" fmla="*/ 845986 w 1800000"/>
              <a:gd name="connsiteY4" fmla="*/ 146703 h 378527"/>
              <a:gd name="connsiteX5" fmla="*/ 791986 w 1800000"/>
              <a:gd name="connsiteY5" fmla="*/ 200703 h 378527"/>
              <a:gd name="connsiteX6" fmla="*/ 845986 w 1800000"/>
              <a:gd name="connsiteY6" fmla="*/ 254703 h 378527"/>
              <a:gd name="connsiteX7" fmla="*/ 899986 w 1800000"/>
              <a:gd name="connsiteY7" fmla="*/ 200703 h 378527"/>
              <a:gd name="connsiteX8" fmla="*/ 845986 w 1800000"/>
              <a:gd name="connsiteY8" fmla="*/ 146703 h 378527"/>
              <a:gd name="connsiteX9" fmla="*/ 120231 w 1800000"/>
              <a:gd name="connsiteY9" fmla="*/ 146703 h 378527"/>
              <a:gd name="connsiteX10" fmla="*/ 66231 w 1800000"/>
              <a:gd name="connsiteY10" fmla="*/ 200703 h 378527"/>
              <a:gd name="connsiteX11" fmla="*/ 120231 w 1800000"/>
              <a:gd name="connsiteY11" fmla="*/ 254703 h 378527"/>
              <a:gd name="connsiteX12" fmla="*/ 174231 w 1800000"/>
              <a:gd name="connsiteY12" fmla="*/ 200703 h 378527"/>
              <a:gd name="connsiteX13" fmla="*/ 120231 w 1800000"/>
              <a:gd name="connsiteY13" fmla="*/ 146703 h 378527"/>
              <a:gd name="connsiteX14" fmla="*/ 992864 w 1800000"/>
              <a:gd name="connsiteY14" fmla="*/ 99103 h 378527"/>
              <a:gd name="connsiteX15" fmla="*/ 992864 w 1800000"/>
              <a:gd name="connsiteY15" fmla="*/ 302303 h 378527"/>
              <a:gd name="connsiteX16" fmla="*/ 1424864 w 1800000"/>
              <a:gd name="connsiteY16" fmla="*/ 302303 h 378527"/>
              <a:gd name="connsiteX17" fmla="*/ 1424864 w 1800000"/>
              <a:gd name="connsiteY17" fmla="*/ 99103 h 378527"/>
              <a:gd name="connsiteX18" fmla="*/ 267108 w 1800000"/>
              <a:gd name="connsiteY18" fmla="*/ 99103 h 378527"/>
              <a:gd name="connsiteX19" fmla="*/ 267108 w 1800000"/>
              <a:gd name="connsiteY19" fmla="*/ 302303 h 378527"/>
              <a:gd name="connsiteX20" fmla="*/ 699108 w 1800000"/>
              <a:gd name="connsiteY20" fmla="*/ 302303 h 378527"/>
              <a:gd name="connsiteX21" fmla="*/ 699108 w 1800000"/>
              <a:gd name="connsiteY21" fmla="*/ 99103 h 378527"/>
              <a:gd name="connsiteX22" fmla="*/ 0 w 1800000"/>
              <a:gd name="connsiteY22" fmla="*/ 0 h 378527"/>
              <a:gd name="connsiteX23" fmla="*/ 1800000 w 1800000"/>
              <a:gd name="connsiteY23" fmla="*/ 0 h 378527"/>
              <a:gd name="connsiteX24" fmla="*/ 1800000 w 1800000"/>
              <a:gd name="connsiteY24" fmla="*/ 378527 h 378527"/>
              <a:gd name="connsiteX25" fmla="*/ 0 w 1800000"/>
              <a:gd name="connsiteY25" fmla="*/ 378527 h 378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800000" h="378527">
                <a:moveTo>
                  <a:pt x="1517741" y="164703"/>
                </a:moveTo>
                <a:lnTo>
                  <a:pt x="1517741" y="236703"/>
                </a:lnTo>
                <a:lnTo>
                  <a:pt x="1697741" y="236703"/>
                </a:lnTo>
                <a:lnTo>
                  <a:pt x="1697741" y="164703"/>
                </a:lnTo>
                <a:close/>
                <a:moveTo>
                  <a:pt x="845986" y="146703"/>
                </a:moveTo>
                <a:cubicBezTo>
                  <a:pt x="816163" y="146703"/>
                  <a:pt x="791986" y="170880"/>
                  <a:pt x="791986" y="200703"/>
                </a:cubicBezTo>
                <a:cubicBezTo>
                  <a:pt x="791986" y="230526"/>
                  <a:pt x="816163" y="254703"/>
                  <a:pt x="845986" y="254703"/>
                </a:cubicBezTo>
                <a:cubicBezTo>
                  <a:pt x="875809" y="254703"/>
                  <a:pt x="899986" y="230526"/>
                  <a:pt x="899986" y="200703"/>
                </a:cubicBezTo>
                <a:cubicBezTo>
                  <a:pt x="899986" y="170880"/>
                  <a:pt x="875809" y="146703"/>
                  <a:pt x="845986" y="146703"/>
                </a:cubicBezTo>
                <a:close/>
                <a:moveTo>
                  <a:pt x="120231" y="146703"/>
                </a:moveTo>
                <a:cubicBezTo>
                  <a:pt x="90408" y="146703"/>
                  <a:pt x="66231" y="170880"/>
                  <a:pt x="66231" y="200703"/>
                </a:cubicBezTo>
                <a:cubicBezTo>
                  <a:pt x="66231" y="230526"/>
                  <a:pt x="90408" y="254703"/>
                  <a:pt x="120231" y="254703"/>
                </a:cubicBezTo>
                <a:cubicBezTo>
                  <a:pt x="150054" y="254703"/>
                  <a:pt x="174231" y="230526"/>
                  <a:pt x="174231" y="200703"/>
                </a:cubicBezTo>
                <a:cubicBezTo>
                  <a:pt x="174231" y="170880"/>
                  <a:pt x="150054" y="146703"/>
                  <a:pt x="120231" y="146703"/>
                </a:cubicBezTo>
                <a:close/>
                <a:moveTo>
                  <a:pt x="992864" y="99103"/>
                </a:moveTo>
                <a:lnTo>
                  <a:pt x="992864" y="302303"/>
                </a:lnTo>
                <a:lnTo>
                  <a:pt x="1424864" y="302303"/>
                </a:lnTo>
                <a:lnTo>
                  <a:pt x="1424864" y="99103"/>
                </a:lnTo>
                <a:close/>
                <a:moveTo>
                  <a:pt x="267108" y="99103"/>
                </a:moveTo>
                <a:lnTo>
                  <a:pt x="267108" y="302303"/>
                </a:lnTo>
                <a:lnTo>
                  <a:pt x="699108" y="302303"/>
                </a:lnTo>
                <a:lnTo>
                  <a:pt x="699108" y="99103"/>
                </a:lnTo>
                <a:close/>
                <a:moveTo>
                  <a:pt x="0" y="0"/>
                </a:moveTo>
                <a:lnTo>
                  <a:pt x="1800000" y="0"/>
                </a:lnTo>
                <a:lnTo>
                  <a:pt x="1800000" y="378527"/>
                </a:lnTo>
                <a:lnTo>
                  <a:pt x="0" y="37852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2" name="연결선: 구부러짐 31">
            <a:extLst>
              <a:ext uri="{FF2B5EF4-FFF2-40B4-BE49-F238E27FC236}">
                <a16:creationId xmlns:a16="http://schemas.microsoft.com/office/drawing/2014/main" id="{612FA096-C4E2-4A7C-8B5F-704CC706FFD8}"/>
              </a:ext>
            </a:extLst>
          </p:cNvPr>
          <p:cNvCxnSpPr>
            <a:cxnSpLocks/>
            <a:stCxn id="45" idx="0"/>
            <a:endCxn id="26" idx="0"/>
          </p:cNvCxnSpPr>
          <p:nvPr/>
        </p:nvCxnSpPr>
        <p:spPr>
          <a:xfrm rot="5400000" flipH="1" flipV="1">
            <a:off x="7094759" y="2756142"/>
            <a:ext cx="117627" cy="2441795"/>
          </a:xfrm>
          <a:prstGeom prst="curvedConnector3">
            <a:avLst>
              <a:gd name="adj1" fmla="val 865334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래픽 27" descr="자물쇠 단색으로 채워진">
            <a:extLst>
              <a:ext uri="{FF2B5EF4-FFF2-40B4-BE49-F238E27FC236}">
                <a16:creationId xmlns:a16="http://schemas.microsoft.com/office/drawing/2014/main" id="{F45A38CC-8603-44CA-AD1A-3650625B45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5600" y="2535412"/>
            <a:ext cx="914400" cy="9144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7905A82F-A4CC-4594-A9AE-1540C7CDC4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2827" y="4035852"/>
            <a:ext cx="359695" cy="54259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D1222E9-25D2-4A7C-8AF6-DEF4A04F8279}"/>
              </a:ext>
            </a:extLst>
          </p:cNvPr>
          <p:cNvPicPr>
            <a:picLocks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86829" y="4129807"/>
            <a:ext cx="1080000" cy="5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0DE63C4-CDF1-40D0-9DAB-5A6AAFC1E2C1}"/>
              </a:ext>
            </a:extLst>
          </p:cNvPr>
          <p:cNvPicPr>
            <a:picLocks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86829" y="3870377"/>
            <a:ext cx="1080000" cy="5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18759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D6BFA6-E046-436E-BA79-79CBC4E42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2.2.14 </a:t>
            </a:r>
            <a:r>
              <a:rPr lang="ko-KR" altLang="en-US" dirty="0"/>
              <a:t>하이브리드 클라우드 통합 백업 솔루션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BB766E-B1E8-416A-9957-DE2CDF11B4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쿠버네티스</a:t>
            </a:r>
            <a:r>
              <a:rPr lang="en-US" altLang="ko-KR" dirty="0"/>
              <a:t>, </a:t>
            </a:r>
            <a:r>
              <a:rPr lang="ko-KR" altLang="en-US" dirty="0"/>
              <a:t>가상화 그리고 물리서버 </a:t>
            </a:r>
            <a:r>
              <a:rPr lang="en-US" altLang="ko-KR" dirty="0"/>
              <a:t>OS+DB </a:t>
            </a:r>
            <a:r>
              <a:rPr lang="ko-KR" altLang="en-US" dirty="0"/>
              <a:t>까지 하이브리드 </a:t>
            </a:r>
            <a:r>
              <a:rPr lang="en-US" altLang="ko-KR" dirty="0"/>
              <a:t>IT </a:t>
            </a:r>
            <a:r>
              <a:rPr lang="ko-KR" altLang="en-US" dirty="0"/>
              <a:t>전체를 하나의 솔루션으로 통합 백업 관리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99B230C6-3797-462F-8416-82895B7D7C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2.2 </a:t>
            </a:r>
            <a:r>
              <a:rPr lang="ko-KR" altLang="en-US" dirty="0">
                <a:latin typeface="+mn-ea"/>
              </a:rPr>
              <a:t>제안 제품 기능 및 규격</a:t>
            </a:r>
            <a:endParaRPr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F07E388-0239-4FD3-8468-ADA8AD772973}"/>
              </a:ext>
            </a:extLst>
          </p:cNvPr>
          <p:cNvCxnSpPr>
            <a:cxnSpLocks/>
          </p:cNvCxnSpPr>
          <p:nvPr/>
        </p:nvCxnSpPr>
        <p:spPr>
          <a:xfrm>
            <a:off x="3079326" y="3032406"/>
            <a:ext cx="720000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3713AD-6875-42D7-8C92-8A9233F57585}"/>
              </a:ext>
            </a:extLst>
          </p:cNvPr>
          <p:cNvCxnSpPr>
            <a:cxnSpLocks/>
          </p:cNvCxnSpPr>
          <p:nvPr/>
        </p:nvCxnSpPr>
        <p:spPr>
          <a:xfrm flipV="1">
            <a:off x="6145887" y="3087110"/>
            <a:ext cx="720000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92">
            <a:extLst>
              <a:ext uri="{FF2B5EF4-FFF2-40B4-BE49-F238E27FC236}">
                <a16:creationId xmlns:a16="http://schemas.microsoft.com/office/drawing/2014/main" id="{2AF05631-7895-4EB6-B12A-2E02971FCCBD}"/>
              </a:ext>
            </a:extLst>
          </p:cNvPr>
          <p:cNvSpPr/>
          <p:nvPr/>
        </p:nvSpPr>
        <p:spPr>
          <a:xfrm>
            <a:off x="446037" y="4410122"/>
            <a:ext cx="2520000" cy="1928469"/>
          </a:xfrm>
          <a:prstGeom prst="roundRect">
            <a:avLst>
              <a:gd name="adj" fmla="val 2041"/>
            </a:avLst>
          </a:prstGeom>
          <a:gradFill flip="none" rotWithShape="1">
            <a:gsLst>
              <a:gs pos="0">
                <a:schemeClr val="bg1"/>
              </a:gs>
              <a:gs pos="34000">
                <a:schemeClr val="bg1">
                  <a:lumMod val="95000"/>
                </a:schemeClr>
              </a:gs>
              <a:gs pos="68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1"/>
            <a:tileRect/>
          </a:gradFill>
          <a:ln w="9525" algn="ctr">
            <a:solidFill>
              <a:srgbClr val="FFFFFF">
                <a:lumMod val="65000"/>
              </a:srgbClr>
            </a:solidFill>
            <a:round/>
            <a:headEnd/>
            <a:tailEnd/>
          </a:ln>
        </p:spPr>
        <p:txBody>
          <a:bodyPr wrap="square" lIns="72000" tIns="31649" rIns="0" bIns="31649" anchor="t"/>
          <a:lstStyle/>
          <a:p>
            <a:pPr marL="171450" indent="-171450" defTabSz="745140" fontAlgn="ctr" latinLnBrk="0">
              <a:lnSpc>
                <a:spcPct val="150000"/>
              </a:lnSpc>
              <a:buClr>
                <a:srgbClr val="808080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altLang="ko-KR" sz="1200" kern="0" spc="-69" dirty="0">
                <a:solidFill>
                  <a:srgbClr val="003738"/>
                </a:solidFill>
                <a:latin typeface="+mj-lt"/>
                <a:cs typeface="Arial" panose="020B0604020202020204" pitchFamily="34" charset="0"/>
              </a:rPr>
              <a:t>VMware vSphere, Nutanix AHV, </a:t>
            </a:r>
            <a:r>
              <a:rPr lang="en-US" altLang="ko-KR" sz="1200" kern="0" spc="-69" dirty="0" err="1">
                <a:solidFill>
                  <a:srgbClr val="003738"/>
                </a:solidFill>
                <a:latin typeface="+mj-lt"/>
                <a:cs typeface="Arial" panose="020B0604020202020204" pitchFamily="34" charset="0"/>
              </a:rPr>
              <a:t>Redhat</a:t>
            </a:r>
            <a:r>
              <a:rPr lang="en-US" altLang="ko-KR" sz="1200" kern="0" spc="-69" dirty="0">
                <a:solidFill>
                  <a:srgbClr val="003738"/>
                </a:solidFill>
                <a:latin typeface="+mj-lt"/>
                <a:cs typeface="Arial" panose="020B0604020202020204" pitchFamily="34" charset="0"/>
              </a:rPr>
              <a:t> RHV, Microsoft Hyper-V </a:t>
            </a:r>
            <a:r>
              <a:rPr lang="ko-KR" altLang="en-US" sz="1200" kern="0" spc="-69" dirty="0">
                <a:solidFill>
                  <a:srgbClr val="003738"/>
                </a:solidFill>
                <a:latin typeface="+mj-lt"/>
                <a:cs typeface="Arial" panose="020B0604020202020204" pitchFamily="34" charset="0"/>
              </a:rPr>
              <a:t>지원</a:t>
            </a:r>
            <a:endParaRPr lang="en-US" altLang="ko-KR" sz="1200" kern="0" spc="-69" dirty="0">
              <a:solidFill>
                <a:srgbClr val="003738"/>
              </a:solidFill>
              <a:latin typeface="+mj-lt"/>
              <a:cs typeface="Arial" panose="020B0604020202020204" pitchFamily="34" charset="0"/>
            </a:endParaRPr>
          </a:p>
          <a:p>
            <a:pPr marL="171450" indent="-171450" defTabSz="745140" fontAlgn="ctr" latinLnBrk="0">
              <a:lnSpc>
                <a:spcPct val="150000"/>
              </a:lnSpc>
              <a:buClr>
                <a:srgbClr val="808080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ko-KR" altLang="en-US" sz="1200" kern="0" spc="-69" dirty="0">
                <a:solidFill>
                  <a:srgbClr val="003738"/>
                </a:solidFill>
                <a:latin typeface="+mj-lt"/>
                <a:cs typeface="Arial" panose="020B0604020202020204" pitchFamily="34" charset="0"/>
              </a:rPr>
              <a:t>에이전트리스 백업</a:t>
            </a:r>
            <a:endParaRPr lang="en-US" altLang="ko-KR" sz="1200" kern="0" spc="-69" dirty="0">
              <a:solidFill>
                <a:srgbClr val="003738"/>
              </a:solidFill>
              <a:latin typeface="+mj-lt"/>
              <a:cs typeface="Arial" panose="020B0604020202020204" pitchFamily="34" charset="0"/>
            </a:endParaRPr>
          </a:p>
          <a:p>
            <a:pPr marL="171450" indent="-171450" defTabSz="745140" fontAlgn="ctr" latinLnBrk="0">
              <a:lnSpc>
                <a:spcPct val="150000"/>
              </a:lnSpc>
              <a:buClr>
                <a:srgbClr val="808080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altLang="ko-KR" sz="1200" kern="0" spc="-69" dirty="0">
                <a:solidFill>
                  <a:srgbClr val="003738"/>
                </a:solidFill>
                <a:latin typeface="+mj-lt"/>
                <a:cs typeface="Arial" panose="020B0604020202020204" pitchFamily="34" charset="0"/>
              </a:rPr>
              <a:t>VM, </a:t>
            </a:r>
            <a:r>
              <a:rPr lang="ko-KR" altLang="en-US" sz="1200" kern="0" spc="-69" dirty="0">
                <a:solidFill>
                  <a:srgbClr val="003738"/>
                </a:solidFill>
                <a:latin typeface="+mj-lt"/>
                <a:cs typeface="Arial" panose="020B0604020202020204" pitchFamily="34" charset="0"/>
              </a:rPr>
              <a:t>파일</a:t>
            </a:r>
            <a:r>
              <a:rPr lang="en-US" altLang="ko-KR" sz="1200" kern="0" spc="-69" dirty="0">
                <a:solidFill>
                  <a:srgbClr val="003738"/>
                </a:solidFill>
                <a:latin typeface="+mj-lt"/>
                <a:cs typeface="Arial" panose="020B0604020202020204" pitchFamily="34" charset="0"/>
              </a:rPr>
              <a:t>, DB, DB </a:t>
            </a:r>
            <a:r>
              <a:rPr lang="ko-KR" altLang="en-US" sz="1200" kern="0" spc="-69" dirty="0">
                <a:solidFill>
                  <a:srgbClr val="003738"/>
                </a:solidFill>
                <a:latin typeface="+mj-lt"/>
                <a:cs typeface="Arial" panose="020B0604020202020204" pitchFamily="34" charset="0"/>
              </a:rPr>
              <a:t>세부항목 단위 복구</a:t>
            </a:r>
            <a:endParaRPr lang="en-US" altLang="ko-KR" sz="1200" kern="0" spc="-69" dirty="0">
              <a:solidFill>
                <a:srgbClr val="003738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6" name="모서리가 둥근 직사각형 92">
            <a:extLst>
              <a:ext uri="{FF2B5EF4-FFF2-40B4-BE49-F238E27FC236}">
                <a16:creationId xmlns:a16="http://schemas.microsoft.com/office/drawing/2014/main" id="{3AC76DAD-9789-4BD2-9EE4-9C0DB36E20E1}"/>
              </a:ext>
            </a:extLst>
          </p:cNvPr>
          <p:cNvSpPr/>
          <p:nvPr/>
        </p:nvSpPr>
        <p:spPr>
          <a:xfrm>
            <a:off x="3802808" y="4407988"/>
            <a:ext cx="2520000" cy="1928469"/>
          </a:xfrm>
          <a:prstGeom prst="roundRect">
            <a:avLst>
              <a:gd name="adj" fmla="val 2041"/>
            </a:avLst>
          </a:prstGeom>
          <a:gradFill flip="none" rotWithShape="1">
            <a:gsLst>
              <a:gs pos="0">
                <a:schemeClr val="bg1"/>
              </a:gs>
              <a:gs pos="34000">
                <a:schemeClr val="bg1">
                  <a:lumMod val="95000"/>
                </a:schemeClr>
              </a:gs>
              <a:gs pos="68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1"/>
            <a:tileRect/>
          </a:gradFill>
          <a:ln w="9525" algn="ctr">
            <a:solidFill>
              <a:srgbClr val="FFFFFF">
                <a:lumMod val="65000"/>
              </a:srgbClr>
            </a:solidFill>
            <a:round/>
            <a:headEnd/>
            <a:tailEnd/>
          </a:ln>
        </p:spPr>
        <p:txBody>
          <a:bodyPr wrap="square" lIns="72000" tIns="31649" rIns="0" bIns="31649" anchor="t"/>
          <a:lstStyle/>
          <a:p>
            <a:pPr marL="171450" indent="-171450" defTabSz="745140" fontAlgn="ctr" latinLnBrk="0">
              <a:lnSpc>
                <a:spcPct val="150000"/>
              </a:lnSpc>
              <a:buClr>
                <a:srgbClr val="808080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ko-KR" altLang="en-US" sz="1200" kern="0" spc="-69" dirty="0">
                <a:solidFill>
                  <a:srgbClr val="003738"/>
                </a:solidFill>
                <a:latin typeface="+mj-lt"/>
                <a:cs typeface="Arial" panose="020B0604020202020204" pitchFamily="34" charset="0"/>
              </a:rPr>
              <a:t>중앙 모니터링 및 관리제어</a:t>
            </a:r>
            <a:endParaRPr lang="en-US" altLang="ko-KR" sz="1200" kern="0" spc="-69" dirty="0">
              <a:solidFill>
                <a:srgbClr val="003738"/>
              </a:solidFill>
              <a:latin typeface="+mj-lt"/>
              <a:cs typeface="Arial" panose="020B0604020202020204" pitchFamily="34" charset="0"/>
            </a:endParaRPr>
          </a:p>
          <a:p>
            <a:pPr marL="171450" indent="-171450" defTabSz="745140" fontAlgn="ctr" latinLnBrk="0">
              <a:lnSpc>
                <a:spcPct val="150000"/>
              </a:lnSpc>
              <a:buClr>
                <a:srgbClr val="808080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altLang="ko-KR" sz="1200" kern="0" spc="-69" dirty="0">
                <a:solidFill>
                  <a:srgbClr val="003738"/>
                </a:solidFill>
                <a:latin typeface="+mj-lt"/>
                <a:cs typeface="Arial" panose="020B0604020202020204" pitchFamily="34" charset="0"/>
              </a:rPr>
              <a:t>SAN, NAS </a:t>
            </a:r>
            <a:r>
              <a:rPr lang="ko-KR" altLang="en-US" sz="1200" kern="0" spc="-69" dirty="0">
                <a:solidFill>
                  <a:srgbClr val="003738"/>
                </a:solidFill>
                <a:latin typeface="+mj-lt"/>
                <a:cs typeface="Arial" panose="020B0604020202020204" pitchFamily="34" charset="0"/>
              </a:rPr>
              <a:t>백업</a:t>
            </a:r>
            <a:r>
              <a:rPr lang="en-US" altLang="ko-KR" sz="1200" kern="0" spc="-69" dirty="0">
                <a:solidFill>
                  <a:srgbClr val="003738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ko-KR" altLang="en-US" sz="1200" kern="0" spc="-69" dirty="0">
                <a:solidFill>
                  <a:srgbClr val="003738"/>
                </a:solidFill>
                <a:latin typeface="+mj-lt"/>
                <a:cs typeface="Arial" panose="020B0604020202020204" pitchFamily="34" charset="0"/>
              </a:rPr>
              <a:t>저장소 지원</a:t>
            </a:r>
            <a:endParaRPr lang="en-US" altLang="ko-KR" sz="1200" kern="0" spc="-69" dirty="0">
              <a:solidFill>
                <a:srgbClr val="003738"/>
              </a:solidFill>
              <a:latin typeface="+mj-lt"/>
              <a:cs typeface="Arial" panose="020B0604020202020204" pitchFamily="34" charset="0"/>
            </a:endParaRPr>
          </a:p>
          <a:p>
            <a:pPr marL="171450" indent="-171450" defTabSz="745140" fontAlgn="ctr" latinLnBrk="0">
              <a:lnSpc>
                <a:spcPct val="150000"/>
              </a:lnSpc>
              <a:buClr>
                <a:srgbClr val="808080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ko-KR" altLang="en-US" sz="1200" kern="0" spc="-69" dirty="0">
                <a:solidFill>
                  <a:srgbClr val="003738"/>
                </a:solidFill>
                <a:latin typeface="+mj-lt"/>
                <a:cs typeface="Arial" panose="020B0604020202020204" pitchFamily="34" charset="0"/>
              </a:rPr>
              <a:t>압축</a:t>
            </a:r>
            <a:r>
              <a:rPr lang="en-US" altLang="ko-KR" sz="1200" kern="0" spc="-69" dirty="0">
                <a:solidFill>
                  <a:srgbClr val="003738"/>
                </a:solidFill>
                <a:latin typeface="+mj-lt"/>
                <a:cs typeface="Arial" panose="020B0604020202020204" pitchFamily="34" charset="0"/>
              </a:rPr>
              <a:t>, </a:t>
            </a:r>
            <a:r>
              <a:rPr lang="ko-KR" altLang="en-US" sz="1200" kern="0" spc="-69" dirty="0">
                <a:solidFill>
                  <a:srgbClr val="003738"/>
                </a:solidFill>
                <a:latin typeface="+mj-lt"/>
                <a:cs typeface="Arial" panose="020B0604020202020204" pitchFamily="34" charset="0"/>
              </a:rPr>
              <a:t>암호화</a:t>
            </a:r>
            <a:r>
              <a:rPr lang="en-US" altLang="ko-KR" sz="1200" kern="0" spc="-69" dirty="0">
                <a:solidFill>
                  <a:srgbClr val="003738"/>
                </a:solidFill>
                <a:latin typeface="+mj-lt"/>
                <a:cs typeface="Arial" panose="020B0604020202020204" pitchFamily="34" charset="0"/>
              </a:rPr>
              <a:t>, </a:t>
            </a:r>
            <a:r>
              <a:rPr lang="ko-KR" altLang="en-US" sz="1200" kern="0" spc="-69" dirty="0">
                <a:solidFill>
                  <a:srgbClr val="003738"/>
                </a:solidFill>
                <a:latin typeface="+mj-lt"/>
                <a:cs typeface="Arial" panose="020B0604020202020204" pitchFamily="34" charset="0"/>
              </a:rPr>
              <a:t>중복제거 지원</a:t>
            </a:r>
            <a:endParaRPr lang="en-US" altLang="ko-KR" sz="1200" kern="0" spc="-69" dirty="0">
              <a:solidFill>
                <a:srgbClr val="003738"/>
              </a:solidFill>
              <a:latin typeface="+mj-lt"/>
              <a:cs typeface="Arial" panose="020B0604020202020204" pitchFamily="34" charset="0"/>
            </a:endParaRPr>
          </a:p>
          <a:p>
            <a:pPr marL="171450" indent="-171450" defTabSz="745140" fontAlgn="ctr" latinLnBrk="0">
              <a:lnSpc>
                <a:spcPct val="150000"/>
              </a:lnSpc>
              <a:buClr>
                <a:srgbClr val="808080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altLang="ko-KR" sz="1200" kern="0" spc="-69" dirty="0">
                <a:solidFill>
                  <a:srgbClr val="003738"/>
                </a:solidFill>
                <a:latin typeface="+mj-lt"/>
                <a:cs typeface="Arial" panose="020B0604020202020204" pitchFamily="34" charset="0"/>
              </a:rPr>
              <a:t>REST API </a:t>
            </a:r>
            <a:r>
              <a:rPr lang="ko-KR" altLang="en-US" sz="1200" kern="0" spc="-69" dirty="0">
                <a:solidFill>
                  <a:srgbClr val="003738"/>
                </a:solidFill>
                <a:latin typeface="+mj-lt"/>
                <a:cs typeface="Arial" panose="020B0604020202020204" pitchFamily="34" charset="0"/>
              </a:rPr>
              <a:t>연동기능 제공</a:t>
            </a:r>
            <a:endParaRPr lang="en-US" altLang="ko-KR" sz="1200" kern="0" spc="-69" dirty="0">
              <a:solidFill>
                <a:srgbClr val="003738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7" name="모서리가 둥근 직사각형 92">
            <a:extLst>
              <a:ext uri="{FF2B5EF4-FFF2-40B4-BE49-F238E27FC236}">
                <a16:creationId xmlns:a16="http://schemas.microsoft.com/office/drawing/2014/main" id="{177543BD-7F13-475C-974B-EE5D904CEBC7}"/>
              </a:ext>
            </a:extLst>
          </p:cNvPr>
          <p:cNvSpPr/>
          <p:nvPr/>
        </p:nvSpPr>
        <p:spPr>
          <a:xfrm>
            <a:off x="6973398" y="4383410"/>
            <a:ext cx="2520000" cy="1928469"/>
          </a:xfrm>
          <a:prstGeom prst="roundRect">
            <a:avLst>
              <a:gd name="adj" fmla="val 2041"/>
            </a:avLst>
          </a:prstGeom>
          <a:gradFill flip="none" rotWithShape="1">
            <a:gsLst>
              <a:gs pos="0">
                <a:schemeClr val="bg1"/>
              </a:gs>
              <a:gs pos="34000">
                <a:schemeClr val="bg1">
                  <a:lumMod val="95000"/>
                </a:schemeClr>
              </a:gs>
              <a:gs pos="68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1"/>
            <a:tileRect/>
          </a:gradFill>
          <a:ln w="9525" algn="ctr">
            <a:solidFill>
              <a:srgbClr val="FFFFFF">
                <a:lumMod val="65000"/>
              </a:srgbClr>
            </a:solidFill>
            <a:round/>
            <a:headEnd/>
            <a:tailEnd/>
          </a:ln>
        </p:spPr>
        <p:txBody>
          <a:bodyPr wrap="square" lIns="72000" tIns="31649" rIns="0" bIns="31649" anchor="t"/>
          <a:lstStyle/>
          <a:p>
            <a:pPr marL="171450" indent="-171450" defTabSz="745140" fontAlgn="ctr" latinLnBrk="0">
              <a:lnSpc>
                <a:spcPct val="150000"/>
              </a:lnSpc>
              <a:buClr>
                <a:srgbClr val="808080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altLang="ko-KR" sz="1200" kern="0" spc="-69" dirty="0">
                <a:solidFill>
                  <a:srgbClr val="003738"/>
                </a:solidFill>
                <a:latin typeface="+mj-lt"/>
                <a:cs typeface="Arial" panose="020B0604020202020204" pitchFamily="34" charset="0"/>
              </a:rPr>
              <a:t>SAP</a:t>
            </a:r>
            <a:r>
              <a:rPr lang="ko-KR" altLang="en-US" sz="1200" kern="0" spc="-69" dirty="0">
                <a:solidFill>
                  <a:srgbClr val="003738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1200" kern="0" spc="-69" dirty="0">
                <a:solidFill>
                  <a:srgbClr val="003738"/>
                </a:solidFill>
                <a:latin typeface="+mj-lt"/>
                <a:cs typeface="Arial" panose="020B0604020202020204" pitchFamily="34" charset="0"/>
              </a:rPr>
              <a:t>Hana,</a:t>
            </a:r>
            <a:r>
              <a:rPr lang="ko-KR" altLang="en-US" sz="1200" kern="0" spc="-69" dirty="0">
                <a:solidFill>
                  <a:srgbClr val="003738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1200" kern="0" spc="-69" dirty="0">
                <a:solidFill>
                  <a:srgbClr val="003738"/>
                </a:solidFill>
                <a:latin typeface="+mj-lt"/>
                <a:cs typeface="Arial" panose="020B0604020202020204" pitchFamily="34" charset="0"/>
              </a:rPr>
              <a:t>Oracle,</a:t>
            </a:r>
            <a:r>
              <a:rPr lang="ko-KR" altLang="en-US" sz="1200" kern="0" spc="-69" dirty="0">
                <a:solidFill>
                  <a:srgbClr val="003738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1200" kern="0" spc="-69" dirty="0">
                <a:solidFill>
                  <a:srgbClr val="003738"/>
                </a:solidFill>
                <a:latin typeface="+mj-lt"/>
                <a:cs typeface="Arial" panose="020B0604020202020204" pitchFamily="34" charset="0"/>
              </a:rPr>
              <a:t>MS</a:t>
            </a:r>
            <a:r>
              <a:rPr lang="ko-KR" altLang="en-US" sz="1200" kern="0" spc="-69" dirty="0">
                <a:solidFill>
                  <a:srgbClr val="003738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1200" kern="0" spc="-69" dirty="0">
                <a:solidFill>
                  <a:srgbClr val="003738"/>
                </a:solidFill>
                <a:latin typeface="+mj-lt"/>
                <a:cs typeface="Arial" panose="020B0604020202020204" pitchFamily="34" charset="0"/>
              </a:rPr>
              <a:t>SQL,</a:t>
            </a:r>
            <a:r>
              <a:rPr lang="ko-KR" altLang="en-US" sz="1200" kern="0" spc="-69" dirty="0">
                <a:solidFill>
                  <a:srgbClr val="003738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1200" kern="0" spc="-69" dirty="0">
                <a:solidFill>
                  <a:srgbClr val="003738"/>
                </a:solidFill>
                <a:latin typeface="+mj-lt"/>
                <a:cs typeface="Arial" panose="020B0604020202020204" pitchFamily="34" charset="0"/>
              </a:rPr>
              <a:t>MySQL,</a:t>
            </a:r>
            <a:r>
              <a:rPr lang="ko-KR" altLang="en-US" sz="1200" kern="0" spc="-69" dirty="0">
                <a:solidFill>
                  <a:srgbClr val="003738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1200" kern="0" spc="-69" dirty="0">
                <a:solidFill>
                  <a:srgbClr val="003738"/>
                </a:solidFill>
                <a:latin typeface="+mj-lt"/>
                <a:cs typeface="Arial" panose="020B0604020202020204" pitchFamily="34" charset="0"/>
              </a:rPr>
              <a:t>Exchange, Tiber </a:t>
            </a:r>
            <a:r>
              <a:rPr lang="ko-KR" altLang="en-US" sz="1200" kern="0" spc="-69" dirty="0">
                <a:solidFill>
                  <a:srgbClr val="003738"/>
                </a:solidFill>
                <a:latin typeface="+mj-lt"/>
                <a:cs typeface="Arial" panose="020B0604020202020204" pitchFamily="34" charset="0"/>
              </a:rPr>
              <a:t>등 주요 </a:t>
            </a:r>
            <a:r>
              <a:rPr lang="en-US" altLang="ko-KR" sz="1200" kern="0" spc="-69" dirty="0">
                <a:solidFill>
                  <a:srgbClr val="003738"/>
                </a:solidFill>
                <a:latin typeface="+mj-lt"/>
                <a:cs typeface="Arial" panose="020B0604020202020204" pitchFamily="34" charset="0"/>
              </a:rPr>
              <a:t>DB </a:t>
            </a:r>
            <a:r>
              <a:rPr lang="ko-KR" altLang="en-US" sz="1200" kern="0" spc="-69" dirty="0">
                <a:solidFill>
                  <a:srgbClr val="003738"/>
                </a:solidFill>
                <a:latin typeface="+mj-lt"/>
                <a:cs typeface="Arial" panose="020B0604020202020204" pitchFamily="34" charset="0"/>
              </a:rPr>
              <a:t>지원</a:t>
            </a:r>
            <a:endParaRPr lang="en-US" altLang="ko-KR" sz="1200" kern="0" spc="-69" dirty="0">
              <a:solidFill>
                <a:srgbClr val="003738"/>
              </a:solidFill>
              <a:latin typeface="+mj-lt"/>
              <a:cs typeface="Arial" panose="020B0604020202020204" pitchFamily="34" charset="0"/>
            </a:endParaRPr>
          </a:p>
          <a:p>
            <a:pPr marL="171450" indent="-171450" defTabSz="745140" fontAlgn="ctr" latinLnBrk="0">
              <a:lnSpc>
                <a:spcPct val="150000"/>
              </a:lnSpc>
              <a:buClr>
                <a:srgbClr val="808080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ko-KR" altLang="en-US" sz="1200" kern="0" spc="-69" dirty="0">
                <a:solidFill>
                  <a:srgbClr val="003738"/>
                </a:solidFill>
                <a:latin typeface="+mj-lt"/>
                <a:cs typeface="Arial" panose="020B0604020202020204" pitchFamily="34" charset="0"/>
              </a:rPr>
              <a:t>클러스터 환경 지원</a:t>
            </a:r>
            <a:endParaRPr lang="en-US" altLang="ko-KR" sz="1200" kern="0" spc="-69" dirty="0">
              <a:solidFill>
                <a:srgbClr val="003738"/>
              </a:solidFill>
              <a:latin typeface="+mj-lt"/>
              <a:cs typeface="Arial" panose="020B0604020202020204" pitchFamily="34" charset="0"/>
            </a:endParaRPr>
          </a:p>
          <a:p>
            <a:pPr marL="171450" indent="-171450" defTabSz="745140" fontAlgn="ctr" latinLnBrk="0">
              <a:lnSpc>
                <a:spcPct val="150000"/>
              </a:lnSpc>
              <a:buClr>
                <a:srgbClr val="808080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altLang="ko-KR" sz="1200" kern="0" spc="-69" dirty="0">
                <a:solidFill>
                  <a:srgbClr val="003738"/>
                </a:solidFill>
                <a:latin typeface="+mj-lt"/>
                <a:cs typeface="Arial" panose="020B0604020202020204" pitchFamily="34" charset="0"/>
              </a:rPr>
              <a:t>OS + DB </a:t>
            </a:r>
            <a:r>
              <a:rPr lang="ko-KR" altLang="en-US" sz="1200" kern="0" spc="-69" dirty="0">
                <a:solidFill>
                  <a:srgbClr val="003738"/>
                </a:solidFill>
                <a:latin typeface="+mj-lt"/>
                <a:cs typeface="Arial" panose="020B0604020202020204" pitchFamily="34" charset="0"/>
              </a:rPr>
              <a:t>동시 백업</a:t>
            </a:r>
            <a:endParaRPr lang="en-US" altLang="ko-KR" sz="1200" kern="0" spc="-69" dirty="0">
              <a:solidFill>
                <a:srgbClr val="003738"/>
              </a:solidFill>
              <a:latin typeface="+mj-lt"/>
              <a:cs typeface="Arial" panose="020B0604020202020204" pitchFamily="34" charset="0"/>
            </a:endParaRPr>
          </a:p>
          <a:p>
            <a:pPr marL="171450" indent="-171450" defTabSz="745140" fontAlgn="ctr" latinLnBrk="0">
              <a:lnSpc>
                <a:spcPct val="150000"/>
              </a:lnSpc>
              <a:buClr>
                <a:srgbClr val="808080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ko-KR" altLang="en-US" sz="1200" kern="0" spc="-69" dirty="0">
                <a:solidFill>
                  <a:srgbClr val="003738"/>
                </a:solidFill>
                <a:latin typeface="+mj-lt"/>
                <a:cs typeface="Arial" panose="020B0604020202020204" pitchFamily="34" charset="0"/>
              </a:rPr>
              <a:t>복구는 </a:t>
            </a:r>
            <a:r>
              <a:rPr lang="en-US" altLang="ko-KR" sz="1200" kern="0" spc="-69" dirty="0">
                <a:solidFill>
                  <a:srgbClr val="003738"/>
                </a:solidFill>
                <a:latin typeface="+mj-lt"/>
                <a:cs typeface="Arial" panose="020B0604020202020204" pitchFamily="34" charset="0"/>
              </a:rPr>
              <a:t>OS, </a:t>
            </a:r>
            <a:r>
              <a:rPr lang="ko-KR" altLang="en-US" sz="1200" kern="0" spc="-69" dirty="0">
                <a:solidFill>
                  <a:srgbClr val="003738"/>
                </a:solidFill>
                <a:latin typeface="+mj-lt"/>
                <a:cs typeface="Arial" panose="020B0604020202020204" pitchFamily="34" charset="0"/>
              </a:rPr>
              <a:t>파일</a:t>
            </a:r>
            <a:r>
              <a:rPr lang="en-US" altLang="ko-KR" sz="1200" kern="0" spc="-69" dirty="0">
                <a:solidFill>
                  <a:srgbClr val="003738"/>
                </a:solidFill>
                <a:latin typeface="+mj-lt"/>
                <a:cs typeface="Arial" panose="020B0604020202020204" pitchFamily="34" charset="0"/>
              </a:rPr>
              <a:t>, DB </a:t>
            </a:r>
            <a:r>
              <a:rPr lang="ko-KR" altLang="en-US" sz="1200" kern="0" spc="-69" dirty="0">
                <a:solidFill>
                  <a:srgbClr val="003738"/>
                </a:solidFill>
                <a:latin typeface="+mj-lt"/>
                <a:cs typeface="Arial" panose="020B0604020202020204" pitchFamily="34" charset="0"/>
              </a:rPr>
              <a:t>단위의 유연한 옵션 방식</a:t>
            </a:r>
            <a:endParaRPr lang="en-US" altLang="ko-KR" sz="1200" kern="0" spc="-69" dirty="0">
              <a:solidFill>
                <a:srgbClr val="003738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70E0BE11-06A6-4CE4-B30D-E5278AF93773}"/>
              </a:ext>
            </a:extLst>
          </p:cNvPr>
          <p:cNvSpPr/>
          <p:nvPr/>
        </p:nvSpPr>
        <p:spPr>
          <a:xfrm flipH="1" flipV="1">
            <a:off x="806037" y="3033099"/>
            <a:ext cx="1908000" cy="43200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B235429-3CCF-434C-A552-D6B1A7AA3D91}"/>
              </a:ext>
            </a:extLst>
          </p:cNvPr>
          <p:cNvSpPr/>
          <p:nvPr/>
        </p:nvSpPr>
        <p:spPr>
          <a:xfrm>
            <a:off x="806037" y="2562660"/>
            <a:ext cx="900000" cy="432000"/>
          </a:xfrm>
          <a:prstGeom prst="rect">
            <a:avLst/>
          </a:prstGeom>
          <a:solidFill>
            <a:srgbClr val="005F4B"/>
          </a:solidFill>
          <a:ln>
            <a:solidFill>
              <a:srgbClr val="005F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Kubernetes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B95527AF-5746-4357-94FF-E5DC1E3A075D}"/>
              </a:ext>
            </a:extLst>
          </p:cNvPr>
          <p:cNvSpPr/>
          <p:nvPr/>
        </p:nvSpPr>
        <p:spPr>
          <a:xfrm>
            <a:off x="806037" y="3493581"/>
            <a:ext cx="1908000" cy="378527"/>
          </a:xfrm>
          <a:custGeom>
            <a:avLst/>
            <a:gdLst>
              <a:gd name="connsiteX0" fmla="*/ 1517741 w 1800000"/>
              <a:gd name="connsiteY0" fmla="*/ 164703 h 378527"/>
              <a:gd name="connsiteX1" fmla="*/ 1517741 w 1800000"/>
              <a:gd name="connsiteY1" fmla="*/ 236703 h 378527"/>
              <a:gd name="connsiteX2" fmla="*/ 1697741 w 1800000"/>
              <a:gd name="connsiteY2" fmla="*/ 236703 h 378527"/>
              <a:gd name="connsiteX3" fmla="*/ 1697741 w 1800000"/>
              <a:gd name="connsiteY3" fmla="*/ 164703 h 378527"/>
              <a:gd name="connsiteX4" fmla="*/ 845986 w 1800000"/>
              <a:gd name="connsiteY4" fmla="*/ 146703 h 378527"/>
              <a:gd name="connsiteX5" fmla="*/ 791986 w 1800000"/>
              <a:gd name="connsiteY5" fmla="*/ 200703 h 378527"/>
              <a:gd name="connsiteX6" fmla="*/ 845986 w 1800000"/>
              <a:gd name="connsiteY6" fmla="*/ 254703 h 378527"/>
              <a:gd name="connsiteX7" fmla="*/ 899986 w 1800000"/>
              <a:gd name="connsiteY7" fmla="*/ 200703 h 378527"/>
              <a:gd name="connsiteX8" fmla="*/ 845986 w 1800000"/>
              <a:gd name="connsiteY8" fmla="*/ 146703 h 378527"/>
              <a:gd name="connsiteX9" fmla="*/ 120231 w 1800000"/>
              <a:gd name="connsiteY9" fmla="*/ 146703 h 378527"/>
              <a:gd name="connsiteX10" fmla="*/ 66231 w 1800000"/>
              <a:gd name="connsiteY10" fmla="*/ 200703 h 378527"/>
              <a:gd name="connsiteX11" fmla="*/ 120231 w 1800000"/>
              <a:gd name="connsiteY11" fmla="*/ 254703 h 378527"/>
              <a:gd name="connsiteX12" fmla="*/ 174231 w 1800000"/>
              <a:gd name="connsiteY12" fmla="*/ 200703 h 378527"/>
              <a:gd name="connsiteX13" fmla="*/ 120231 w 1800000"/>
              <a:gd name="connsiteY13" fmla="*/ 146703 h 378527"/>
              <a:gd name="connsiteX14" fmla="*/ 992864 w 1800000"/>
              <a:gd name="connsiteY14" fmla="*/ 99103 h 378527"/>
              <a:gd name="connsiteX15" fmla="*/ 992864 w 1800000"/>
              <a:gd name="connsiteY15" fmla="*/ 302303 h 378527"/>
              <a:gd name="connsiteX16" fmla="*/ 1424864 w 1800000"/>
              <a:gd name="connsiteY16" fmla="*/ 302303 h 378527"/>
              <a:gd name="connsiteX17" fmla="*/ 1424864 w 1800000"/>
              <a:gd name="connsiteY17" fmla="*/ 99103 h 378527"/>
              <a:gd name="connsiteX18" fmla="*/ 267108 w 1800000"/>
              <a:gd name="connsiteY18" fmla="*/ 99103 h 378527"/>
              <a:gd name="connsiteX19" fmla="*/ 267108 w 1800000"/>
              <a:gd name="connsiteY19" fmla="*/ 302303 h 378527"/>
              <a:gd name="connsiteX20" fmla="*/ 699108 w 1800000"/>
              <a:gd name="connsiteY20" fmla="*/ 302303 h 378527"/>
              <a:gd name="connsiteX21" fmla="*/ 699108 w 1800000"/>
              <a:gd name="connsiteY21" fmla="*/ 99103 h 378527"/>
              <a:gd name="connsiteX22" fmla="*/ 0 w 1800000"/>
              <a:gd name="connsiteY22" fmla="*/ 0 h 378527"/>
              <a:gd name="connsiteX23" fmla="*/ 1800000 w 1800000"/>
              <a:gd name="connsiteY23" fmla="*/ 0 h 378527"/>
              <a:gd name="connsiteX24" fmla="*/ 1800000 w 1800000"/>
              <a:gd name="connsiteY24" fmla="*/ 378527 h 378527"/>
              <a:gd name="connsiteX25" fmla="*/ 0 w 1800000"/>
              <a:gd name="connsiteY25" fmla="*/ 378527 h 378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800000" h="378527">
                <a:moveTo>
                  <a:pt x="1517741" y="164703"/>
                </a:moveTo>
                <a:lnTo>
                  <a:pt x="1517741" y="236703"/>
                </a:lnTo>
                <a:lnTo>
                  <a:pt x="1697741" y="236703"/>
                </a:lnTo>
                <a:lnTo>
                  <a:pt x="1697741" y="164703"/>
                </a:lnTo>
                <a:close/>
                <a:moveTo>
                  <a:pt x="845986" y="146703"/>
                </a:moveTo>
                <a:cubicBezTo>
                  <a:pt x="816163" y="146703"/>
                  <a:pt x="791986" y="170880"/>
                  <a:pt x="791986" y="200703"/>
                </a:cubicBezTo>
                <a:cubicBezTo>
                  <a:pt x="791986" y="230526"/>
                  <a:pt x="816163" y="254703"/>
                  <a:pt x="845986" y="254703"/>
                </a:cubicBezTo>
                <a:cubicBezTo>
                  <a:pt x="875809" y="254703"/>
                  <a:pt x="899986" y="230526"/>
                  <a:pt x="899986" y="200703"/>
                </a:cubicBezTo>
                <a:cubicBezTo>
                  <a:pt x="899986" y="170880"/>
                  <a:pt x="875809" y="146703"/>
                  <a:pt x="845986" y="146703"/>
                </a:cubicBezTo>
                <a:close/>
                <a:moveTo>
                  <a:pt x="120231" y="146703"/>
                </a:moveTo>
                <a:cubicBezTo>
                  <a:pt x="90408" y="146703"/>
                  <a:pt x="66231" y="170880"/>
                  <a:pt x="66231" y="200703"/>
                </a:cubicBezTo>
                <a:cubicBezTo>
                  <a:pt x="66231" y="230526"/>
                  <a:pt x="90408" y="254703"/>
                  <a:pt x="120231" y="254703"/>
                </a:cubicBezTo>
                <a:cubicBezTo>
                  <a:pt x="150054" y="254703"/>
                  <a:pt x="174231" y="230526"/>
                  <a:pt x="174231" y="200703"/>
                </a:cubicBezTo>
                <a:cubicBezTo>
                  <a:pt x="174231" y="170880"/>
                  <a:pt x="150054" y="146703"/>
                  <a:pt x="120231" y="146703"/>
                </a:cubicBezTo>
                <a:close/>
                <a:moveTo>
                  <a:pt x="992864" y="99103"/>
                </a:moveTo>
                <a:lnTo>
                  <a:pt x="992864" y="302303"/>
                </a:lnTo>
                <a:lnTo>
                  <a:pt x="1424864" y="302303"/>
                </a:lnTo>
                <a:lnTo>
                  <a:pt x="1424864" y="99103"/>
                </a:lnTo>
                <a:close/>
                <a:moveTo>
                  <a:pt x="267108" y="99103"/>
                </a:moveTo>
                <a:lnTo>
                  <a:pt x="267108" y="302303"/>
                </a:lnTo>
                <a:lnTo>
                  <a:pt x="699108" y="302303"/>
                </a:lnTo>
                <a:lnTo>
                  <a:pt x="699108" y="99103"/>
                </a:lnTo>
                <a:close/>
                <a:moveTo>
                  <a:pt x="0" y="0"/>
                </a:moveTo>
                <a:lnTo>
                  <a:pt x="1800000" y="0"/>
                </a:lnTo>
                <a:lnTo>
                  <a:pt x="1800000" y="378527"/>
                </a:lnTo>
                <a:lnTo>
                  <a:pt x="0" y="378527"/>
                </a:lnTo>
                <a:close/>
              </a:path>
            </a:pathLst>
          </a:custGeom>
          <a:solidFill>
            <a:srgbClr val="005F4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7094196-21A7-4652-9F0F-65886C5DA5D1}"/>
              </a:ext>
            </a:extLst>
          </p:cNvPr>
          <p:cNvSpPr/>
          <p:nvPr/>
        </p:nvSpPr>
        <p:spPr>
          <a:xfrm>
            <a:off x="1800277" y="2062938"/>
            <a:ext cx="432000" cy="432000"/>
          </a:xfrm>
          <a:prstGeom prst="rect">
            <a:avLst/>
          </a:prstGeom>
          <a:solidFill>
            <a:srgbClr val="005F4B"/>
          </a:solidFill>
          <a:ln>
            <a:solidFill>
              <a:srgbClr val="005F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VM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746CAD3-D2FD-49E8-93C6-CED549B417F9}"/>
              </a:ext>
            </a:extLst>
          </p:cNvPr>
          <p:cNvSpPr/>
          <p:nvPr/>
        </p:nvSpPr>
        <p:spPr>
          <a:xfrm>
            <a:off x="2283349" y="2062938"/>
            <a:ext cx="432000" cy="432000"/>
          </a:xfrm>
          <a:prstGeom prst="rect">
            <a:avLst/>
          </a:prstGeom>
          <a:solidFill>
            <a:srgbClr val="005F4B"/>
          </a:solidFill>
          <a:ln>
            <a:solidFill>
              <a:srgbClr val="005F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VM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70C4BE44-C249-49BB-A7CA-26F31958A3FF}"/>
              </a:ext>
            </a:extLst>
          </p:cNvPr>
          <p:cNvSpPr/>
          <p:nvPr/>
        </p:nvSpPr>
        <p:spPr>
          <a:xfrm>
            <a:off x="4162808" y="2112021"/>
            <a:ext cx="1800000" cy="1800000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5F4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rgbClr val="003738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068DC35-B03A-4EB7-86AC-AA4F336D3B2B}"/>
              </a:ext>
            </a:extLst>
          </p:cNvPr>
          <p:cNvSpPr/>
          <p:nvPr/>
        </p:nvSpPr>
        <p:spPr>
          <a:xfrm>
            <a:off x="4432808" y="2379853"/>
            <a:ext cx="1260000" cy="12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rgbClr val="003738"/>
              </a:solidFill>
            </a:endParaRPr>
          </a:p>
        </p:txBody>
      </p:sp>
      <p:pic>
        <p:nvPicPr>
          <p:cNvPr id="49" name="5">
            <a:extLst>
              <a:ext uri="{FF2B5EF4-FFF2-40B4-BE49-F238E27FC236}">
                <a16:creationId xmlns:a16="http://schemas.microsoft.com/office/drawing/2014/main" id="{E2F8875C-0218-4357-9338-4FDD517E5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2968" y="2843910"/>
            <a:ext cx="1080000" cy="345103"/>
          </a:xfrm>
          <a:prstGeom prst="rect">
            <a:avLst/>
          </a:prstGeom>
        </p:spPr>
      </p:pic>
      <p:sp>
        <p:nvSpPr>
          <p:cNvPr id="52" name="자유형: 도형 51">
            <a:extLst>
              <a:ext uri="{FF2B5EF4-FFF2-40B4-BE49-F238E27FC236}">
                <a16:creationId xmlns:a16="http://schemas.microsoft.com/office/drawing/2014/main" id="{AD9FEB39-E5D4-4C6B-8369-B21B77FCC6D1}"/>
              </a:ext>
            </a:extLst>
          </p:cNvPr>
          <p:cNvSpPr/>
          <p:nvPr/>
        </p:nvSpPr>
        <p:spPr>
          <a:xfrm>
            <a:off x="8413779" y="2914450"/>
            <a:ext cx="360000" cy="540000"/>
          </a:xfrm>
          <a:custGeom>
            <a:avLst/>
            <a:gdLst>
              <a:gd name="connsiteX0" fmla="*/ 228600 w 266700"/>
              <a:gd name="connsiteY0" fmla="*/ 95250 h 533400"/>
              <a:gd name="connsiteX1" fmla="*/ 38100 w 266700"/>
              <a:gd name="connsiteY1" fmla="*/ 95250 h 533400"/>
              <a:gd name="connsiteX2" fmla="*/ 38100 w 266700"/>
              <a:gd name="connsiteY2" fmla="*/ 38100 h 533400"/>
              <a:gd name="connsiteX3" fmla="*/ 228600 w 266700"/>
              <a:gd name="connsiteY3" fmla="*/ 38100 h 533400"/>
              <a:gd name="connsiteX4" fmla="*/ 228600 w 266700"/>
              <a:gd name="connsiteY4" fmla="*/ 95250 h 533400"/>
              <a:gd name="connsiteX5" fmla="*/ 228600 w 266700"/>
              <a:gd name="connsiteY5" fmla="*/ 190500 h 533400"/>
              <a:gd name="connsiteX6" fmla="*/ 38100 w 266700"/>
              <a:gd name="connsiteY6" fmla="*/ 190500 h 533400"/>
              <a:gd name="connsiteX7" fmla="*/ 38100 w 266700"/>
              <a:gd name="connsiteY7" fmla="*/ 133350 h 533400"/>
              <a:gd name="connsiteX8" fmla="*/ 228600 w 266700"/>
              <a:gd name="connsiteY8" fmla="*/ 133350 h 533400"/>
              <a:gd name="connsiteX9" fmla="*/ 228600 w 266700"/>
              <a:gd name="connsiteY9" fmla="*/ 190500 h 533400"/>
              <a:gd name="connsiteX10" fmla="*/ 133350 w 266700"/>
              <a:gd name="connsiteY10" fmla="*/ 476250 h 533400"/>
              <a:gd name="connsiteX11" fmla="*/ 104775 w 266700"/>
              <a:gd name="connsiteY11" fmla="*/ 447675 h 533400"/>
              <a:gd name="connsiteX12" fmla="*/ 133350 w 266700"/>
              <a:gd name="connsiteY12" fmla="*/ 419100 h 533400"/>
              <a:gd name="connsiteX13" fmla="*/ 161925 w 266700"/>
              <a:gd name="connsiteY13" fmla="*/ 447675 h 533400"/>
              <a:gd name="connsiteX14" fmla="*/ 133350 w 266700"/>
              <a:gd name="connsiteY14" fmla="*/ 476250 h 533400"/>
              <a:gd name="connsiteX15" fmla="*/ 228600 w 266700"/>
              <a:gd name="connsiteY15" fmla="*/ 0 h 533400"/>
              <a:gd name="connsiteX16" fmla="*/ 38100 w 266700"/>
              <a:gd name="connsiteY16" fmla="*/ 0 h 533400"/>
              <a:gd name="connsiteX17" fmla="*/ 0 w 266700"/>
              <a:gd name="connsiteY17" fmla="*/ 38100 h 533400"/>
              <a:gd name="connsiteX18" fmla="*/ 0 w 266700"/>
              <a:gd name="connsiteY18" fmla="*/ 495300 h 533400"/>
              <a:gd name="connsiteX19" fmla="*/ 38100 w 266700"/>
              <a:gd name="connsiteY19" fmla="*/ 533400 h 533400"/>
              <a:gd name="connsiteX20" fmla="*/ 228600 w 266700"/>
              <a:gd name="connsiteY20" fmla="*/ 533400 h 533400"/>
              <a:gd name="connsiteX21" fmla="*/ 266700 w 266700"/>
              <a:gd name="connsiteY21" fmla="*/ 495300 h 533400"/>
              <a:gd name="connsiteX22" fmla="*/ 266700 w 266700"/>
              <a:gd name="connsiteY22" fmla="*/ 38100 h 533400"/>
              <a:gd name="connsiteX23" fmla="*/ 228600 w 266700"/>
              <a:gd name="connsiteY23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66700" h="533400">
                <a:moveTo>
                  <a:pt x="228600" y="95250"/>
                </a:moveTo>
                <a:lnTo>
                  <a:pt x="38100" y="95250"/>
                </a:lnTo>
                <a:lnTo>
                  <a:pt x="38100" y="38100"/>
                </a:lnTo>
                <a:lnTo>
                  <a:pt x="228600" y="38100"/>
                </a:lnTo>
                <a:lnTo>
                  <a:pt x="228600" y="95250"/>
                </a:lnTo>
                <a:close/>
                <a:moveTo>
                  <a:pt x="228600" y="190500"/>
                </a:moveTo>
                <a:lnTo>
                  <a:pt x="38100" y="190500"/>
                </a:lnTo>
                <a:lnTo>
                  <a:pt x="38100" y="133350"/>
                </a:lnTo>
                <a:lnTo>
                  <a:pt x="228600" y="133350"/>
                </a:lnTo>
                <a:lnTo>
                  <a:pt x="228600" y="190500"/>
                </a:lnTo>
                <a:close/>
                <a:moveTo>
                  <a:pt x="133350" y="476250"/>
                </a:moveTo>
                <a:cubicBezTo>
                  <a:pt x="117158" y="476250"/>
                  <a:pt x="104775" y="463867"/>
                  <a:pt x="104775" y="447675"/>
                </a:cubicBezTo>
                <a:cubicBezTo>
                  <a:pt x="104775" y="431483"/>
                  <a:pt x="117158" y="419100"/>
                  <a:pt x="133350" y="419100"/>
                </a:cubicBezTo>
                <a:cubicBezTo>
                  <a:pt x="149542" y="419100"/>
                  <a:pt x="161925" y="431483"/>
                  <a:pt x="161925" y="447675"/>
                </a:cubicBezTo>
                <a:cubicBezTo>
                  <a:pt x="161925" y="463867"/>
                  <a:pt x="149542" y="476250"/>
                  <a:pt x="133350" y="476250"/>
                </a:cubicBezTo>
                <a:close/>
                <a:moveTo>
                  <a:pt x="228600" y="0"/>
                </a:moveTo>
                <a:lnTo>
                  <a:pt x="38100" y="0"/>
                </a:lnTo>
                <a:cubicBezTo>
                  <a:pt x="17145" y="0"/>
                  <a:pt x="0" y="17145"/>
                  <a:pt x="0" y="38100"/>
                </a:cubicBezTo>
                <a:lnTo>
                  <a:pt x="0" y="495300"/>
                </a:lnTo>
                <a:cubicBezTo>
                  <a:pt x="0" y="516255"/>
                  <a:pt x="17145" y="533400"/>
                  <a:pt x="38100" y="533400"/>
                </a:cubicBezTo>
                <a:lnTo>
                  <a:pt x="228600" y="533400"/>
                </a:lnTo>
                <a:cubicBezTo>
                  <a:pt x="249555" y="533400"/>
                  <a:pt x="266700" y="516255"/>
                  <a:pt x="266700" y="495300"/>
                </a:cubicBezTo>
                <a:lnTo>
                  <a:pt x="266700" y="38100"/>
                </a:lnTo>
                <a:cubicBezTo>
                  <a:pt x="266700" y="17145"/>
                  <a:pt x="249555" y="0"/>
                  <a:pt x="228600" y="0"/>
                </a:cubicBezTo>
                <a:close/>
              </a:path>
            </a:pathLst>
          </a:custGeom>
          <a:solidFill>
            <a:srgbClr val="005F4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3" name="자유형: 도형 52">
            <a:extLst>
              <a:ext uri="{FF2B5EF4-FFF2-40B4-BE49-F238E27FC236}">
                <a16:creationId xmlns:a16="http://schemas.microsoft.com/office/drawing/2014/main" id="{0653ED53-A8E7-447C-9CCE-B357D4AA145E}"/>
              </a:ext>
            </a:extLst>
          </p:cNvPr>
          <p:cNvSpPr/>
          <p:nvPr/>
        </p:nvSpPr>
        <p:spPr>
          <a:xfrm>
            <a:off x="8977080" y="2914450"/>
            <a:ext cx="360000" cy="540000"/>
          </a:xfrm>
          <a:custGeom>
            <a:avLst/>
            <a:gdLst>
              <a:gd name="connsiteX0" fmla="*/ 228600 w 266700"/>
              <a:gd name="connsiteY0" fmla="*/ 95250 h 533400"/>
              <a:gd name="connsiteX1" fmla="*/ 38100 w 266700"/>
              <a:gd name="connsiteY1" fmla="*/ 95250 h 533400"/>
              <a:gd name="connsiteX2" fmla="*/ 38100 w 266700"/>
              <a:gd name="connsiteY2" fmla="*/ 38100 h 533400"/>
              <a:gd name="connsiteX3" fmla="*/ 228600 w 266700"/>
              <a:gd name="connsiteY3" fmla="*/ 38100 h 533400"/>
              <a:gd name="connsiteX4" fmla="*/ 228600 w 266700"/>
              <a:gd name="connsiteY4" fmla="*/ 95250 h 533400"/>
              <a:gd name="connsiteX5" fmla="*/ 228600 w 266700"/>
              <a:gd name="connsiteY5" fmla="*/ 190500 h 533400"/>
              <a:gd name="connsiteX6" fmla="*/ 38100 w 266700"/>
              <a:gd name="connsiteY6" fmla="*/ 190500 h 533400"/>
              <a:gd name="connsiteX7" fmla="*/ 38100 w 266700"/>
              <a:gd name="connsiteY7" fmla="*/ 133350 h 533400"/>
              <a:gd name="connsiteX8" fmla="*/ 228600 w 266700"/>
              <a:gd name="connsiteY8" fmla="*/ 133350 h 533400"/>
              <a:gd name="connsiteX9" fmla="*/ 228600 w 266700"/>
              <a:gd name="connsiteY9" fmla="*/ 190500 h 533400"/>
              <a:gd name="connsiteX10" fmla="*/ 133350 w 266700"/>
              <a:gd name="connsiteY10" fmla="*/ 476250 h 533400"/>
              <a:gd name="connsiteX11" fmla="*/ 104775 w 266700"/>
              <a:gd name="connsiteY11" fmla="*/ 447675 h 533400"/>
              <a:gd name="connsiteX12" fmla="*/ 133350 w 266700"/>
              <a:gd name="connsiteY12" fmla="*/ 419100 h 533400"/>
              <a:gd name="connsiteX13" fmla="*/ 161925 w 266700"/>
              <a:gd name="connsiteY13" fmla="*/ 447675 h 533400"/>
              <a:gd name="connsiteX14" fmla="*/ 133350 w 266700"/>
              <a:gd name="connsiteY14" fmla="*/ 476250 h 533400"/>
              <a:gd name="connsiteX15" fmla="*/ 228600 w 266700"/>
              <a:gd name="connsiteY15" fmla="*/ 0 h 533400"/>
              <a:gd name="connsiteX16" fmla="*/ 38100 w 266700"/>
              <a:gd name="connsiteY16" fmla="*/ 0 h 533400"/>
              <a:gd name="connsiteX17" fmla="*/ 0 w 266700"/>
              <a:gd name="connsiteY17" fmla="*/ 38100 h 533400"/>
              <a:gd name="connsiteX18" fmla="*/ 0 w 266700"/>
              <a:gd name="connsiteY18" fmla="*/ 495300 h 533400"/>
              <a:gd name="connsiteX19" fmla="*/ 38100 w 266700"/>
              <a:gd name="connsiteY19" fmla="*/ 533400 h 533400"/>
              <a:gd name="connsiteX20" fmla="*/ 228600 w 266700"/>
              <a:gd name="connsiteY20" fmla="*/ 533400 h 533400"/>
              <a:gd name="connsiteX21" fmla="*/ 266700 w 266700"/>
              <a:gd name="connsiteY21" fmla="*/ 495300 h 533400"/>
              <a:gd name="connsiteX22" fmla="*/ 266700 w 266700"/>
              <a:gd name="connsiteY22" fmla="*/ 38100 h 533400"/>
              <a:gd name="connsiteX23" fmla="*/ 228600 w 266700"/>
              <a:gd name="connsiteY23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66700" h="533400">
                <a:moveTo>
                  <a:pt x="228600" y="95250"/>
                </a:moveTo>
                <a:lnTo>
                  <a:pt x="38100" y="95250"/>
                </a:lnTo>
                <a:lnTo>
                  <a:pt x="38100" y="38100"/>
                </a:lnTo>
                <a:lnTo>
                  <a:pt x="228600" y="38100"/>
                </a:lnTo>
                <a:lnTo>
                  <a:pt x="228600" y="95250"/>
                </a:lnTo>
                <a:close/>
                <a:moveTo>
                  <a:pt x="228600" y="190500"/>
                </a:moveTo>
                <a:lnTo>
                  <a:pt x="38100" y="190500"/>
                </a:lnTo>
                <a:lnTo>
                  <a:pt x="38100" y="133350"/>
                </a:lnTo>
                <a:lnTo>
                  <a:pt x="228600" y="133350"/>
                </a:lnTo>
                <a:lnTo>
                  <a:pt x="228600" y="190500"/>
                </a:lnTo>
                <a:close/>
                <a:moveTo>
                  <a:pt x="133350" y="476250"/>
                </a:moveTo>
                <a:cubicBezTo>
                  <a:pt x="117158" y="476250"/>
                  <a:pt x="104775" y="463867"/>
                  <a:pt x="104775" y="447675"/>
                </a:cubicBezTo>
                <a:cubicBezTo>
                  <a:pt x="104775" y="431483"/>
                  <a:pt x="117158" y="419100"/>
                  <a:pt x="133350" y="419100"/>
                </a:cubicBezTo>
                <a:cubicBezTo>
                  <a:pt x="149542" y="419100"/>
                  <a:pt x="161925" y="431483"/>
                  <a:pt x="161925" y="447675"/>
                </a:cubicBezTo>
                <a:cubicBezTo>
                  <a:pt x="161925" y="463867"/>
                  <a:pt x="149542" y="476250"/>
                  <a:pt x="133350" y="476250"/>
                </a:cubicBezTo>
                <a:close/>
                <a:moveTo>
                  <a:pt x="228600" y="0"/>
                </a:moveTo>
                <a:lnTo>
                  <a:pt x="38100" y="0"/>
                </a:lnTo>
                <a:cubicBezTo>
                  <a:pt x="17145" y="0"/>
                  <a:pt x="0" y="17145"/>
                  <a:pt x="0" y="38100"/>
                </a:cubicBezTo>
                <a:lnTo>
                  <a:pt x="0" y="495300"/>
                </a:lnTo>
                <a:cubicBezTo>
                  <a:pt x="0" y="516255"/>
                  <a:pt x="17145" y="533400"/>
                  <a:pt x="38100" y="533400"/>
                </a:cubicBezTo>
                <a:lnTo>
                  <a:pt x="228600" y="533400"/>
                </a:lnTo>
                <a:cubicBezTo>
                  <a:pt x="249555" y="533400"/>
                  <a:pt x="266700" y="516255"/>
                  <a:pt x="266700" y="495300"/>
                </a:cubicBezTo>
                <a:lnTo>
                  <a:pt x="266700" y="38100"/>
                </a:lnTo>
                <a:cubicBezTo>
                  <a:pt x="266700" y="17145"/>
                  <a:pt x="249555" y="0"/>
                  <a:pt x="228600" y="0"/>
                </a:cubicBezTo>
                <a:close/>
              </a:path>
            </a:pathLst>
          </a:custGeom>
          <a:solidFill>
            <a:srgbClr val="005F4B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55" name="자유형: 도형 54">
            <a:extLst>
              <a:ext uri="{FF2B5EF4-FFF2-40B4-BE49-F238E27FC236}">
                <a16:creationId xmlns:a16="http://schemas.microsoft.com/office/drawing/2014/main" id="{0A8BCA81-28EE-48CE-BB3B-C1BDD01088BB}"/>
              </a:ext>
            </a:extLst>
          </p:cNvPr>
          <p:cNvSpPr/>
          <p:nvPr/>
        </p:nvSpPr>
        <p:spPr>
          <a:xfrm>
            <a:off x="6973399" y="3202450"/>
            <a:ext cx="1260000" cy="252000"/>
          </a:xfrm>
          <a:custGeom>
            <a:avLst/>
            <a:gdLst>
              <a:gd name="connsiteX0" fmla="*/ 1517741 w 1800000"/>
              <a:gd name="connsiteY0" fmla="*/ 164703 h 378527"/>
              <a:gd name="connsiteX1" fmla="*/ 1517741 w 1800000"/>
              <a:gd name="connsiteY1" fmla="*/ 236703 h 378527"/>
              <a:gd name="connsiteX2" fmla="*/ 1697741 w 1800000"/>
              <a:gd name="connsiteY2" fmla="*/ 236703 h 378527"/>
              <a:gd name="connsiteX3" fmla="*/ 1697741 w 1800000"/>
              <a:gd name="connsiteY3" fmla="*/ 164703 h 378527"/>
              <a:gd name="connsiteX4" fmla="*/ 845986 w 1800000"/>
              <a:gd name="connsiteY4" fmla="*/ 146703 h 378527"/>
              <a:gd name="connsiteX5" fmla="*/ 791986 w 1800000"/>
              <a:gd name="connsiteY5" fmla="*/ 200703 h 378527"/>
              <a:gd name="connsiteX6" fmla="*/ 845986 w 1800000"/>
              <a:gd name="connsiteY6" fmla="*/ 254703 h 378527"/>
              <a:gd name="connsiteX7" fmla="*/ 899986 w 1800000"/>
              <a:gd name="connsiteY7" fmla="*/ 200703 h 378527"/>
              <a:gd name="connsiteX8" fmla="*/ 845986 w 1800000"/>
              <a:gd name="connsiteY8" fmla="*/ 146703 h 378527"/>
              <a:gd name="connsiteX9" fmla="*/ 120231 w 1800000"/>
              <a:gd name="connsiteY9" fmla="*/ 146703 h 378527"/>
              <a:gd name="connsiteX10" fmla="*/ 66231 w 1800000"/>
              <a:gd name="connsiteY10" fmla="*/ 200703 h 378527"/>
              <a:gd name="connsiteX11" fmla="*/ 120231 w 1800000"/>
              <a:gd name="connsiteY11" fmla="*/ 254703 h 378527"/>
              <a:gd name="connsiteX12" fmla="*/ 174231 w 1800000"/>
              <a:gd name="connsiteY12" fmla="*/ 200703 h 378527"/>
              <a:gd name="connsiteX13" fmla="*/ 120231 w 1800000"/>
              <a:gd name="connsiteY13" fmla="*/ 146703 h 378527"/>
              <a:gd name="connsiteX14" fmla="*/ 992864 w 1800000"/>
              <a:gd name="connsiteY14" fmla="*/ 99103 h 378527"/>
              <a:gd name="connsiteX15" fmla="*/ 992864 w 1800000"/>
              <a:gd name="connsiteY15" fmla="*/ 302303 h 378527"/>
              <a:gd name="connsiteX16" fmla="*/ 1424864 w 1800000"/>
              <a:gd name="connsiteY16" fmla="*/ 302303 h 378527"/>
              <a:gd name="connsiteX17" fmla="*/ 1424864 w 1800000"/>
              <a:gd name="connsiteY17" fmla="*/ 99103 h 378527"/>
              <a:gd name="connsiteX18" fmla="*/ 267108 w 1800000"/>
              <a:gd name="connsiteY18" fmla="*/ 99103 h 378527"/>
              <a:gd name="connsiteX19" fmla="*/ 267108 w 1800000"/>
              <a:gd name="connsiteY19" fmla="*/ 302303 h 378527"/>
              <a:gd name="connsiteX20" fmla="*/ 699108 w 1800000"/>
              <a:gd name="connsiteY20" fmla="*/ 302303 h 378527"/>
              <a:gd name="connsiteX21" fmla="*/ 699108 w 1800000"/>
              <a:gd name="connsiteY21" fmla="*/ 99103 h 378527"/>
              <a:gd name="connsiteX22" fmla="*/ 0 w 1800000"/>
              <a:gd name="connsiteY22" fmla="*/ 0 h 378527"/>
              <a:gd name="connsiteX23" fmla="*/ 1800000 w 1800000"/>
              <a:gd name="connsiteY23" fmla="*/ 0 h 378527"/>
              <a:gd name="connsiteX24" fmla="*/ 1800000 w 1800000"/>
              <a:gd name="connsiteY24" fmla="*/ 378527 h 378527"/>
              <a:gd name="connsiteX25" fmla="*/ 0 w 1800000"/>
              <a:gd name="connsiteY25" fmla="*/ 378527 h 378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800000" h="378527">
                <a:moveTo>
                  <a:pt x="1517741" y="164703"/>
                </a:moveTo>
                <a:lnTo>
                  <a:pt x="1517741" y="236703"/>
                </a:lnTo>
                <a:lnTo>
                  <a:pt x="1697741" y="236703"/>
                </a:lnTo>
                <a:lnTo>
                  <a:pt x="1697741" y="164703"/>
                </a:lnTo>
                <a:close/>
                <a:moveTo>
                  <a:pt x="845986" y="146703"/>
                </a:moveTo>
                <a:cubicBezTo>
                  <a:pt x="816163" y="146703"/>
                  <a:pt x="791986" y="170880"/>
                  <a:pt x="791986" y="200703"/>
                </a:cubicBezTo>
                <a:cubicBezTo>
                  <a:pt x="791986" y="230526"/>
                  <a:pt x="816163" y="254703"/>
                  <a:pt x="845986" y="254703"/>
                </a:cubicBezTo>
                <a:cubicBezTo>
                  <a:pt x="875809" y="254703"/>
                  <a:pt x="899986" y="230526"/>
                  <a:pt x="899986" y="200703"/>
                </a:cubicBezTo>
                <a:cubicBezTo>
                  <a:pt x="899986" y="170880"/>
                  <a:pt x="875809" y="146703"/>
                  <a:pt x="845986" y="146703"/>
                </a:cubicBezTo>
                <a:close/>
                <a:moveTo>
                  <a:pt x="120231" y="146703"/>
                </a:moveTo>
                <a:cubicBezTo>
                  <a:pt x="90408" y="146703"/>
                  <a:pt x="66231" y="170880"/>
                  <a:pt x="66231" y="200703"/>
                </a:cubicBezTo>
                <a:cubicBezTo>
                  <a:pt x="66231" y="230526"/>
                  <a:pt x="90408" y="254703"/>
                  <a:pt x="120231" y="254703"/>
                </a:cubicBezTo>
                <a:cubicBezTo>
                  <a:pt x="150054" y="254703"/>
                  <a:pt x="174231" y="230526"/>
                  <a:pt x="174231" y="200703"/>
                </a:cubicBezTo>
                <a:cubicBezTo>
                  <a:pt x="174231" y="170880"/>
                  <a:pt x="150054" y="146703"/>
                  <a:pt x="120231" y="146703"/>
                </a:cubicBezTo>
                <a:close/>
                <a:moveTo>
                  <a:pt x="992864" y="99103"/>
                </a:moveTo>
                <a:lnTo>
                  <a:pt x="992864" y="302303"/>
                </a:lnTo>
                <a:lnTo>
                  <a:pt x="1424864" y="302303"/>
                </a:lnTo>
                <a:lnTo>
                  <a:pt x="1424864" y="99103"/>
                </a:lnTo>
                <a:close/>
                <a:moveTo>
                  <a:pt x="267108" y="99103"/>
                </a:moveTo>
                <a:lnTo>
                  <a:pt x="267108" y="302303"/>
                </a:lnTo>
                <a:lnTo>
                  <a:pt x="699108" y="302303"/>
                </a:lnTo>
                <a:lnTo>
                  <a:pt x="699108" y="99103"/>
                </a:lnTo>
                <a:close/>
                <a:moveTo>
                  <a:pt x="0" y="0"/>
                </a:moveTo>
                <a:lnTo>
                  <a:pt x="1800000" y="0"/>
                </a:lnTo>
                <a:lnTo>
                  <a:pt x="1800000" y="378527"/>
                </a:lnTo>
                <a:lnTo>
                  <a:pt x="0" y="378527"/>
                </a:lnTo>
                <a:close/>
              </a:path>
            </a:pathLst>
          </a:custGeom>
          <a:solidFill>
            <a:srgbClr val="005F4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7AC8B42-BDD1-4DB1-B666-B3038DFF8F5D}"/>
              </a:ext>
            </a:extLst>
          </p:cNvPr>
          <p:cNvSpPr txBox="1"/>
          <p:nvPr/>
        </p:nvSpPr>
        <p:spPr>
          <a:xfrm>
            <a:off x="8323779" y="3484072"/>
            <a:ext cx="540000" cy="288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rgbClr val="003738"/>
                </a:solidFill>
              </a:rPr>
              <a:t>AIX</a:t>
            </a:r>
            <a:endParaRPr lang="ko-KR" altLang="en-US" sz="1000" dirty="0">
              <a:solidFill>
                <a:srgbClr val="003738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EDC284A-3BA5-4D0D-BABB-AA79714C1258}"/>
              </a:ext>
            </a:extLst>
          </p:cNvPr>
          <p:cNvSpPr txBox="1"/>
          <p:nvPr/>
        </p:nvSpPr>
        <p:spPr>
          <a:xfrm>
            <a:off x="8887080" y="3484072"/>
            <a:ext cx="540000" cy="288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rgbClr val="003738"/>
                </a:solidFill>
              </a:rPr>
              <a:t>Solaris</a:t>
            </a:r>
            <a:endParaRPr lang="ko-KR" altLang="en-US" sz="1000" dirty="0">
              <a:solidFill>
                <a:srgbClr val="003738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7BCB137-7F92-4BEE-8E4D-C49CCC99EA75}"/>
              </a:ext>
            </a:extLst>
          </p:cNvPr>
          <p:cNvSpPr txBox="1"/>
          <p:nvPr/>
        </p:nvSpPr>
        <p:spPr>
          <a:xfrm>
            <a:off x="6973398" y="3484072"/>
            <a:ext cx="1248088" cy="288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en-US" altLang="ko-KR" sz="1000" dirty="0">
                <a:solidFill>
                  <a:srgbClr val="003738"/>
                </a:solidFill>
              </a:rPr>
              <a:t>Windows / Linux</a:t>
            </a:r>
            <a:endParaRPr lang="ko-KR" altLang="en-US" sz="1000" dirty="0">
              <a:solidFill>
                <a:srgbClr val="003738"/>
              </a:solidFill>
            </a:endParaRPr>
          </a:p>
        </p:txBody>
      </p:sp>
      <p:sp>
        <p:nvSpPr>
          <p:cNvPr id="62" name="자유형: 도형 61">
            <a:extLst>
              <a:ext uri="{FF2B5EF4-FFF2-40B4-BE49-F238E27FC236}">
                <a16:creationId xmlns:a16="http://schemas.microsoft.com/office/drawing/2014/main" id="{26E167D0-0864-492B-AB49-43099907A958}"/>
              </a:ext>
            </a:extLst>
          </p:cNvPr>
          <p:cNvSpPr/>
          <p:nvPr/>
        </p:nvSpPr>
        <p:spPr>
          <a:xfrm>
            <a:off x="4034502" y="3653070"/>
            <a:ext cx="468000" cy="288000"/>
          </a:xfrm>
          <a:custGeom>
            <a:avLst/>
            <a:gdLst>
              <a:gd name="connsiteX0" fmla="*/ 781261 w 1080000"/>
              <a:gd name="connsiteY0" fmla="*/ 145911 h 648000"/>
              <a:gd name="connsiteX1" fmla="*/ 601261 w 1080000"/>
              <a:gd name="connsiteY1" fmla="*/ 325911 h 648000"/>
              <a:gd name="connsiteX2" fmla="*/ 781261 w 1080000"/>
              <a:gd name="connsiteY2" fmla="*/ 505911 h 648000"/>
              <a:gd name="connsiteX3" fmla="*/ 961261 w 1080000"/>
              <a:gd name="connsiteY3" fmla="*/ 325911 h 648000"/>
              <a:gd name="connsiteX4" fmla="*/ 781261 w 1080000"/>
              <a:gd name="connsiteY4" fmla="*/ 145911 h 648000"/>
              <a:gd name="connsiteX5" fmla="*/ 298739 w 1080000"/>
              <a:gd name="connsiteY5" fmla="*/ 145911 h 648000"/>
              <a:gd name="connsiteX6" fmla="*/ 118739 w 1080000"/>
              <a:gd name="connsiteY6" fmla="*/ 325911 h 648000"/>
              <a:gd name="connsiteX7" fmla="*/ 298739 w 1080000"/>
              <a:gd name="connsiteY7" fmla="*/ 505911 h 648000"/>
              <a:gd name="connsiteX8" fmla="*/ 478739 w 1080000"/>
              <a:gd name="connsiteY8" fmla="*/ 325911 h 648000"/>
              <a:gd name="connsiteX9" fmla="*/ 298739 w 1080000"/>
              <a:gd name="connsiteY9" fmla="*/ 145911 h 648000"/>
              <a:gd name="connsiteX10" fmla="*/ 0 w 1080000"/>
              <a:gd name="connsiteY10" fmla="*/ 0 h 648000"/>
              <a:gd name="connsiteX11" fmla="*/ 1080000 w 1080000"/>
              <a:gd name="connsiteY11" fmla="*/ 0 h 648000"/>
              <a:gd name="connsiteX12" fmla="*/ 1080000 w 1080000"/>
              <a:gd name="connsiteY12" fmla="*/ 648000 h 648000"/>
              <a:gd name="connsiteX13" fmla="*/ 0 w 1080000"/>
              <a:gd name="connsiteY1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80000" h="648000">
                <a:moveTo>
                  <a:pt x="781261" y="145911"/>
                </a:moveTo>
                <a:cubicBezTo>
                  <a:pt x="681850" y="145911"/>
                  <a:pt x="601261" y="226500"/>
                  <a:pt x="601261" y="325911"/>
                </a:cubicBezTo>
                <a:cubicBezTo>
                  <a:pt x="601261" y="425322"/>
                  <a:pt x="681850" y="505911"/>
                  <a:pt x="781261" y="505911"/>
                </a:cubicBezTo>
                <a:cubicBezTo>
                  <a:pt x="880672" y="505911"/>
                  <a:pt x="961261" y="425322"/>
                  <a:pt x="961261" y="325911"/>
                </a:cubicBezTo>
                <a:cubicBezTo>
                  <a:pt x="961261" y="226500"/>
                  <a:pt x="880672" y="145911"/>
                  <a:pt x="781261" y="145911"/>
                </a:cubicBezTo>
                <a:close/>
                <a:moveTo>
                  <a:pt x="298739" y="145911"/>
                </a:moveTo>
                <a:cubicBezTo>
                  <a:pt x="199328" y="145911"/>
                  <a:pt x="118739" y="226500"/>
                  <a:pt x="118739" y="325911"/>
                </a:cubicBezTo>
                <a:cubicBezTo>
                  <a:pt x="118739" y="425322"/>
                  <a:pt x="199328" y="505911"/>
                  <a:pt x="298739" y="505911"/>
                </a:cubicBezTo>
                <a:cubicBezTo>
                  <a:pt x="398150" y="505911"/>
                  <a:pt x="478739" y="425322"/>
                  <a:pt x="478739" y="325911"/>
                </a:cubicBezTo>
                <a:cubicBezTo>
                  <a:pt x="478739" y="226500"/>
                  <a:pt x="398150" y="145911"/>
                  <a:pt x="298739" y="145911"/>
                </a:cubicBezTo>
                <a:close/>
                <a:moveTo>
                  <a:pt x="0" y="0"/>
                </a:moveTo>
                <a:lnTo>
                  <a:pt x="1080000" y="0"/>
                </a:lnTo>
                <a:lnTo>
                  <a:pt x="1080000" y="648000"/>
                </a:lnTo>
                <a:lnTo>
                  <a:pt x="0" y="648000"/>
                </a:lnTo>
                <a:close/>
              </a:path>
            </a:pathLst>
          </a:custGeom>
          <a:solidFill>
            <a:srgbClr val="005F4B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3" name="그래픽 62" descr="데이터베이스 단색으로 채워진">
            <a:extLst>
              <a:ext uri="{FF2B5EF4-FFF2-40B4-BE49-F238E27FC236}">
                <a16:creationId xmlns:a16="http://schemas.microsoft.com/office/drawing/2014/main" id="{1506CB89-25CA-4EBF-A928-328503F487A5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8545" y="3581070"/>
            <a:ext cx="540000" cy="432000"/>
          </a:xfrm>
          <a:prstGeom prst="rect">
            <a:avLst/>
          </a:prstGeom>
        </p:spPr>
      </p:pic>
      <p:pic>
        <p:nvPicPr>
          <p:cNvPr id="1024" name="그래픽 1023" descr="업로드 단색으로 채워진">
            <a:extLst>
              <a:ext uri="{FF2B5EF4-FFF2-40B4-BE49-F238E27FC236}">
                <a16:creationId xmlns:a16="http://schemas.microsoft.com/office/drawing/2014/main" id="{0103DE58-198F-4733-A7C8-D3E2D9EB01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11675" y="3527070"/>
            <a:ext cx="540000" cy="540000"/>
          </a:xfrm>
          <a:prstGeom prst="rect">
            <a:avLst/>
          </a:prstGeom>
        </p:spPr>
      </p:pic>
      <p:pic>
        <p:nvPicPr>
          <p:cNvPr id="28" name="그림 27" descr="텍스트, 표지판, 중지, 거리이(가) 표시된 사진&#10;&#10;자동 생성된 설명">
            <a:extLst>
              <a:ext uri="{FF2B5EF4-FFF2-40B4-BE49-F238E27FC236}">
                <a16:creationId xmlns:a16="http://schemas.microsoft.com/office/drawing/2014/main" id="{A4DBB643-3E0A-49AF-BAF1-AE0D747A57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37" y="2059886"/>
            <a:ext cx="446049" cy="432000"/>
          </a:xfrm>
          <a:prstGeom prst="rect">
            <a:avLst/>
          </a:prstGeom>
        </p:spPr>
      </p:pic>
      <p:pic>
        <p:nvPicPr>
          <p:cNvPr id="29" name="그림 28" descr="텍스트, 표지판, 중지, 거리이(가) 표시된 사진&#10;&#10;자동 생성된 설명">
            <a:extLst>
              <a:ext uri="{FF2B5EF4-FFF2-40B4-BE49-F238E27FC236}">
                <a16:creationId xmlns:a16="http://schemas.microsoft.com/office/drawing/2014/main" id="{F29E86E1-24CA-4D16-B80D-B667340B69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88" y="2059886"/>
            <a:ext cx="446049" cy="43200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F323F49-ABBA-48ED-958A-18A8A230C803}"/>
              </a:ext>
            </a:extLst>
          </p:cNvPr>
          <p:cNvSpPr/>
          <p:nvPr/>
        </p:nvSpPr>
        <p:spPr>
          <a:xfrm>
            <a:off x="1790300" y="2562660"/>
            <a:ext cx="923737" cy="432000"/>
          </a:xfrm>
          <a:prstGeom prst="rect">
            <a:avLst/>
          </a:prstGeom>
          <a:solidFill>
            <a:srgbClr val="005F4B"/>
          </a:solidFill>
          <a:ln>
            <a:solidFill>
              <a:srgbClr val="005F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Virtualization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1704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12">
            <a:extLst>
              <a:ext uri="{FF2B5EF4-FFF2-40B4-BE49-F238E27FC236}">
                <a16:creationId xmlns:a16="http://schemas.microsoft.com/office/drawing/2014/main" id="{0BA7AC7D-1CE9-4FD1-8C91-75E6BD961D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186145"/>
              </p:ext>
            </p:extLst>
          </p:nvPr>
        </p:nvGraphicFramePr>
        <p:xfrm>
          <a:off x="273000" y="1879285"/>
          <a:ext cx="9360000" cy="4570033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4504889">
                  <a:extLst>
                    <a:ext uri="{9D8B030D-6E8A-4147-A177-3AD203B41FA5}">
                      <a16:colId xmlns:a16="http://schemas.microsoft.com/office/drawing/2014/main" val="3397569639"/>
                    </a:ext>
                  </a:extLst>
                </a:gridCol>
                <a:gridCol w="361061">
                  <a:extLst>
                    <a:ext uri="{9D8B030D-6E8A-4147-A177-3AD203B41FA5}">
                      <a16:colId xmlns:a16="http://schemas.microsoft.com/office/drawing/2014/main" val="3085294347"/>
                    </a:ext>
                  </a:extLst>
                </a:gridCol>
                <a:gridCol w="4494050">
                  <a:extLst>
                    <a:ext uri="{9D8B030D-6E8A-4147-A177-3AD203B41FA5}">
                      <a16:colId xmlns:a16="http://schemas.microsoft.com/office/drawing/2014/main" val="153103264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1400" b="1" dirty="0">
                        <a:solidFill>
                          <a:srgbClr val="003738"/>
                        </a:solidFill>
                      </a:endParaRPr>
                    </a:p>
                  </a:txBody>
                  <a:tcPr marL="540000" marR="91135" marT="45568" marB="4556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rgbClr val="00373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400" b="1" dirty="0">
                        <a:solidFill>
                          <a:srgbClr val="003738"/>
                        </a:solidFill>
                      </a:endParaRPr>
                    </a:p>
                  </a:txBody>
                  <a:tcPr marL="54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0357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2639453"/>
                  </a:ext>
                </a:extLst>
              </a:tr>
              <a:tr h="1258033">
                <a:tc>
                  <a:txBody>
                    <a:bodyPr/>
                    <a:lstStyle/>
                    <a:p>
                      <a:pPr marL="285750" indent="-285750" latinLnBrk="0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45000">
                          <a:schemeClr val="bg1">
                            <a:lumMod val="95000"/>
                          </a:schemeClr>
                        </a:gs>
                        <a:gs pos="0">
                          <a:schemeClr val="bg1"/>
                        </a:gs>
                        <a:gs pos="99000">
                          <a:schemeClr val="bg1">
                            <a:lumMod val="85000"/>
                          </a:scheme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</a:tcPr>
                </a:tc>
                <a:tc>
                  <a:txBody>
                    <a:bodyPr/>
                    <a:lstStyle/>
                    <a:p>
                      <a:pPr marL="285750" indent="-285750" latinLnBrk="0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0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45000">
                          <a:schemeClr val="bg1">
                            <a:lumMod val="95000"/>
                          </a:schemeClr>
                        </a:gs>
                        <a:gs pos="0">
                          <a:schemeClr val="bg1"/>
                        </a:gs>
                        <a:gs pos="99000">
                          <a:schemeClr val="bg1">
                            <a:lumMod val="85000"/>
                          </a:schemeClr>
                        </a:gs>
                      </a:gsLst>
                      <a:path path="circle">
                        <a:fillToRect r="100000" b="100000"/>
                      </a:path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045589859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BEB3AF8C-618B-432D-B472-E59578063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2.2.X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B16BF952-E1C2-4BFF-8937-59EC35B0BF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6098CB-E5CD-45FA-A2F1-B631FC3A04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2.2 </a:t>
            </a:r>
            <a:r>
              <a:rPr lang="ko-KR" altLang="en-US" dirty="0">
                <a:latin typeface="+mn-ea"/>
              </a:rPr>
              <a:t>제안 제품 기능 및 규격</a:t>
            </a:r>
            <a:endParaRPr lang="ko-KR" altLang="en-US" dirty="0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3927CEDC-6CB8-42E3-A8EC-4D7D4433F973}"/>
              </a:ext>
            </a:extLst>
          </p:cNvPr>
          <p:cNvSpPr>
            <a:spLocks noChangeAspect="1"/>
          </p:cNvSpPr>
          <p:nvPr/>
        </p:nvSpPr>
        <p:spPr>
          <a:xfrm>
            <a:off x="391528" y="1932842"/>
            <a:ext cx="288000" cy="316800"/>
          </a:xfrm>
          <a:custGeom>
            <a:avLst/>
            <a:gdLst>
              <a:gd name="connsiteX0" fmla="*/ 540000 w 1080000"/>
              <a:gd name="connsiteY0" fmla="*/ 173802 h 1188000"/>
              <a:gd name="connsiteX1" fmla="*/ 180000 w 1080000"/>
              <a:gd name="connsiteY1" fmla="*/ 533802 h 1188000"/>
              <a:gd name="connsiteX2" fmla="*/ 540000 w 1080000"/>
              <a:gd name="connsiteY2" fmla="*/ 893802 h 1188000"/>
              <a:gd name="connsiteX3" fmla="*/ 900000 w 1080000"/>
              <a:gd name="connsiteY3" fmla="*/ 533802 h 1188000"/>
              <a:gd name="connsiteX4" fmla="*/ 540000 w 1080000"/>
              <a:gd name="connsiteY4" fmla="*/ 173802 h 1188000"/>
              <a:gd name="connsiteX5" fmla="*/ 540000 w 1080000"/>
              <a:gd name="connsiteY5" fmla="*/ 0 h 1188000"/>
              <a:gd name="connsiteX6" fmla="*/ 1080000 w 1080000"/>
              <a:gd name="connsiteY6" fmla="*/ 540000 h 1188000"/>
              <a:gd name="connsiteX7" fmla="*/ 921838 w 1080000"/>
              <a:gd name="connsiteY7" fmla="*/ 921838 h 1188000"/>
              <a:gd name="connsiteX8" fmla="*/ 861041 w 1080000"/>
              <a:gd name="connsiteY8" fmla="*/ 972000 h 1188000"/>
              <a:gd name="connsiteX9" fmla="*/ 864000 w 1080000"/>
              <a:gd name="connsiteY9" fmla="*/ 972000 h 1188000"/>
              <a:gd name="connsiteX10" fmla="*/ 848586 w 1080000"/>
              <a:gd name="connsiteY10" fmla="*/ 982276 h 1188000"/>
              <a:gd name="connsiteX11" fmla="*/ 841919 w 1080000"/>
              <a:gd name="connsiteY11" fmla="*/ 987777 h 1188000"/>
              <a:gd name="connsiteX12" fmla="*/ 833395 w 1080000"/>
              <a:gd name="connsiteY12" fmla="*/ 992403 h 1188000"/>
              <a:gd name="connsiteX13" fmla="*/ 540000 w 1080000"/>
              <a:gd name="connsiteY13" fmla="*/ 1188000 h 1188000"/>
              <a:gd name="connsiteX14" fmla="*/ 246605 w 1080000"/>
              <a:gd name="connsiteY14" fmla="*/ 992403 h 1188000"/>
              <a:gd name="connsiteX15" fmla="*/ 238081 w 1080000"/>
              <a:gd name="connsiteY15" fmla="*/ 987777 h 1188000"/>
              <a:gd name="connsiteX16" fmla="*/ 231414 w 1080000"/>
              <a:gd name="connsiteY16" fmla="*/ 982276 h 1188000"/>
              <a:gd name="connsiteX17" fmla="*/ 216000 w 1080000"/>
              <a:gd name="connsiteY17" fmla="*/ 972000 h 1188000"/>
              <a:gd name="connsiteX18" fmla="*/ 218959 w 1080000"/>
              <a:gd name="connsiteY18" fmla="*/ 972000 h 1188000"/>
              <a:gd name="connsiteX19" fmla="*/ 158162 w 1080000"/>
              <a:gd name="connsiteY19" fmla="*/ 921838 h 1188000"/>
              <a:gd name="connsiteX20" fmla="*/ 0 w 1080000"/>
              <a:gd name="connsiteY20" fmla="*/ 540000 h 1188000"/>
              <a:gd name="connsiteX21" fmla="*/ 540000 w 1080000"/>
              <a:gd name="connsiteY21" fmla="*/ 0 h 11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80000" h="1188000">
                <a:moveTo>
                  <a:pt x="540000" y="173802"/>
                </a:moveTo>
                <a:cubicBezTo>
                  <a:pt x="341177" y="173802"/>
                  <a:pt x="180000" y="334979"/>
                  <a:pt x="180000" y="533802"/>
                </a:cubicBezTo>
                <a:cubicBezTo>
                  <a:pt x="180000" y="732625"/>
                  <a:pt x="341177" y="893802"/>
                  <a:pt x="540000" y="893802"/>
                </a:cubicBezTo>
                <a:cubicBezTo>
                  <a:pt x="738823" y="893802"/>
                  <a:pt x="900000" y="732625"/>
                  <a:pt x="900000" y="533802"/>
                </a:cubicBezTo>
                <a:cubicBezTo>
                  <a:pt x="900000" y="334979"/>
                  <a:pt x="738823" y="173802"/>
                  <a:pt x="540000" y="173802"/>
                </a:cubicBezTo>
                <a:close/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689117"/>
                  <a:pt x="1019559" y="824117"/>
                  <a:pt x="921838" y="921838"/>
                </a:cubicBezTo>
                <a:lnTo>
                  <a:pt x="861041" y="972000"/>
                </a:lnTo>
                <a:lnTo>
                  <a:pt x="864000" y="972000"/>
                </a:lnTo>
                <a:lnTo>
                  <a:pt x="848586" y="982276"/>
                </a:lnTo>
                <a:lnTo>
                  <a:pt x="841919" y="987777"/>
                </a:lnTo>
                <a:lnTo>
                  <a:pt x="833395" y="992403"/>
                </a:lnTo>
                <a:lnTo>
                  <a:pt x="540000" y="1188000"/>
                </a:lnTo>
                <a:lnTo>
                  <a:pt x="246605" y="992403"/>
                </a:lnTo>
                <a:lnTo>
                  <a:pt x="238081" y="987777"/>
                </a:lnTo>
                <a:lnTo>
                  <a:pt x="231414" y="982276"/>
                </a:lnTo>
                <a:lnTo>
                  <a:pt x="216000" y="972000"/>
                </a:lnTo>
                <a:lnTo>
                  <a:pt x="218959" y="972000"/>
                </a:lnTo>
                <a:lnTo>
                  <a:pt x="158162" y="921838"/>
                </a:lnTo>
                <a:cubicBezTo>
                  <a:pt x="60442" y="824117"/>
                  <a:pt x="0" y="689117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solidFill>
            <a:srgbClr val="005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C6DBE085-99C9-4305-A2D8-EB2EB5C41F32}"/>
              </a:ext>
            </a:extLst>
          </p:cNvPr>
          <p:cNvSpPr>
            <a:spLocks noChangeAspect="1"/>
          </p:cNvSpPr>
          <p:nvPr/>
        </p:nvSpPr>
        <p:spPr>
          <a:xfrm>
            <a:off x="5261265" y="1931485"/>
            <a:ext cx="288000" cy="316800"/>
          </a:xfrm>
          <a:custGeom>
            <a:avLst/>
            <a:gdLst>
              <a:gd name="connsiteX0" fmla="*/ 540000 w 1080000"/>
              <a:gd name="connsiteY0" fmla="*/ 173802 h 1188000"/>
              <a:gd name="connsiteX1" fmla="*/ 180000 w 1080000"/>
              <a:gd name="connsiteY1" fmla="*/ 533802 h 1188000"/>
              <a:gd name="connsiteX2" fmla="*/ 540000 w 1080000"/>
              <a:gd name="connsiteY2" fmla="*/ 893802 h 1188000"/>
              <a:gd name="connsiteX3" fmla="*/ 900000 w 1080000"/>
              <a:gd name="connsiteY3" fmla="*/ 533802 h 1188000"/>
              <a:gd name="connsiteX4" fmla="*/ 540000 w 1080000"/>
              <a:gd name="connsiteY4" fmla="*/ 173802 h 1188000"/>
              <a:gd name="connsiteX5" fmla="*/ 540000 w 1080000"/>
              <a:gd name="connsiteY5" fmla="*/ 0 h 1188000"/>
              <a:gd name="connsiteX6" fmla="*/ 1080000 w 1080000"/>
              <a:gd name="connsiteY6" fmla="*/ 540000 h 1188000"/>
              <a:gd name="connsiteX7" fmla="*/ 921838 w 1080000"/>
              <a:gd name="connsiteY7" fmla="*/ 921838 h 1188000"/>
              <a:gd name="connsiteX8" fmla="*/ 861041 w 1080000"/>
              <a:gd name="connsiteY8" fmla="*/ 972000 h 1188000"/>
              <a:gd name="connsiteX9" fmla="*/ 864000 w 1080000"/>
              <a:gd name="connsiteY9" fmla="*/ 972000 h 1188000"/>
              <a:gd name="connsiteX10" fmla="*/ 848586 w 1080000"/>
              <a:gd name="connsiteY10" fmla="*/ 982276 h 1188000"/>
              <a:gd name="connsiteX11" fmla="*/ 841919 w 1080000"/>
              <a:gd name="connsiteY11" fmla="*/ 987777 h 1188000"/>
              <a:gd name="connsiteX12" fmla="*/ 833395 w 1080000"/>
              <a:gd name="connsiteY12" fmla="*/ 992403 h 1188000"/>
              <a:gd name="connsiteX13" fmla="*/ 540000 w 1080000"/>
              <a:gd name="connsiteY13" fmla="*/ 1188000 h 1188000"/>
              <a:gd name="connsiteX14" fmla="*/ 246605 w 1080000"/>
              <a:gd name="connsiteY14" fmla="*/ 992403 h 1188000"/>
              <a:gd name="connsiteX15" fmla="*/ 238081 w 1080000"/>
              <a:gd name="connsiteY15" fmla="*/ 987777 h 1188000"/>
              <a:gd name="connsiteX16" fmla="*/ 231414 w 1080000"/>
              <a:gd name="connsiteY16" fmla="*/ 982276 h 1188000"/>
              <a:gd name="connsiteX17" fmla="*/ 216000 w 1080000"/>
              <a:gd name="connsiteY17" fmla="*/ 972000 h 1188000"/>
              <a:gd name="connsiteX18" fmla="*/ 218959 w 1080000"/>
              <a:gd name="connsiteY18" fmla="*/ 972000 h 1188000"/>
              <a:gd name="connsiteX19" fmla="*/ 158162 w 1080000"/>
              <a:gd name="connsiteY19" fmla="*/ 921838 h 1188000"/>
              <a:gd name="connsiteX20" fmla="*/ 0 w 1080000"/>
              <a:gd name="connsiteY20" fmla="*/ 540000 h 1188000"/>
              <a:gd name="connsiteX21" fmla="*/ 540000 w 1080000"/>
              <a:gd name="connsiteY21" fmla="*/ 0 h 11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80000" h="1188000">
                <a:moveTo>
                  <a:pt x="540000" y="173802"/>
                </a:moveTo>
                <a:cubicBezTo>
                  <a:pt x="341177" y="173802"/>
                  <a:pt x="180000" y="334979"/>
                  <a:pt x="180000" y="533802"/>
                </a:cubicBezTo>
                <a:cubicBezTo>
                  <a:pt x="180000" y="732625"/>
                  <a:pt x="341177" y="893802"/>
                  <a:pt x="540000" y="893802"/>
                </a:cubicBezTo>
                <a:cubicBezTo>
                  <a:pt x="738823" y="893802"/>
                  <a:pt x="900000" y="732625"/>
                  <a:pt x="900000" y="533802"/>
                </a:cubicBezTo>
                <a:cubicBezTo>
                  <a:pt x="900000" y="334979"/>
                  <a:pt x="738823" y="173802"/>
                  <a:pt x="540000" y="173802"/>
                </a:cubicBezTo>
                <a:close/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689117"/>
                  <a:pt x="1019559" y="824117"/>
                  <a:pt x="921838" y="921838"/>
                </a:cubicBezTo>
                <a:lnTo>
                  <a:pt x="861041" y="972000"/>
                </a:lnTo>
                <a:lnTo>
                  <a:pt x="864000" y="972000"/>
                </a:lnTo>
                <a:lnTo>
                  <a:pt x="848586" y="982276"/>
                </a:lnTo>
                <a:lnTo>
                  <a:pt x="841919" y="987777"/>
                </a:lnTo>
                <a:lnTo>
                  <a:pt x="833395" y="992403"/>
                </a:lnTo>
                <a:lnTo>
                  <a:pt x="540000" y="1188000"/>
                </a:lnTo>
                <a:lnTo>
                  <a:pt x="246605" y="992403"/>
                </a:lnTo>
                <a:lnTo>
                  <a:pt x="238081" y="987777"/>
                </a:lnTo>
                <a:lnTo>
                  <a:pt x="231414" y="982276"/>
                </a:lnTo>
                <a:lnTo>
                  <a:pt x="216000" y="972000"/>
                </a:lnTo>
                <a:lnTo>
                  <a:pt x="218959" y="972000"/>
                </a:lnTo>
                <a:lnTo>
                  <a:pt x="158162" y="921838"/>
                </a:lnTo>
                <a:cubicBezTo>
                  <a:pt x="60442" y="824117"/>
                  <a:pt x="0" y="689117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solidFill>
            <a:srgbClr val="005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3388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29A763-2200-4FB6-B9C0-D1DF7AE35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2.3.1 </a:t>
            </a:r>
            <a:r>
              <a:rPr lang="ko-KR" altLang="en-US" dirty="0"/>
              <a:t>기능 조견표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1DB952-37F1-4EB1-9805-F91FB335BD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en-US" altLang="ko-KR" dirty="0"/>
              <a:t>2.3 </a:t>
            </a:r>
            <a:r>
              <a:rPr lang="ko-KR" altLang="en-US" dirty="0"/>
              <a:t>구축방안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9C9F246-1E8C-40DE-AFF9-57CFA8CC8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031228"/>
              </p:ext>
            </p:extLst>
          </p:nvPr>
        </p:nvGraphicFramePr>
        <p:xfrm>
          <a:off x="175498" y="1450919"/>
          <a:ext cx="9360000" cy="5039997"/>
        </p:xfrm>
        <a:graphic>
          <a:graphicData uri="http://schemas.openxmlformats.org/drawingml/2006/table">
            <a:tbl>
              <a:tblPr/>
              <a:tblGrid>
                <a:gridCol w="1410016">
                  <a:extLst>
                    <a:ext uri="{9D8B030D-6E8A-4147-A177-3AD203B41FA5}">
                      <a16:colId xmlns:a16="http://schemas.microsoft.com/office/drawing/2014/main" val="605623634"/>
                    </a:ext>
                  </a:extLst>
                </a:gridCol>
                <a:gridCol w="6115037">
                  <a:extLst>
                    <a:ext uri="{9D8B030D-6E8A-4147-A177-3AD203B41FA5}">
                      <a16:colId xmlns:a16="http://schemas.microsoft.com/office/drawing/2014/main" val="2402572294"/>
                    </a:ext>
                  </a:extLst>
                </a:gridCol>
                <a:gridCol w="1834947">
                  <a:extLst>
                    <a:ext uri="{9D8B030D-6E8A-4147-A177-3AD203B41FA5}">
                      <a16:colId xmlns:a16="http://schemas.microsoft.com/office/drawing/2014/main" val="1247811577"/>
                    </a:ext>
                  </a:extLst>
                </a:gridCol>
              </a:tblGrid>
              <a:tr h="2652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F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상세 내용</a:t>
                      </a:r>
                      <a:endParaRPr lang="en-US" altLang="ko-KR" sz="12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F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충족 여부</a:t>
                      </a:r>
                      <a:endParaRPr lang="en-US" altLang="ko-KR" sz="12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F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873568"/>
                  </a:ext>
                </a:extLst>
              </a:tr>
              <a:tr h="265263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백업 및 복구</a:t>
                      </a: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중복제거 및 압축 백업 기능 지원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kern="1200" dirty="0">
                          <a:solidFill>
                            <a:srgbClr val="003738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지원</a:t>
                      </a:r>
                      <a:endParaRPr lang="en-US" altLang="ko-KR" sz="1200" b="1" i="0" u="none" strike="noStrike" kern="1200" dirty="0">
                        <a:solidFill>
                          <a:srgbClr val="003738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3028610"/>
                  </a:ext>
                </a:extLst>
              </a:tr>
              <a:tr h="2652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Agent/Agentless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방식 지원</a:t>
                      </a:r>
                    </a:p>
                  </a:txBody>
                  <a:tcPr marL="288000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kern="1200" dirty="0">
                          <a:solidFill>
                            <a:srgbClr val="003738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지원</a:t>
                      </a: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7435280"/>
                  </a:ext>
                </a:extLst>
              </a:tr>
              <a:tr h="2652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서버 가상화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(VMware)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기능 통합 지원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kern="1200" dirty="0">
                          <a:solidFill>
                            <a:srgbClr val="003738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지원</a:t>
                      </a:r>
                      <a:endParaRPr lang="en-US" altLang="ko-KR" sz="1200" b="1" i="0" u="none" strike="noStrike" kern="1200" dirty="0">
                        <a:solidFill>
                          <a:srgbClr val="003738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458645"/>
                  </a:ext>
                </a:extLst>
              </a:tr>
              <a:tr h="26526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개별 파일단위 복구 지원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kern="1200" dirty="0">
                          <a:solidFill>
                            <a:srgbClr val="003738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지원</a:t>
                      </a:r>
                      <a:endParaRPr lang="en-US" altLang="ko-KR" sz="1200" b="1" i="0" u="none" strike="noStrike" kern="1200" dirty="0">
                        <a:solidFill>
                          <a:srgbClr val="003738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770698"/>
                  </a:ext>
                </a:extLst>
              </a:tr>
              <a:tr h="26526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SAN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및 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Network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백업 기능 지원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kern="1200" dirty="0">
                          <a:solidFill>
                            <a:srgbClr val="003738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지원</a:t>
                      </a:r>
                      <a:endParaRPr lang="en-US" altLang="ko-KR" sz="1200" b="1" i="0" u="none" strike="noStrike" kern="1200" dirty="0">
                        <a:solidFill>
                          <a:srgbClr val="003738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2063621"/>
                  </a:ext>
                </a:extLst>
              </a:tr>
              <a:tr h="26526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물리서버 시스템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(OS)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백업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복구기능 지원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kern="1200" dirty="0">
                          <a:solidFill>
                            <a:srgbClr val="003738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지원</a:t>
                      </a: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609478"/>
                  </a:ext>
                </a:extLst>
              </a:tr>
              <a:tr h="26526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확장성</a:t>
                      </a: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백업서버 및 스토리지 확장 필요시 지원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(Scale-out)</a:t>
                      </a:r>
                    </a:p>
                  </a:txBody>
                  <a:tcPr marL="288000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kern="1200" dirty="0">
                          <a:solidFill>
                            <a:srgbClr val="003738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지원</a:t>
                      </a:r>
                      <a:endParaRPr lang="en-US" altLang="ko-KR" sz="1200" b="1" i="0" u="none" strike="noStrike" kern="1200" dirty="0">
                        <a:solidFill>
                          <a:srgbClr val="003738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839399"/>
                  </a:ext>
                </a:extLst>
              </a:tr>
              <a:tr h="26526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이기종 및 유휴 스토리지 이용한 확장 지원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kern="1200" dirty="0">
                          <a:solidFill>
                            <a:srgbClr val="003738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지원</a:t>
                      </a:r>
                      <a:endParaRPr lang="en-US" altLang="ko-KR" sz="1200" b="1" i="0" u="none" strike="noStrike" kern="1200" dirty="0">
                        <a:solidFill>
                          <a:srgbClr val="003738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780592"/>
                  </a:ext>
                </a:extLst>
              </a:tr>
              <a:tr h="265263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호환성</a:t>
                      </a: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DBMS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에 대해 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Online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백업 및 복구 지원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(Oracle/MSSQL)</a:t>
                      </a:r>
                    </a:p>
                  </a:txBody>
                  <a:tcPr marL="288000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kern="1200" dirty="0">
                          <a:solidFill>
                            <a:srgbClr val="003738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지원</a:t>
                      </a:r>
                      <a:endParaRPr lang="en-US" altLang="ko-KR" sz="1200" b="1" i="0" u="none" strike="noStrike" kern="1200" dirty="0">
                        <a:solidFill>
                          <a:srgbClr val="003738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292949"/>
                  </a:ext>
                </a:extLst>
              </a:tr>
              <a:tr h="26526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DBMS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의 경우 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Log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백업을 통한 복구 지원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kern="1200" dirty="0">
                          <a:solidFill>
                            <a:srgbClr val="003738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지원</a:t>
                      </a: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5173153"/>
                  </a:ext>
                </a:extLst>
              </a:tr>
              <a:tr h="26526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DBMS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의 경우 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DB/Table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단위 등의 복구 지원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kern="1200" dirty="0">
                          <a:solidFill>
                            <a:srgbClr val="003738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지원</a:t>
                      </a:r>
                      <a:endParaRPr lang="en-US" altLang="ko-KR" sz="1200" b="1" i="0" u="none" strike="noStrike" kern="1200" dirty="0">
                        <a:solidFill>
                          <a:srgbClr val="003738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719218"/>
                  </a:ext>
                </a:extLst>
              </a:tr>
              <a:tr h="26526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 기종 운영체제를 지원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(Linux/Windows)</a:t>
                      </a:r>
                    </a:p>
                  </a:txBody>
                  <a:tcPr marL="288000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kern="1200" dirty="0">
                          <a:solidFill>
                            <a:srgbClr val="003738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지원</a:t>
                      </a:r>
                      <a:endParaRPr lang="en-US" altLang="ko-KR" sz="1200" b="1" i="0" u="none" strike="noStrike" kern="1200" dirty="0">
                        <a:solidFill>
                          <a:srgbClr val="003738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4695753"/>
                  </a:ext>
                </a:extLst>
              </a:tr>
              <a:tr h="26526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</a:t>
                      </a: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GUI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를 통한 관리자 콘솔기능 지원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kern="1200" dirty="0">
                          <a:solidFill>
                            <a:srgbClr val="003738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지원</a:t>
                      </a:r>
                      <a:endParaRPr lang="en-US" altLang="ko-KR" sz="1200" b="1" i="0" u="none" strike="noStrike" kern="1200" dirty="0">
                        <a:solidFill>
                          <a:srgbClr val="003738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849088"/>
                  </a:ext>
                </a:extLst>
              </a:tr>
              <a:tr h="26526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백업 대상 서버들에 대한 스케쥴 기반의 자동화된 백업 기능 지원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kern="1200" dirty="0">
                          <a:solidFill>
                            <a:srgbClr val="003738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지원</a:t>
                      </a: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3830751"/>
                  </a:ext>
                </a:extLst>
              </a:tr>
              <a:tr h="26526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GUI/WEB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을 통한 백업 통합 모니터링 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Report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기능 지원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kern="1200" dirty="0">
                          <a:solidFill>
                            <a:srgbClr val="003738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지원</a:t>
                      </a:r>
                      <a:endParaRPr lang="en-US" altLang="ko-KR" sz="1200" b="1" i="0" u="none" strike="noStrike" kern="1200" dirty="0">
                        <a:solidFill>
                          <a:srgbClr val="003738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5028146"/>
                  </a:ext>
                </a:extLst>
              </a:tr>
              <a:tr h="26526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소산 및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DR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백업 장비간 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Network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를 통해 데이터 소산 지원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kern="1200" dirty="0">
                          <a:solidFill>
                            <a:srgbClr val="003738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지원</a:t>
                      </a:r>
                      <a:endParaRPr lang="en-US" altLang="ko-KR" sz="1200" b="1" i="0" u="none" strike="noStrike" kern="1200" dirty="0">
                        <a:solidFill>
                          <a:srgbClr val="003738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1892474"/>
                  </a:ext>
                </a:extLst>
              </a:tr>
              <a:tr h="26526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원격지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(DR) Data Replication 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및 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DR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사이트에서 복구지원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(AWS Cloud)</a:t>
                      </a:r>
                    </a:p>
                  </a:txBody>
                  <a:tcPr marL="288000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kern="1200" dirty="0">
                          <a:solidFill>
                            <a:srgbClr val="003738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지원</a:t>
                      </a:r>
                      <a:endParaRPr lang="en-US" altLang="ko-KR" sz="1200" b="1" i="0" u="none" strike="noStrike" kern="1200" dirty="0">
                        <a:solidFill>
                          <a:srgbClr val="003738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008364"/>
                  </a:ext>
                </a:extLst>
              </a:tr>
              <a:tr h="265263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클라우드 서비스와 연계한 </a:t>
                      </a:r>
                      <a:r>
                        <a:rPr lang="en-US" altLang="ko-KR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DR</a:t>
                      </a:r>
                      <a:r>
                        <a:rPr lang="ko-KR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서비스 구축 지원</a:t>
                      </a:r>
                      <a:endParaRPr lang="en-US" altLang="ko-KR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kern="1200" dirty="0">
                          <a:solidFill>
                            <a:srgbClr val="003738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지원</a:t>
                      </a:r>
                      <a:endParaRPr lang="en-US" altLang="ko-KR" sz="1200" b="1" i="0" u="none" strike="noStrike" kern="1200" dirty="0">
                        <a:solidFill>
                          <a:srgbClr val="003738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29081"/>
                  </a:ext>
                </a:extLst>
              </a:tr>
            </a:tbl>
          </a:graphicData>
        </a:graphic>
      </p:graphicFrame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766B8534-4B01-4F70-9AC0-26F0D96AB8CA}"/>
              </a:ext>
            </a:extLst>
          </p:cNvPr>
          <p:cNvSpPr/>
          <p:nvPr/>
        </p:nvSpPr>
        <p:spPr>
          <a:xfrm>
            <a:off x="3513000" y="857528"/>
            <a:ext cx="2880000" cy="432000"/>
          </a:xfrm>
          <a:custGeom>
            <a:avLst/>
            <a:gdLst>
              <a:gd name="connsiteX0" fmla="*/ 91802 w 3708000"/>
              <a:gd name="connsiteY0" fmla="*/ 0 h 550800"/>
              <a:gd name="connsiteX1" fmla="*/ 3616198 w 3708000"/>
              <a:gd name="connsiteY1" fmla="*/ 0 h 550800"/>
              <a:gd name="connsiteX2" fmla="*/ 3708000 w 3708000"/>
              <a:gd name="connsiteY2" fmla="*/ 91802 h 550800"/>
              <a:gd name="connsiteX3" fmla="*/ 3708000 w 3708000"/>
              <a:gd name="connsiteY3" fmla="*/ 95402 h 550800"/>
              <a:gd name="connsiteX4" fmla="*/ 3617998 w 3708000"/>
              <a:gd name="connsiteY4" fmla="*/ 5400 h 550800"/>
              <a:gd name="connsiteX5" fmla="*/ 198002 w 3708000"/>
              <a:gd name="connsiteY5" fmla="*/ 5400 h 550800"/>
              <a:gd name="connsiteX6" fmla="*/ 108000 w 3708000"/>
              <a:gd name="connsiteY6" fmla="*/ 95402 h 550800"/>
              <a:gd name="connsiteX7" fmla="*/ 108000 w 3708000"/>
              <a:gd name="connsiteY7" fmla="*/ 455398 h 550800"/>
              <a:gd name="connsiteX8" fmla="*/ 198002 w 3708000"/>
              <a:gd name="connsiteY8" fmla="*/ 545400 h 550800"/>
              <a:gd name="connsiteX9" fmla="*/ 3617998 w 3708000"/>
              <a:gd name="connsiteY9" fmla="*/ 545400 h 550800"/>
              <a:gd name="connsiteX10" fmla="*/ 3708000 w 3708000"/>
              <a:gd name="connsiteY10" fmla="*/ 455398 h 550800"/>
              <a:gd name="connsiteX11" fmla="*/ 3708000 w 3708000"/>
              <a:gd name="connsiteY11" fmla="*/ 458998 h 550800"/>
              <a:gd name="connsiteX12" fmla="*/ 3616198 w 3708000"/>
              <a:gd name="connsiteY12" fmla="*/ 550800 h 550800"/>
              <a:gd name="connsiteX13" fmla="*/ 91802 w 3708000"/>
              <a:gd name="connsiteY13" fmla="*/ 550800 h 550800"/>
              <a:gd name="connsiteX14" fmla="*/ 0 w 3708000"/>
              <a:gd name="connsiteY14" fmla="*/ 458998 h 550800"/>
              <a:gd name="connsiteX15" fmla="*/ 0 w 3708000"/>
              <a:gd name="connsiteY15" fmla="*/ 91802 h 550800"/>
              <a:gd name="connsiteX16" fmla="*/ 91802 w 3708000"/>
              <a:gd name="connsiteY16" fmla="*/ 0 h 55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08000" h="550800">
                <a:moveTo>
                  <a:pt x="91802" y="0"/>
                </a:moveTo>
                <a:lnTo>
                  <a:pt x="3616198" y="0"/>
                </a:lnTo>
                <a:cubicBezTo>
                  <a:pt x="3666899" y="0"/>
                  <a:pt x="3708000" y="41101"/>
                  <a:pt x="3708000" y="91802"/>
                </a:cubicBezTo>
                <a:lnTo>
                  <a:pt x="3708000" y="95402"/>
                </a:lnTo>
                <a:cubicBezTo>
                  <a:pt x="3708000" y="45695"/>
                  <a:pt x="3667705" y="5400"/>
                  <a:pt x="3617998" y="5400"/>
                </a:cubicBezTo>
                <a:lnTo>
                  <a:pt x="198002" y="5400"/>
                </a:lnTo>
                <a:cubicBezTo>
                  <a:pt x="148295" y="5400"/>
                  <a:pt x="108000" y="45695"/>
                  <a:pt x="108000" y="95402"/>
                </a:cubicBezTo>
                <a:lnTo>
                  <a:pt x="108000" y="455398"/>
                </a:lnTo>
                <a:cubicBezTo>
                  <a:pt x="108000" y="505105"/>
                  <a:pt x="148295" y="545400"/>
                  <a:pt x="198002" y="545400"/>
                </a:cubicBezTo>
                <a:lnTo>
                  <a:pt x="3617998" y="545400"/>
                </a:lnTo>
                <a:cubicBezTo>
                  <a:pt x="3667705" y="545400"/>
                  <a:pt x="3708000" y="505105"/>
                  <a:pt x="3708000" y="455398"/>
                </a:cubicBezTo>
                <a:lnTo>
                  <a:pt x="3708000" y="458998"/>
                </a:lnTo>
                <a:cubicBezTo>
                  <a:pt x="3708000" y="509699"/>
                  <a:pt x="3666899" y="550800"/>
                  <a:pt x="3616198" y="550800"/>
                </a:cubicBezTo>
                <a:lnTo>
                  <a:pt x="91802" y="550800"/>
                </a:lnTo>
                <a:cubicBezTo>
                  <a:pt x="41101" y="550800"/>
                  <a:pt x="0" y="509699"/>
                  <a:pt x="0" y="458998"/>
                </a:cubicBezTo>
                <a:lnTo>
                  <a:pt x="0" y="91802"/>
                </a:lnTo>
                <a:cubicBezTo>
                  <a:pt x="0" y="41101"/>
                  <a:pt x="41101" y="0"/>
                  <a:pt x="91802" y="0"/>
                </a:cubicBezTo>
                <a:close/>
              </a:path>
            </a:pathLst>
          </a:custGeom>
          <a:solidFill>
            <a:srgbClr val="005F4B"/>
          </a:solidFill>
          <a:ln>
            <a:solidFill>
              <a:srgbClr val="005F4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rtlCol="0" anchor="ctr">
            <a:noAutofit/>
          </a:bodyPr>
          <a:lstStyle/>
          <a:p>
            <a:pPr algn="ctr"/>
            <a:r>
              <a:rPr lang="ko-KR" altLang="en-US" sz="1400" b="1" dirty="0">
                <a:solidFill>
                  <a:srgbClr val="003738"/>
                </a:solidFill>
              </a:rPr>
              <a:t>기능 조견표</a:t>
            </a:r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4E9A5798-4444-4D5E-B348-E9367A3A67BF}"/>
              </a:ext>
            </a:extLst>
          </p:cNvPr>
          <p:cNvSpPr/>
          <p:nvPr/>
        </p:nvSpPr>
        <p:spPr>
          <a:xfrm>
            <a:off x="8028764" y="1285887"/>
            <a:ext cx="1691236" cy="1140977"/>
          </a:xfrm>
          <a:prstGeom prst="wedgeRectCallou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373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200" dirty="0">
                <a:solidFill>
                  <a:srgbClr val="003738"/>
                </a:solidFill>
              </a:rPr>
              <a:t>프로젝트에 맞게 수정</a:t>
            </a:r>
          </a:p>
        </p:txBody>
      </p:sp>
    </p:spTree>
    <p:extLst>
      <p:ext uri="{BB962C8B-B14F-4D97-AF65-F5344CB8AC3E}">
        <p14:creationId xmlns:p14="http://schemas.microsoft.com/office/powerpoint/2010/main" val="1308949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29A763-2200-4FB6-B9C0-D1DF7AE35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2.3.2 </a:t>
            </a:r>
            <a:r>
              <a:rPr lang="ko-KR" altLang="en-US" dirty="0"/>
              <a:t>대상 시스템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1DB952-37F1-4EB1-9805-F91FB335BD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en-US" altLang="ko-KR" dirty="0"/>
              <a:t>2.3 </a:t>
            </a:r>
            <a:r>
              <a:rPr lang="ko-KR" altLang="en-US" dirty="0"/>
              <a:t>구축방안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581BDA6-29AB-47CF-876C-7E7A766ECA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078001"/>
              </p:ext>
            </p:extLst>
          </p:nvPr>
        </p:nvGraphicFramePr>
        <p:xfrm>
          <a:off x="175418" y="1792074"/>
          <a:ext cx="9360001" cy="1251752"/>
        </p:xfrm>
        <a:graphic>
          <a:graphicData uri="http://schemas.openxmlformats.org/drawingml/2006/table">
            <a:tbl>
              <a:tblPr firstRow="1" firstCol="1">
                <a:tableStyleId>{93296810-A885-4BE3-A3E7-6D5BEEA58F35}</a:tableStyleId>
              </a:tblPr>
              <a:tblGrid>
                <a:gridCol w="1016557">
                  <a:extLst>
                    <a:ext uri="{9D8B030D-6E8A-4147-A177-3AD203B41FA5}">
                      <a16:colId xmlns:a16="http://schemas.microsoft.com/office/drawing/2014/main" val="3334444096"/>
                    </a:ext>
                  </a:extLst>
                </a:gridCol>
                <a:gridCol w="1390574">
                  <a:extLst>
                    <a:ext uri="{9D8B030D-6E8A-4147-A177-3AD203B41FA5}">
                      <a16:colId xmlns:a16="http://schemas.microsoft.com/office/drawing/2014/main" val="1574064206"/>
                    </a:ext>
                  </a:extLst>
                </a:gridCol>
                <a:gridCol w="1390574">
                  <a:extLst>
                    <a:ext uri="{9D8B030D-6E8A-4147-A177-3AD203B41FA5}">
                      <a16:colId xmlns:a16="http://schemas.microsoft.com/office/drawing/2014/main" val="1888700929"/>
                    </a:ext>
                  </a:extLst>
                </a:gridCol>
                <a:gridCol w="1390574">
                  <a:extLst>
                    <a:ext uri="{9D8B030D-6E8A-4147-A177-3AD203B41FA5}">
                      <a16:colId xmlns:a16="http://schemas.microsoft.com/office/drawing/2014/main" val="3769714232"/>
                    </a:ext>
                  </a:extLst>
                </a:gridCol>
                <a:gridCol w="1390574">
                  <a:extLst>
                    <a:ext uri="{9D8B030D-6E8A-4147-A177-3AD203B41FA5}">
                      <a16:colId xmlns:a16="http://schemas.microsoft.com/office/drawing/2014/main" val="1698528219"/>
                    </a:ext>
                  </a:extLst>
                </a:gridCol>
                <a:gridCol w="1390574">
                  <a:extLst>
                    <a:ext uri="{9D8B030D-6E8A-4147-A177-3AD203B41FA5}">
                      <a16:colId xmlns:a16="http://schemas.microsoft.com/office/drawing/2014/main" val="2326712265"/>
                    </a:ext>
                  </a:extLst>
                </a:gridCol>
                <a:gridCol w="1390574">
                  <a:extLst>
                    <a:ext uri="{9D8B030D-6E8A-4147-A177-3AD203B41FA5}">
                      <a16:colId xmlns:a16="http://schemas.microsoft.com/office/drawing/2014/main" val="640256307"/>
                    </a:ext>
                  </a:extLst>
                </a:gridCol>
              </a:tblGrid>
              <a:tr h="2492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F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구  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F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Host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F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VM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F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스토리지 용량 </a:t>
                      </a:r>
                      <a:r>
                        <a:rPr lang="en-US" altLang="ko-KR" sz="1200" u="none" strike="noStrike" dirty="0">
                          <a:effectLst/>
                        </a:rPr>
                        <a:t>(TB)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F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네트워크 </a:t>
                      </a:r>
                      <a:r>
                        <a:rPr lang="en-US" altLang="ko-KR" sz="1200" u="none" strike="noStrike" dirty="0">
                          <a:effectLst/>
                        </a:rPr>
                        <a:t>(Gbps)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F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비고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F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300500"/>
                  </a:ext>
                </a:extLst>
              </a:tr>
              <a:tr h="24921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가상화</a:t>
                      </a:r>
                      <a:endParaRPr lang="ko-KR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003451"/>
                  </a:ext>
                </a:extLst>
              </a:tr>
              <a:tr h="2492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657051"/>
                  </a:ext>
                </a:extLst>
              </a:tr>
              <a:tr h="24921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물리서버</a:t>
                      </a:r>
                      <a:endParaRPr lang="ko-KR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04679"/>
                  </a:ext>
                </a:extLst>
              </a:tr>
              <a:tr h="2492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433626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CC9D30B-7A2B-4449-83A2-41853C70D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550452"/>
              </p:ext>
            </p:extLst>
          </p:nvPr>
        </p:nvGraphicFramePr>
        <p:xfrm>
          <a:off x="175418" y="4621792"/>
          <a:ext cx="9360001" cy="1874260"/>
        </p:xfrm>
        <a:graphic>
          <a:graphicData uri="http://schemas.openxmlformats.org/drawingml/2006/table">
            <a:tbl>
              <a:tblPr/>
              <a:tblGrid>
                <a:gridCol w="1337143">
                  <a:extLst>
                    <a:ext uri="{9D8B030D-6E8A-4147-A177-3AD203B41FA5}">
                      <a16:colId xmlns:a16="http://schemas.microsoft.com/office/drawing/2014/main" val="3088307659"/>
                    </a:ext>
                  </a:extLst>
                </a:gridCol>
                <a:gridCol w="1337143">
                  <a:extLst>
                    <a:ext uri="{9D8B030D-6E8A-4147-A177-3AD203B41FA5}">
                      <a16:colId xmlns:a16="http://schemas.microsoft.com/office/drawing/2014/main" val="3009535115"/>
                    </a:ext>
                  </a:extLst>
                </a:gridCol>
                <a:gridCol w="1337143">
                  <a:extLst>
                    <a:ext uri="{9D8B030D-6E8A-4147-A177-3AD203B41FA5}">
                      <a16:colId xmlns:a16="http://schemas.microsoft.com/office/drawing/2014/main" val="3224351517"/>
                    </a:ext>
                  </a:extLst>
                </a:gridCol>
                <a:gridCol w="1337143">
                  <a:extLst>
                    <a:ext uri="{9D8B030D-6E8A-4147-A177-3AD203B41FA5}">
                      <a16:colId xmlns:a16="http://schemas.microsoft.com/office/drawing/2014/main" val="3758341751"/>
                    </a:ext>
                  </a:extLst>
                </a:gridCol>
                <a:gridCol w="1337143">
                  <a:extLst>
                    <a:ext uri="{9D8B030D-6E8A-4147-A177-3AD203B41FA5}">
                      <a16:colId xmlns:a16="http://schemas.microsoft.com/office/drawing/2014/main" val="2421224545"/>
                    </a:ext>
                  </a:extLst>
                </a:gridCol>
                <a:gridCol w="1337143">
                  <a:extLst>
                    <a:ext uri="{9D8B030D-6E8A-4147-A177-3AD203B41FA5}">
                      <a16:colId xmlns:a16="http://schemas.microsoft.com/office/drawing/2014/main" val="3810006308"/>
                    </a:ext>
                  </a:extLst>
                </a:gridCol>
                <a:gridCol w="1337143">
                  <a:extLst>
                    <a:ext uri="{9D8B030D-6E8A-4147-A177-3AD203B41FA5}">
                      <a16:colId xmlns:a16="http://schemas.microsoft.com/office/drawing/2014/main" val="2281055393"/>
                    </a:ext>
                  </a:extLst>
                </a:gridCol>
              </a:tblGrid>
              <a:tr h="4141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F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Size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F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최초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F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차 이후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F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보관주기 </a:t>
                      </a:r>
                      <a:r>
                        <a:rPr lang="en-US" altLang="ko-KR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  <a:b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(Full 1</a:t>
                      </a:r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벌 보유 기준</a:t>
                      </a:r>
                      <a:r>
                        <a:rPr lang="en-US" altLang="ko-KR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F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보관주기 </a:t>
                      </a:r>
                      <a:r>
                        <a:rPr lang="en-US" altLang="ko-KR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  <a:b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(Full 2</a:t>
                      </a:r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벌 보유 기준</a:t>
                      </a:r>
                      <a:r>
                        <a:rPr lang="en-US" altLang="ko-KR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F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보관주기 </a:t>
                      </a:r>
                      <a:r>
                        <a:rPr lang="en-US" altLang="ko-KR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  <a:b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(Full 4</a:t>
                      </a:r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벌 보유 기준</a:t>
                      </a:r>
                      <a:r>
                        <a:rPr lang="en-US" altLang="ko-KR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F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022114"/>
                  </a:ext>
                </a:extLst>
              </a:tr>
              <a:tr h="212123"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490852"/>
                  </a:ext>
                </a:extLst>
              </a:tr>
              <a:tr h="212123">
                <a:tc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298752"/>
                  </a:ext>
                </a:extLst>
              </a:tr>
              <a:tr h="212123"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844773"/>
                  </a:ext>
                </a:extLst>
              </a:tr>
              <a:tr h="212123">
                <a:tc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614586"/>
                  </a:ext>
                </a:extLst>
              </a:tr>
              <a:tr h="212123"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172390"/>
                  </a:ext>
                </a:extLst>
              </a:tr>
              <a:tr h="212123">
                <a:tc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1888257"/>
                  </a:ext>
                </a:extLst>
              </a:tr>
              <a:tr h="187379">
                <a:tc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772684"/>
                  </a:ext>
                </a:extLst>
              </a:tr>
            </a:tbl>
          </a:graphicData>
        </a:graphic>
      </p:graphicFrame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6A14FB9F-909D-4E15-85C1-F86A0FADC4AE}"/>
              </a:ext>
            </a:extLst>
          </p:cNvPr>
          <p:cNvSpPr/>
          <p:nvPr/>
        </p:nvSpPr>
        <p:spPr>
          <a:xfrm>
            <a:off x="3513000" y="1142181"/>
            <a:ext cx="2880000" cy="432000"/>
          </a:xfrm>
          <a:custGeom>
            <a:avLst/>
            <a:gdLst>
              <a:gd name="connsiteX0" fmla="*/ 91802 w 3708000"/>
              <a:gd name="connsiteY0" fmla="*/ 0 h 550800"/>
              <a:gd name="connsiteX1" fmla="*/ 3616198 w 3708000"/>
              <a:gd name="connsiteY1" fmla="*/ 0 h 550800"/>
              <a:gd name="connsiteX2" fmla="*/ 3708000 w 3708000"/>
              <a:gd name="connsiteY2" fmla="*/ 91802 h 550800"/>
              <a:gd name="connsiteX3" fmla="*/ 3708000 w 3708000"/>
              <a:gd name="connsiteY3" fmla="*/ 95402 h 550800"/>
              <a:gd name="connsiteX4" fmla="*/ 3617998 w 3708000"/>
              <a:gd name="connsiteY4" fmla="*/ 5400 h 550800"/>
              <a:gd name="connsiteX5" fmla="*/ 198002 w 3708000"/>
              <a:gd name="connsiteY5" fmla="*/ 5400 h 550800"/>
              <a:gd name="connsiteX6" fmla="*/ 108000 w 3708000"/>
              <a:gd name="connsiteY6" fmla="*/ 95402 h 550800"/>
              <a:gd name="connsiteX7" fmla="*/ 108000 w 3708000"/>
              <a:gd name="connsiteY7" fmla="*/ 455398 h 550800"/>
              <a:gd name="connsiteX8" fmla="*/ 198002 w 3708000"/>
              <a:gd name="connsiteY8" fmla="*/ 545400 h 550800"/>
              <a:gd name="connsiteX9" fmla="*/ 3617998 w 3708000"/>
              <a:gd name="connsiteY9" fmla="*/ 545400 h 550800"/>
              <a:gd name="connsiteX10" fmla="*/ 3708000 w 3708000"/>
              <a:gd name="connsiteY10" fmla="*/ 455398 h 550800"/>
              <a:gd name="connsiteX11" fmla="*/ 3708000 w 3708000"/>
              <a:gd name="connsiteY11" fmla="*/ 458998 h 550800"/>
              <a:gd name="connsiteX12" fmla="*/ 3616198 w 3708000"/>
              <a:gd name="connsiteY12" fmla="*/ 550800 h 550800"/>
              <a:gd name="connsiteX13" fmla="*/ 91802 w 3708000"/>
              <a:gd name="connsiteY13" fmla="*/ 550800 h 550800"/>
              <a:gd name="connsiteX14" fmla="*/ 0 w 3708000"/>
              <a:gd name="connsiteY14" fmla="*/ 458998 h 550800"/>
              <a:gd name="connsiteX15" fmla="*/ 0 w 3708000"/>
              <a:gd name="connsiteY15" fmla="*/ 91802 h 550800"/>
              <a:gd name="connsiteX16" fmla="*/ 91802 w 3708000"/>
              <a:gd name="connsiteY16" fmla="*/ 0 h 55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08000" h="550800">
                <a:moveTo>
                  <a:pt x="91802" y="0"/>
                </a:moveTo>
                <a:lnTo>
                  <a:pt x="3616198" y="0"/>
                </a:lnTo>
                <a:cubicBezTo>
                  <a:pt x="3666899" y="0"/>
                  <a:pt x="3708000" y="41101"/>
                  <a:pt x="3708000" y="91802"/>
                </a:cubicBezTo>
                <a:lnTo>
                  <a:pt x="3708000" y="95402"/>
                </a:lnTo>
                <a:cubicBezTo>
                  <a:pt x="3708000" y="45695"/>
                  <a:pt x="3667705" y="5400"/>
                  <a:pt x="3617998" y="5400"/>
                </a:cubicBezTo>
                <a:lnTo>
                  <a:pt x="198002" y="5400"/>
                </a:lnTo>
                <a:cubicBezTo>
                  <a:pt x="148295" y="5400"/>
                  <a:pt x="108000" y="45695"/>
                  <a:pt x="108000" y="95402"/>
                </a:cubicBezTo>
                <a:lnTo>
                  <a:pt x="108000" y="455398"/>
                </a:lnTo>
                <a:cubicBezTo>
                  <a:pt x="108000" y="505105"/>
                  <a:pt x="148295" y="545400"/>
                  <a:pt x="198002" y="545400"/>
                </a:cubicBezTo>
                <a:lnTo>
                  <a:pt x="3617998" y="545400"/>
                </a:lnTo>
                <a:cubicBezTo>
                  <a:pt x="3667705" y="545400"/>
                  <a:pt x="3708000" y="505105"/>
                  <a:pt x="3708000" y="455398"/>
                </a:cubicBezTo>
                <a:lnTo>
                  <a:pt x="3708000" y="458998"/>
                </a:lnTo>
                <a:cubicBezTo>
                  <a:pt x="3708000" y="509699"/>
                  <a:pt x="3666899" y="550800"/>
                  <a:pt x="3616198" y="550800"/>
                </a:cubicBezTo>
                <a:lnTo>
                  <a:pt x="91802" y="550800"/>
                </a:lnTo>
                <a:cubicBezTo>
                  <a:pt x="41101" y="550800"/>
                  <a:pt x="0" y="509699"/>
                  <a:pt x="0" y="458998"/>
                </a:cubicBezTo>
                <a:lnTo>
                  <a:pt x="0" y="91802"/>
                </a:lnTo>
                <a:cubicBezTo>
                  <a:pt x="0" y="41101"/>
                  <a:pt x="41101" y="0"/>
                  <a:pt x="91802" y="0"/>
                </a:cubicBezTo>
                <a:close/>
              </a:path>
            </a:pathLst>
          </a:custGeom>
          <a:solidFill>
            <a:srgbClr val="005F4B"/>
          </a:solidFill>
          <a:ln>
            <a:solidFill>
              <a:srgbClr val="005F4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rtlCol="0" anchor="ctr">
            <a:noAutofit/>
          </a:bodyPr>
          <a:lstStyle/>
          <a:p>
            <a:pPr algn="ctr"/>
            <a:r>
              <a:rPr lang="ko-KR" altLang="en-US" sz="1400" b="1" dirty="0">
                <a:solidFill>
                  <a:srgbClr val="003738"/>
                </a:solidFill>
              </a:rPr>
              <a:t>백업 대상 시스템 현황</a:t>
            </a: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C114D311-D855-4FD6-B4A0-E9840A506E95}"/>
              </a:ext>
            </a:extLst>
          </p:cNvPr>
          <p:cNvSpPr/>
          <p:nvPr/>
        </p:nvSpPr>
        <p:spPr>
          <a:xfrm>
            <a:off x="3513000" y="3935900"/>
            <a:ext cx="2880000" cy="432000"/>
          </a:xfrm>
          <a:custGeom>
            <a:avLst/>
            <a:gdLst>
              <a:gd name="connsiteX0" fmla="*/ 91802 w 3708000"/>
              <a:gd name="connsiteY0" fmla="*/ 0 h 550800"/>
              <a:gd name="connsiteX1" fmla="*/ 3616198 w 3708000"/>
              <a:gd name="connsiteY1" fmla="*/ 0 h 550800"/>
              <a:gd name="connsiteX2" fmla="*/ 3708000 w 3708000"/>
              <a:gd name="connsiteY2" fmla="*/ 91802 h 550800"/>
              <a:gd name="connsiteX3" fmla="*/ 3708000 w 3708000"/>
              <a:gd name="connsiteY3" fmla="*/ 95402 h 550800"/>
              <a:gd name="connsiteX4" fmla="*/ 3617998 w 3708000"/>
              <a:gd name="connsiteY4" fmla="*/ 5400 h 550800"/>
              <a:gd name="connsiteX5" fmla="*/ 198002 w 3708000"/>
              <a:gd name="connsiteY5" fmla="*/ 5400 h 550800"/>
              <a:gd name="connsiteX6" fmla="*/ 108000 w 3708000"/>
              <a:gd name="connsiteY6" fmla="*/ 95402 h 550800"/>
              <a:gd name="connsiteX7" fmla="*/ 108000 w 3708000"/>
              <a:gd name="connsiteY7" fmla="*/ 455398 h 550800"/>
              <a:gd name="connsiteX8" fmla="*/ 198002 w 3708000"/>
              <a:gd name="connsiteY8" fmla="*/ 545400 h 550800"/>
              <a:gd name="connsiteX9" fmla="*/ 3617998 w 3708000"/>
              <a:gd name="connsiteY9" fmla="*/ 545400 h 550800"/>
              <a:gd name="connsiteX10" fmla="*/ 3708000 w 3708000"/>
              <a:gd name="connsiteY10" fmla="*/ 455398 h 550800"/>
              <a:gd name="connsiteX11" fmla="*/ 3708000 w 3708000"/>
              <a:gd name="connsiteY11" fmla="*/ 458998 h 550800"/>
              <a:gd name="connsiteX12" fmla="*/ 3616198 w 3708000"/>
              <a:gd name="connsiteY12" fmla="*/ 550800 h 550800"/>
              <a:gd name="connsiteX13" fmla="*/ 91802 w 3708000"/>
              <a:gd name="connsiteY13" fmla="*/ 550800 h 550800"/>
              <a:gd name="connsiteX14" fmla="*/ 0 w 3708000"/>
              <a:gd name="connsiteY14" fmla="*/ 458998 h 550800"/>
              <a:gd name="connsiteX15" fmla="*/ 0 w 3708000"/>
              <a:gd name="connsiteY15" fmla="*/ 91802 h 550800"/>
              <a:gd name="connsiteX16" fmla="*/ 91802 w 3708000"/>
              <a:gd name="connsiteY16" fmla="*/ 0 h 55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08000" h="550800">
                <a:moveTo>
                  <a:pt x="91802" y="0"/>
                </a:moveTo>
                <a:lnTo>
                  <a:pt x="3616198" y="0"/>
                </a:lnTo>
                <a:cubicBezTo>
                  <a:pt x="3666899" y="0"/>
                  <a:pt x="3708000" y="41101"/>
                  <a:pt x="3708000" y="91802"/>
                </a:cubicBezTo>
                <a:lnTo>
                  <a:pt x="3708000" y="95402"/>
                </a:lnTo>
                <a:cubicBezTo>
                  <a:pt x="3708000" y="45695"/>
                  <a:pt x="3667705" y="5400"/>
                  <a:pt x="3617998" y="5400"/>
                </a:cubicBezTo>
                <a:lnTo>
                  <a:pt x="198002" y="5400"/>
                </a:lnTo>
                <a:cubicBezTo>
                  <a:pt x="148295" y="5400"/>
                  <a:pt x="108000" y="45695"/>
                  <a:pt x="108000" y="95402"/>
                </a:cubicBezTo>
                <a:lnTo>
                  <a:pt x="108000" y="455398"/>
                </a:lnTo>
                <a:cubicBezTo>
                  <a:pt x="108000" y="505105"/>
                  <a:pt x="148295" y="545400"/>
                  <a:pt x="198002" y="545400"/>
                </a:cubicBezTo>
                <a:lnTo>
                  <a:pt x="3617998" y="545400"/>
                </a:lnTo>
                <a:cubicBezTo>
                  <a:pt x="3667705" y="545400"/>
                  <a:pt x="3708000" y="505105"/>
                  <a:pt x="3708000" y="455398"/>
                </a:cubicBezTo>
                <a:lnTo>
                  <a:pt x="3708000" y="458998"/>
                </a:lnTo>
                <a:cubicBezTo>
                  <a:pt x="3708000" y="509699"/>
                  <a:pt x="3666899" y="550800"/>
                  <a:pt x="3616198" y="550800"/>
                </a:cubicBezTo>
                <a:lnTo>
                  <a:pt x="91802" y="550800"/>
                </a:lnTo>
                <a:cubicBezTo>
                  <a:pt x="41101" y="550800"/>
                  <a:pt x="0" y="509699"/>
                  <a:pt x="0" y="458998"/>
                </a:cubicBezTo>
                <a:lnTo>
                  <a:pt x="0" y="91802"/>
                </a:lnTo>
                <a:cubicBezTo>
                  <a:pt x="0" y="41101"/>
                  <a:pt x="41101" y="0"/>
                  <a:pt x="91802" y="0"/>
                </a:cubicBezTo>
                <a:close/>
              </a:path>
            </a:pathLst>
          </a:custGeom>
          <a:solidFill>
            <a:srgbClr val="005F4B"/>
          </a:solidFill>
          <a:ln>
            <a:solidFill>
              <a:srgbClr val="005F4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rtlCol="0" anchor="ctr">
            <a:noAutofit/>
          </a:bodyPr>
          <a:lstStyle/>
          <a:p>
            <a:pPr algn="ctr"/>
            <a:r>
              <a:rPr lang="ko-KR" altLang="en-US" sz="1400" b="1" dirty="0">
                <a:solidFill>
                  <a:srgbClr val="003738"/>
                </a:solidFill>
              </a:rPr>
              <a:t>필요 용량</a:t>
            </a: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5DB79E31-73DD-4335-941C-059CA8F2E65F}"/>
              </a:ext>
            </a:extLst>
          </p:cNvPr>
          <p:cNvSpPr/>
          <p:nvPr/>
        </p:nvSpPr>
        <p:spPr>
          <a:xfrm>
            <a:off x="8028764" y="1285887"/>
            <a:ext cx="1691236" cy="1140977"/>
          </a:xfrm>
          <a:prstGeom prst="wedgeRectCallou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373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200" dirty="0">
                <a:solidFill>
                  <a:srgbClr val="003738"/>
                </a:solidFill>
              </a:rPr>
              <a:t>프로젝트에 맞게 수정</a:t>
            </a:r>
          </a:p>
        </p:txBody>
      </p:sp>
    </p:spTree>
    <p:extLst>
      <p:ext uri="{BB962C8B-B14F-4D97-AF65-F5344CB8AC3E}">
        <p14:creationId xmlns:p14="http://schemas.microsoft.com/office/powerpoint/2010/main" val="2962505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5A68E3-CD7F-45FA-88DE-1183A5D87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2.3.3 </a:t>
            </a:r>
            <a:r>
              <a:rPr lang="ko-KR" altLang="en-US" dirty="0"/>
              <a:t>목표 백업 시스템 구성도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597B3130-706A-4422-9C73-93A7034E16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구축방안</a:t>
            </a:r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ECE12AE6-6B6D-425E-B586-38763FFB84CB}"/>
              </a:ext>
            </a:extLst>
          </p:cNvPr>
          <p:cNvSpPr/>
          <p:nvPr/>
        </p:nvSpPr>
        <p:spPr>
          <a:xfrm>
            <a:off x="8028764" y="1285887"/>
            <a:ext cx="1691236" cy="1140977"/>
          </a:xfrm>
          <a:prstGeom prst="wedgeRectCallou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373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200" dirty="0">
                <a:solidFill>
                  <a:srgbClr val="003738"/>
                </a:solidFill>
              </a:rPr>
              <a:t>프로젝트에 맞게 수정</a:t>
            </a:r>
          </a:p>
        </p:txBody>
      </p:sp>
    </p:spTree>
    <p:extLst>
      <p:ext uri="{BB962C8B-B14F-4D97-AF65-F5344CB8AC3E}">
        <p14:creationId xmlns:p14="http://schemas.microsoft.com/office/powerpoint/2010/main" val="37479803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>
            <a:extLst>
              <a:ext uri="{FF2B5EF4-FFF2-40B4-BE49-F238E27FC236}">
                <a16:creationId xmlns:a16="http://schemas.microsoft.com/office/drawing/2014/main" id="{3279228F-63E4-4AA4-AF3B-55D15D223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2.3.4 </a:t>
            </a:r>
            <a:r>
              <a:rPr lang="ko-KR" altLang="en-US" dirty="0"/>
              <a:t>백업 정책 운영 방안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49FDFB96-5AE5-4FE3-B4D8-B9FBD5F725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5396F314-FFF5-4009-9517-315EE83835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40BBBEA5-B8FC-41A8-8255-5645878E831B}"/>
              </a:ext>
            </a:extLst>
          </p:cNvPr>
          <p:cNvSpPr/>
          <p:nvPr/>
        </p:nvSpPr>
        <p:spPr>
          <a:xfrm>
            <a:off x="3513000" y="2465969"/>
            <a:ext cx="2880000" cy="432000"/>
          </a:xfrm>
          <a:custGeom>
            <a:avLst/>
            <a:gdLst>
              <a:gd name="connsiteX0" fmla="*/ 91802 w 3708000"/>
              <a:gd name="connsiteY0" fmla="*/ 0 h 550800"/>
              <a:gd name="connsiteX1" fmla="*/ 3616198 w 3708000"/>
              <a:gd name="connsiteY1" fmla="*/ 0 h 550800"/>
              <a:gd name="connsiteX2" fmla="*/ 3708000 w 3708000"/>
              <a:gd name="connsiteY2" fmla="*/ 91802 h 550800"/>
              <a:gd name="connsiteX3" fmla="*/ 3708000 w 3708000"/>
              <a:gd name="connsiteY3" fmla="*/ 95402 h 550800"/>
              <a:gd name="connsiteX4" fmla="*/ 3617998 w 3708000"/>
              <a:gd name="connsiteY4" fmla="*/ 5400 h 550800"/>
              <a:gd name="connsiteX5" fmla="*/ 198002 w 3708000"/>
              <a:gd name="connsiteY5" fmla="*/ 5400 h 550800"/>
              <a:gd name="connsiteX6" fmla="*/ 108000 w 3708000"/>
              <a:gd name="connsiteY6" fmla="*/ 95402 h 550800"/>
              <a:gd name="connsiteX7" fmla="*/ 108000 w 3708000"/>
              <a:gd name="connsiteY7" fmla="*/ 455398 h 550800"/>
              <a:gd name="connsiteX8" fmla="*/ 198002 w 3708000"/>
              <a:gd name="connsiteY8" fmla="*/ 545400 h 550800"/>
              <a:gd name="connsiteX9" fmla="*/ 3617998 w 3708000"/>
              <a:gd name="connsiteY9" fmla="*/ 545400 h 550800"/>
              <a:gd name="connsiteX10" fmla="*/ 3708000 w 3708000"/>
              <a:gd name="connsiteY10" fmla="*/ 455398 h 550800"/>
              <a:gd name="connsiteX11" fmla="*/ 3708000 w 3708000"/>
              <a:gd name="connsiteY11" fmla="*/ 458998 h 550800"/>
              <a:gd name="connsiteX12" fmla="*/ 3616198 w 3708000"/>
              <a:gd name="connsiteY12" fmla="*/ 550800 h 550800"/>
              <a:gd name="connsiteX13" fmla="*/ 91802 w 3708000"/>
              <a:gd name="connsiteY13" fmla="*/ 550800 h 550800"/>
              <a:gd name="connsiteX14" fmla="*/ 0 w 3708000"/>
              <a:gd name="connsiteY14" fmla="*/ 458998 h 550800"/>
              <a:gd name="connsiteX15" fmla="*/ 0 w 3708000"/>
              <a:gd name="connsiteY15" fmla="*/ 91802 h 550800"/>
              <a:gd name="connsiteX16" fmla="*/ 91802 w 3708000"/>
              <a:gd name="connsiteY16" fmla="*/ 0 h 55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08000" h="550800">
                <a:moveTo>
                  <a:pt x="91802" y="0"/>
                </a:moveTo>
                <a:lnTo>
                  <a:pt x="3616198" y="0"/>
                </a:lnTo>
                <a:cubicBezTo>
                  <a:pt x="3666899" y="0"/>
                  <a:pt x="3708000" y="41101"/>
                  <a:pt x="3708000" y="91802"/>
                </a:cubicBezTo>
                <a:lnTo>
                  <a:pt x="3708000" y="95402"/>
                </a:lnTo>
                <a:cubicBezTo>
                  <a:pt x="3708000" y="45695"/>
                  <a:pt x="3667705" y="5400"/>
                  <a:pt x="3617998" y="5400"/>
                </a:cubicBezTo>
                <a:lnTo>
                  <a:pt x="198002" y="5400"/>
                </a:lnTo>
                <a:cubicBezTo>
                  <a:pt x="148295" y="5400"/>
                  <a:pt x="108000" y="45695"/>
                  <a:pt x="108000" y="95402"/>
                </a:cubicBezTo>
                <a:lnTo>
                  <a:pt x="108000" y="455398"/>
                </a:lnTo>
                <a:cubicBezTo>
                  <a:pt x="108000" y="505105"/>
                  <a:pt x="148295" y="545400"/>
                  <a:pt x="198002" y="545400"/>
                </a:cubicBezTo>
                <a:lnTo>
                  <a:pt x="3617998" y="545400"/>
                </a:lnTo>
                <a:cubicBezTo>
                  <a:pt x="3667705" y="545400"/>
                  <a:pt x="3708000" y="505105"/>
                  <a:pt x="3708000" y="455398"/>
                </a:cubicBezTo>
                <a:lnTo>
                  <a:pt x="3708000" y="458998"/>
                </a:lnTo>
                <a:cubicBezTo>
                  <a:pt x="3708000" y="509699"/>
                  <a:pt x="3666899" y="550800"/>
                  <a:pt x="3616198" y="550800"/>
                </a:cubicBezTo>
                <a:lnTo>
                  <a:pt x="91802" y="550800"/>
                </a:lnTo>
                <a:cubicBezTo>
                  <a:pt x="41101" y="550800"/>
                  <a:pt x="0" y="509699"/>
                  <a:pt x="0" y="458998"/>
                </a:cubicBezTo>
                <a:lnTo>
                  <a:pt x="0" y="91802"/>
                </a:lnTo>
                <a:cubicBezTo>
                  <a:pt x="0" y="41101"/>
                  <a:pt x="41101" y="0"/>
                  <a:pt x="91802" y="0"/>
                </a:cubicBezTo>
                <a:close/>
              </a:path>
            </a:pathLst>
          </a:custGeom>
          <a:solidFill>
            <a:srgbClr val="005F4B"/>
          </a:solidFill>
          <a:ln>
            <a:solidFill>
              <a:srgbClr val="005F4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rtlCol="0" anchor="ctr">
            <a:noAutofit/>
          </a:bodyPr>
          <a:lstStyle/>
          <a:p>
            <a:pPr algn="ctr"/>
            <a:r>
              <a:rPr lang="ko-KR" altLang="en-US" sz="1400" b="1" dirty="0">
                <a:solidFill>
                  <a:srgbClr val="003738"/>
                </a:solidFill>
              </a:rPr>
              <a:t>운영방안</a:t>
            </a:r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51FEA141-4E61-4B2D-8CC7-B2D2FCD362CF}"/>
              </a:ext>
            </a:extLst>
          </p:cNvPr>
          <p:cNvSpPr/>
          <p:nvPr/>
        </p:nvSpPr>
        <p:spPr>
          <a:xfrm>
            <a:off x="8028764" y="1285887"/>
            <a:ext cx="1691236" cy="1140977"/>
          </a:xfrm>
          <a:prstGeom prst="wedgeRectCallou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373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200" dirty="0">
                <a:solidFill>
                  <a:srgbClr val="003738"/>
                </a:solidFill>
              </a:rPr>
              <a:t>프로젝트에 맞게 수정</a:t>
            </a:r>
          </a:p>
        </p:txBody>
      </p:sp>
    </p:spTree>
    <p:extLst>
      <p:ext uri="{BB962C8B-B14F-4D97-AF65-F5344CB8AC3E}">
        <p14:creationId xmlns:p14="http://schemas.microsoft.com/office/powerpoint/2010/main" val="24424963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12">
            <a:extLst>
              <a:ext uri="{FF2B5EF4-FFF2-40B4-BE49-F238E27FC236}">
                <a16:creationId xmlns:a16="http://schemas.microsoft.com/office/drawing/2014/main" id="{F17F7BAF-DFB6-4199-AC9F-D6BB940E83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51599"/>
              </p:ext>
            </p:extLst>
          </p:nvPr>
        </p:nvGraphicFramePr>
        <p:xfrm>
          <a:off x="273000" y="1879285"/>
          <a:ext cx="9360000" cy="4570033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4504889">
                  <a:extLst>
                    <a:ext uri="{9D8B030D-6E8A-4147-A177-3AD203B41FA5}">
                      <a16:colId xmlns:a16="http://schemas.microsoft.com/office/drawing/2014/main" val="3397569639"/>
                    </a:ext>
                  </a:extLst>
                </a:gridCol>
                <a:gridCol w="361061">
                  <a:extLst>
                    <a:ext uri="{9D8B030D-6E8A-4147-A177-3AD203B41FA5}">
                      <a16:colId xmlns:a16="http://schemas.microsoft.com/office/drawing/2014/main" val="3085294347"/>
                    </a:ext>
                  </a:extLst>
                </a:gridCol>
                <a:gridCol w="4494050">
                  <a:extLst>
                    <a:ext uri="{9D8B030D-6E8A-4147-A177-3AD203B41FA5}">
                      <a16:colId xmlns:a16="http://schemas.microsoft.com/office/drawing/2014/main" val="153103264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b="1" dirty="0">
                          <a:solidFill>
                            <a:srgbClr val="003738"/>
                          </a:solidFill>
                        </a:rPr>
                        <a:t>마스터 서버 장애</a:t>
                      </a:r>
                      <a:endParaRPr lang="en-US" altLang="ko-KR" sz="1400" b="1" dirty="0">
                        <a:solidFill>
                          <a:srgbClr val="003738"/>
                        </a:solidFill>
                      </a:endParaRPr>
                    </a:p>
                  </a:txBody>
                  <a:tcPr marL="540000" marR="91135" marT="45568" marB="4556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rgbClr val="00373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rgbClr val="003738"/>
                          </a:solidFill>
                        </a:rPr>
                        <a:t>백업 디스크 장애</a:t>
                      </a:r>
                      <a:endParaRPr lang="en-US" altLang="ko-KR" sz="1400" b="1" dirty="0">
                        <a:solidFill>
                          <a:srgbClr val="003738"/>
                        </a:solidFill>
                      </a:endParaRPr>
                    </a:p>
                  </a:txBody>
                  <a:tcPr marL="54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0357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2639453"/>
                  </a:ext>
                </a:extLst>
              </a:tr>
              <a:tr h="1258033">
                <a:tc>
                  <a:txBody>
                    <a:bodyPr/>
                    <a:lstStyle/>
                    <a:p>
                      <a:pPr marL="285750" indent="-285750" latinLnBrk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마스터 서버 구성 공유</a:t>
                      </a:r>
                      <a:endParaRPr lang="en-US" altLang="ko-KR" sz="1200" dirty="0"/>
                    </a:p>
                    <a:p>
                      <a:pPr marL="285750" indent="-285750" latinLnBrk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Active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Standby</a:t>
                      </a:r>
                      <a:r>
                        <a:rPr lang="ko-KR" altLang="en-US" sz="1200" dirty="0"/>
                        <a:t> 또는 </a:t>
                      </a:r>
                      <a:r>
                        <a:rPr lang="en-US" altLang="ko-KR" sz="1200" dirty="0"/>
                        <a:t>MS SQL Always On, HA </a:t>
                      </a:r>
                      <a:r>
                        <a:rPr lang="ko-KR" altLang="en-US" sz="1200" dirty="0"/>
                        <a:t>방식 구성</a:t>
                      </a: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45000">
                          <a:schemeClr val="bg1">
                            <a:lumMod val="95000"/>
                          </a:schemeClr>
                        </a:gs>
                        <a:gs pos="0">
                          <a:schemeClr val="bg1"/>
                        </a:gs>
                        <a:gs pos="99000">
                          <a:schemeClr val="bg1">
                            <a:lumMod val="85000"/>
                          </a:scheme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</a:tcPr>
                </a:tc>
                <a:tc>
                  <a:txBody>
                    <a:bodyPr/>
                    <a:lstStyle/>
                    <a:p>
                      <a:pPr marL="285750" indent="-285750" latinLnBrk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디스크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장애시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핫스페어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디스크 자동 투입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latinLnBrk="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장애 디스크는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핫스페어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디스크로 운영에 영향을 주지 않으며 백그라운드에서 교체됩니다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45000">
                          <a:schemeClr val="bg1">
                            <a:lumMod val="95000"/>
                          </a:schemeClr>
                        </a:gs>
                        <a:gs pos="0">
                          <a:schemeClr val="bg1"/>
                        </a:gs>
                        <a:gs pos="99000">
                          <a:schemeClr val="bg1">
                            <a:lumMod val="85000"/>
                          </a:schemeClr>
                        </a:gs>
                      </a:gsLst>
                      <a:path path="circle">
                        <a:fillToRect r="100000" b="100000"/>
                      </a:path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045589859"/>
                  </a:ext>
                </a:extLst>
              </a:tr>
            </a:tbl>
          </a:graphicData>
        </a:graphic>
      </p:graphicFrame>
      <p:sp>
        <p:nvSpPr>
          <p:cNvPr id="69" name="직사각형 68">
            <a:extLst>
              <a:ext uri="{FF2B5EF4-FFF2-40B4-BE49-F238E27FC236}">
                <a16:creationId xmlns:a16="http://schemas.microsoft.com/office/drawing/2014/main" id="{24B41963-E228-4E21-A4BC-16D887510017}"/>
              </a:ext>
            </a:extLst>
          </p:cNvPr>
          <p:cNvSpPr/>
          <p:nvPr/>
        </p:nvSpPr>
        <p:spPr>
          <a:xfrm>
            <a:off x="6197478" y="3090654"/>
            <a:ext cx="2479906" cy="18083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44000" rtlCol="0" anchor="t"/>
          <a:lstStyle/>
          <a:p>
            <a:pPr algn="ctr"/>
            <a:r>
              <a:rPr lang="ko-KR" altLang="en-US" sz="1200" b="1" dirty="0">
                <a:solidFill>
                  <a:srgbClr val="003738"/>
                </a:solidFill>
              </a:rPr>
              <a:t>백업 저장소 </a:t>
            </a:r>
            <a:r>
              <a:rPr lang="en-US" altLang="ko-KR" sz="1200" b="1" dirty="0">
                <a:solidFill>
                  <a:srgbClr val="003738"/>
                </a:solidFill>
              </a:rPr>
              <a:t>(RAID</a:t>
            </a:r>
            <a:r>
              <a:rPr lang="ko-KR" altLang="en-US" sz="1200" b="1" dirty="0">
                <a:solidFill>
                  <a:srgbClr val="003738"/>
                </a:solidFill>
              </a:rPr>
              <a:t> 구성</a:t>
            </a:r>
            <a:r>
              <a:rPr lang="en-US" altLang="ko-KR" sz="1200" b="1" dirty="0">
                <a:solidFill>
                  <a:srgbClr val="003738"/>
                </a:solidFill>
              </a:rPr>
              <a:t>)</a:t>
            </a:r>
            <a:endParaRPr lang="ko-KR" altLang="en-US" sz="1200" b="1" dirty="0">
              <a:solidFill>
                <a:srgbClr val="003738"/>
              </a:solidFill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8114643A-4C97-48C0-A113-AE34CE6CAA1C}"/>
              </a:ext>
            </a:extLst>
          </p:cNvPr>
          <p:cNvSpPr>
            <a:spLocks noChangeAspect="1"/>
          </p:cNvSpPr>
          <p:nvPr/>
        </p:nvSpPr>
        <p:spPr>
          <a:xfrm>
            <a:off x="391528" y="1932842"/>
            <a:ext cx="288000" cy="316800"/>
          </a:xfrm>
          <a:custGeom>
            <a:avLst/>
            <a:gdLst>
              <a:gd name="connsiteX0" fmla="*/ 540000 w 1080000"/>
              <a:gd name="connsiteY0" fmla="*/ 173802 h 1188000"/>
              <a:gd name="connsiteX1" fmla="*/ 180000 w 1080000"/>
              <a:gd name="connsiteY1" fmla="*/ 533802 h 1188000"/>
              <a:gd name="connsiteX2" fmla="*/ 540000 w 1080000"/>
              <a:gd name="connsiteY2" fmla="*/ 893802 h 1188000"/>
              <a:gd name="connsiteX3" fmla="*/ 900000 w 1080000"/>
              <a:gd name="connsiteY3" fmla="*/ 533802 h 1188000"/>
              <a:gd name="connsiteX4" fmla="*/ 540000 w 1080000"/>
              <a:gd name="connsiteY4" fmla="*/ 173802 h 1188000"/>
              <a:gd name="connsiteX5" fmla="*/ 540000 w 1080000"/>
              <a:gd name="connsiteY5" fmla="*/ 0 h 1188000"/>
              <a:gd name="connsiteX6" fmla="*/ 1080000 w 1080000"/>
              <a:gd name="connsiteY6" fmla="*/ 540000 h 1188000"/>
              <a:gd name="connsiteX7" fmla="*/ 921838 w 1080000"/>
              <a:gd name="connsiteY7" fmla="*/ 921838 h 1188000"/>
              <a:gd name="connsiteX8" fmla="*/ 861041 w 1080000"/>
              <a:gd name="connsiteY8" fmla="*/ 972000 h 1188000"/>
              <a:gd name="connsiteX9" fmla="*/ 864000 w 1080000"/>
              <a:gd name="connsiteY9" fmla="*/ 972000 h 1188000"/>
              <a:gd name="connsiteX10" fmla="*/ 848586 w 1080000"/>
              <a:gd name="connsiteY10" fmla="*/ 982276 h 1188000"/>
              <a:gd name="connsiteX11" fmla="*/ 841919 w 1080000"/>
              <a:gd name="connsiteY11" fmla="*/ 987777 h 1188000"/>
              <a:gd name="connsiteX12" fmla="*/ 833395 w 1080000"/>
              <a:gd name="connsiteY12" fmla="*/ 992403 h 1188000"/>
              <a:gd name="connsiteX13" fmla="*/ 540000 w 1080000"/>
              <a:gd name="connsiteY13" fmla="*/ 1188000 h 1188000"/>
              <a:gd name="connsiteX14" fmla="*/ 246605 w 1080000"/>
              <a:gd name="connsiteY14" fmla="*/ 992403 h 1188000"/>
              <a:gd name="connsiteX15" fmla="*/ 238081 w 1080000"/>
              <a:gd name="connsiteY15" fmla="*/ 987777 h 1188000"/>
              <a:gd name="connsiteX16" fmla="*/ 231414 w 1080000"/>
              <a:gd name="connsiteY16" fmla="*/ 982276 h 1188000"/>
              <a:gd name="connsiteX17" fmla="*/ 216000 w 1080000"/>
              <a:gd name="connsiteY17" fmla="*/ 972000 h 1188000"/>
              <a:gd name="connsiteX18" fmla="*/ 218959 w 1080000"/>
              <a:gd name="connsiteY18" fmla="*/ 972000 h 1188000"/>
              <a:gd name="connsiteX19" fmla="*/ 158162 w 1080000"/>
              <a:gd name="connsiteY19" fmla="*/ 921838 h 1188000"/>
              <a:gd name="connsiteX20" fmla="*/ 0 w 1080000"/>
              <a:gd name="connsiteY20" fmla="*/ 540000 h 1188000"/>
              <a:gd name="connsiteX21" fmla="*/ 540000 w 1080000"/>
              <a:gd name="connsiteY21" fmla="*/ 0 h 11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80000" h="1188000">
                <a:moveTo>
                  <a:pt x="540000" y="173802"/>
                </a:moveTo>
                <a:cubicBezTo>
                  <a:pt x="341177" y="173802"/>
                  <a:pt x="180000" y="334979"/>
                  <a:pt x="180000" y="533802"/>
                </a:cubicBezTo>
                <a:cubicBezTo>
                  <a:pt x="180000" y="732625"/>
                  <a:pt x="341177" y="893802"/>
                  <a:pt x="540000" y="893802"/>
                </a:cubicBezTo>
                <a:cubicBezTo>
                  <a:pt x="738823" y="893802"/>
                  <a:pt x="900000" y="732625"/>
                  <a:pt x="900000" y="533802"/>
                </a:cubicBezTo>
                <a:cubicBezTo>
                  <a:pt x="900000" y="334979"/>
                  <a:pt x="738823" y="173802"/>
                  <a:pt x="540000" y="173802"/>
                </a:cubicBezTo>
                <a:close/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689117"/>
                  <a:pt x="1019559" y="824117"/>
                  <a:pt x="921838" y="921838"/>
                </a:cubicBezTo>
                <a:lnTo>
                  <a:pt x="861041" y="972000"/>
                </a:lnTo>
                <a:lnTo>
                  <a:pt x="864000" y="972000"/>
                </a:lnTo>
                <a:lnTo>
                  <a:pt x="848586" y="982276"/>
                </a:lnTo>
                <a:lnTo>
                  <a:pt x="841919" y="987777"/>
                </a:lnTo>
                <a:lnTo>
                  <a:pt x="833395" y="992403"/>
                </a:lnTo>
                <a:lnTo>
                  <a:pt x="540000" y="1188000"/>
                </a:lnTo>
                <a:lnTo>
                  <a:pt x="246605" y="992403"/>
                </a:lnTo>
                <a:lnTo>
                  <a:pt x="238081" y="987777"/>
                </a:lnTo>
                <a:lnTo>
                  <a:pt x="231414" y="982276"/>
                </a:lnTo>
                <a:lnTo>
                  <a:pt x="216000" y="972000"/>
                </a:lnTo>
                <a:lnTo>
                  <a:pt x="218959" y="972000"/>
                </a:lnTo>
                <a:lnTo>
                  <a:pt x="158162" y="921838"/>
                </a:lnTo>
                <a:cubicBezTo>
                  <a:pt x="60442" y="824117"/>
                  <a:pt x="0" y="689117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solidFill>
            <a:srgbClr val="005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1FE9A6F4-6109-483E-B1EB-970D707C10F1}"/>
              </a:ext>
            </a:extLst>
          </p:cNvPr>
          <p:cNvSpPr>
            <a:spLocks noChangeAspect="1"/>
          </p:cNvSpPr>
          <p:nvPr/>
        </p:nvSpPr>
        <p:spPr>
          <a:xfrm>
            <a:off x="5261265" y="1931485"/>
            <a:ext cx="288000" cy="316800"/>
          </a:xfrm>
          <a:custGeom>
            <a:avLst/>
            <a:gdLst>
              <a:gd name="connsiteX0" fmla="*/ 540000 w 1080000"/>
              <a:gd name="connsiteY0" fmla="*/ 173802 h 1188000"/>
              <a:gd name="connsiteX1" fmla="*/ 180000 w 1080000"/>
              <a:gd name="connsiteY1" fmla="*/ 533802 h 1188000"/>
              <a:gd name="connsiteX2" fmla="*/ 540000 w 1080000"/>
              <a:gd name="connsiteY2" fmla="*/ 893802 h 1188000"/>
              <a:gd name="connsiteX3" fmla="*/ 900000 w 1080000"/>
              <a:gd name="connsiteY3" fmla="*/ 533802 h 1188000"/>
              <a:gd name="connsiteX4" fmla="*/ 540000 w 1080000"/>
              <a:gd name="connsiteY4" fmla="*/ 173802 h 1188000"/>
              <a:gd name="connsiteX5" fmla="*/ 540000 w 1080000"/>
              <a:gd name="connsiteY5" fmla="*/ 0 h 1188000"/>
              <a:gd name="connsiteX6" fmla="*/ 1080000 w 1080000"/>
              <a:gd name="connsiteY6" fmla="*/ 540000 h 1188000"/>
              <a:gd name="connsiteX7" fmla="*/ 921838 w 1080000"/>
              <a:gd name="connsiteY7" fmla="*/ 921838 h 1188000"/>
              <a:gd name="connsiteX8" fmla="*/ 861041 w 1080000"/>
              <a:gd name="connsiteY8" fmla="*/ 972000 h 1188000"/>
              <a:gd name="connsiteX9" fmla="*/ 864000 w 1080000"/>
              <a:gd name="connsiteY9" fmla="*/ 972000 h 1188000"/>
              <a:gd name="connsiteX10" fmla="*/ 848586 w 1080000"/>
              <a:gd name="connsiteY10" fmla="*/ 982276 h 1188000"/>
              <a:gd name="connsiteX11" fmla="*/ 841919 w 1080000"/>
              <a:gd name="connsiteY11" fmla="*/ 987777 h 1188000"/>
              <a:gd name="connsiteX12" fmla="*/ 833395 w 1080000"/>
              <a:gd name="connsiteY12" fmla="*/ 992403 h 1188000"/>
              <a:gd name="connsiteX13" fmla="*/ 540000 w 1080000"/>
              <a:gd name="connsiteY13" fmla="*/ 1188000 h 1188000"/>
              <a:gd name="connsiteX14" fmla="*/ 246605 w 1080000"/>
              <a:gd name="connsiteY14" fmla="*/ 992403 h 1188000"/>
              <a:gd name="connsiteX15" fmla="*/ 238081 w 1080000"/>
              <a:gd name="connsiteY15" fmla="*/ 987777 h 1188000"/>
              <a:gd name="connsiteX16" fmla="*/ 231414 w 1080000"/>
              <a:gd name="connsiteY16" fmla="*/ 982276 h 1188000"/>
              <a:gd name="connsiteX17" fmla="*/ 216000 w 1080000"/>
              <a:gd name="connsiteY17" fmla="*/ 972000 h 1188000"/>
              <a:gd name="connsiteX18" fmla="*/ 218959 w 1080000"/>
              <a:gd name="connsiteY18" fmla="*/ 972000 h 1188000"/>
              <a:gd name="connsiteX19" fmla="*/ 158162 w 1080000"/>
              <a:gd name="connsiteY19" fmla="*/ 921838 h 1188000"/>
              <a:gd name="connsiteX20" fmla="*/ 0 w 1080000"/>
              <a:gd name="connsiteY20" fmla="*/ 540000 h 1188000"/>
              <a:gd name="connsiteX21" fmla="*/ 540000 w 1080000"/>
              <a:gd name="connsiteY21" fmla="*/ 0 h 11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80000" h="1188000">
                <a:moveTo>
                  <a:pt x="540000" y="173802"/>
                </a:moveTo>
                <a:cubicBezTo>
                  <a:pt x="341177" y="173802"/>
                  <a:pt x="180000" y="334979"/>
                  <a:pt x="180000" y="533802"/>
                </a:cubicBezTo>
                <a:cubicBezTo>
                  <a:pt x="180000" y="732625"/>
                  <a:pt x="341177" y="893802"/>
                  <a:pt x="540000" y="893802"/>
                </a:cubicBezTo>
                <a:cubicBezTo>
                  <a:pt x="738823" y="893802"/>
                  <a:pt x="900000" y="732625"/>
                  <a:pt x="900000" y="533802"/>
                </a:cubicBezTo>
                <a:cubicBezTo>
                  <a:pt x="900000" y="334979"/>
                  <a:pt x="738823" y="173802"/>
                  <a:pt x="540000" y="173802"/>
                </a:cubicBezTo>
                <a:close/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689117"/>
                  <a:pt x="1019559" y="824117"/>
                  <a:pt x="921838" y="921838"/>
                </a:cubicBezTo>
                <a:lnTo>
                  <a:pt x="861041" y="972000"/>
                </a:lnTo>
                <a:lnTo>
                  <a:pt x="864000" y="972000"/>
                </a:lnTo>
                <a:lnTo>
                  <a:pt x="848586" y="982276"/>
                </a:lnTo>
                <a:lnTo>
                  <a:pt x="841919" y="987777"/>
                </a:lnTo>
                <a:lnTo>
                  <a:pt x="833395" y="992403"/>
                </a:lnTo>
                <a:lnTo>
                  <a:pt x="540000" y="1188000"/>
                </a:lnTo>
                <a:lnTo>
                  <a:pt x="246605" y="992403"/>
                </a:lnTo>
                <a:lnTo>
                  <a:pt x="238081" y="987777"/>
                </a:lnTo>
                <a:lnTo>
                  <a:pt x="231414" y="982276"/>
                </a:lnTo>
                <a:lnTo>
                  <a:pt x="216000" y="972000"/>
                </a:lnTo>
                <a:lnTo>
                  <a:pt x="218959" y="972000"/>
                </a:lnTo>
                <a:lnTo>
                  <a:pt x="158162" y="921838"/>
                </a:lnTo>
                <a:cubicBezTo>
                  <a:pt x="60442" y="824117"/>
                  <a:pt x="0" y="689117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solidFill>
            <a:srgbClr val="005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B030C2B-9735-40F3-B4C1-9D5E617BF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2.3.5 </a:t>
            </a:r>
            <a:r>
              <a:rPr lang="ko-KR" altLang="en-US" dirty="0"/>
              <a:t>백업 시스템 장애대책 </a:t>
            </a:r>
            <a:r>
              <a:rPr lang="en-US" altLang="ko-KR" dirty="0"/>
              <a:t>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FE732A-B8EB-4129-A19E-06933B5C10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마스터 서버 </a:t>
            </a:r>
            <a:r>
              <a:rPr lang="ko-KR" altLang="en-US" dirty="0" err="1"/>
              <a:t>장애시</a:t>
            </a:r>
            <a:r>
              <a:rPr lang="ko-KR" altLang="en-US" dirty="0"/>
              <a:t> </a:t>
            </a:r>
            <a:r>
              <a:rPr lang="ko-KR" altLang="en-US" dirty="0" err="1"/>
              <a:t>스탠드바이</a:t>
            </a:r>
            <a:r>
              <a:rPr lang="ko-KR" altLang="en-US" dirty="0"/>
              <a:t> 마스터 서버가 구성을 받아서 작동합니다</a:t>
            </a:r>
            <a:r>
              <a:rPr lang="en-US" altLang="ko-KR" dirty="0"/>
              <a:t>. </a:t>
            </a:r>
            <a:r>
              <a:rPr lang="ko-KR" altLang="en-US" dirty="0"/>
              <a:t>백업 저장소는 </a:t>
            </a:r>
            <a:r>
              <a:rPr lang="en-US" altLang="ko-KR" dirty="0"/>
              <a:t>RAID </a:t>
            </a:r>
            <a:r>
              <a:rPr lang="ko-KR" altLang="en-US" dirty="0"/>
              <a:t>구성으로 디스크 장애 영향을 받지 않습니다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AE7328-360F-4D18-BA62-45F3B1AE19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구축방안</a:t>
            </a:r>
          </a:p>
        </p:txBody>
      </p:sp>
      <p:pic>
        <p:nvPicPr>
          <p:cNvPr id="6" name="그래픽 5" descr="활짝 웃는 얼굴(윤곽선) 단색으로 채워진">
            <a:extLst>
              <a:ext uri="{FF2B5EF4-FFF2-40B4-BE49-F238E27FC236}">
                <a16:creationId xmlns:a16="http://schemas.microsoft.com/office/drawing/2014/main" id="{ACA82039-C3FD-4C13-A9E5-500896532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0150" y="2508927"/>
            <a:ext cx="540000" cy="540000"/>
          </a:xfrm>
          <a:prstGeom prst="rect">
            <a:avLst/>
          </a:prstGeom>
        </p:spPr>
      </p:pic>
      <p:pic>
        <p:nvPicPr>
          <p:cNvPr id="7" name="그래픽 6" descr="무서워하는 얼굴(윤곽선) 단색으로 채워진">
            <a:extLst>
              <a:ext uri="{FF2B5EF4-FFF2-40B4-BE49-F238E27FC236}">
                <a16:creationId xmlns:a16="http://schemas.microsoft.com/office/drawing/2014/main" id="{99DAC921-E916-4A50-A272-891E6905FA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8070" y="2508927"/>
            <a:ext cx="540000" cy="54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7FB586-F0F6-4891-82E9-D200AFC0AD7E}"/>
              </a:ext>
            </a:extLst>
          </p:cNvPr>
          <p:cNvSpPr txBox="1"/>
          <p:nvPr/>
        </p:nvSpPr>
        <p:spPr>
          <a:xfrm>
            <a:off x="299775" y="3762304"/>
            <a:ext cx="16765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제</a:t>
            </a:r>
            <a:r>
              <a:rPr lang="en-US" altLang="ko-KR" sz="1200" dirty="0"/>
              <a:t>1 </a:t>
            </a:r>
            <a:r>
              <a:rPr lang="ko-KR" altLang="en-US" sz="1200" dirty="0"/>
              <a:t>백업 마스터 서버</a:t>
            </a:r>
            <a:endParaRPr lang="en-US" altLang="ko-KR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8D2D8C3-1251-4522-AFF0-F98E712A7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070" y="3090654"/>
            <a:ext cx="360000" cy="4921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1FD5C6-F215-427C-8F53-2DEFAA202F88}"/>
              </a:ext>
            </a:extLst>
          </p:cNvPr>
          <p:cNvSpPr txBox="1"/>
          <p:nvPr/>
        </p:nvSpPr>
        <p:spPr>
          <a:xfrm>
            <a:off x="2971855" y="3762304"/>
            <a:ext cx="16765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제</a:t>
            </a:r>
            <a:r>
              <a:rPr lang="en-US" altLang="ko-KR" sz="1200" dirty="0"/>
              <a:t>2 </a:t>
            </a:r>
            <a:r>
              <a:rPr lang="ko-KR" altLang="en-US" sz="1200" dirty="0"/>
              <a:t>백업 마스터 서버</a:t>
            </a:r>
            <a:endParaRPr lang="en-US" altLang="ko-KR" sz="12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2E4488B-AE0F-4F6B-9CF3-D31C0C90C4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0150" y="3090654"/>
            <a:ext cx="360000" cy="492152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29D8E13-EAD6-47A7-9CE1-A78C4CBBA651}"/>
              </a:ext>
            </a:extLst>
          </p:cNvPr>
          <p:cNvCxnSpPr>
            <a:cxnSpLocks/>
            <a:endCxn id="5" idx="3"/>
          </p:cNvCxnSpPr>
          <p:nvPr/>
        </p:nvCxnSpPr>
        <p:spPr>
          <a:xfrm flipH="1" flipV="1">
            <a:off x="1976366" y="3900804"/>
            <a:ext cx="497745" cy="29833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2410797-BFB4-45BE-9A07-5FABD03D86A4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474111" y="3900804"/>
            <a:ext cx="497744" cy="29833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E7084AB-7957-4D54-B57E-135C70CB2C89}"/>
              </a:ext>
            </a:extLst>
          </p:cNvPr>
          <p:cNvSpPr txBox="1"/>
          <p:nvPr/>
        </p:nvSpPr>
        <p:spPr>
          <a:xfrm>
            <a:off x="2024504" y="4739142"/>
            <a:ext cx="899215" cy="159839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3738"/>
                </a:solidFill>
              </a:rPr>
              <a:t>공유 폴더</a:t>
            </a:r>
          </a:p>
        </p:txBody>
      </p:sp>
      <p:pic>
        <p:nvPicPr>
          <p:cNvPr id="29" name="그래픽 28" descr="열린 폴더 단색으로 채워진">
            <a:extLst>
              <a:ext uri="{FF2B5EF4-FFF2-40B4-BE49-F238E27FC236}">
                <a16:creationId xmlns:a16="http://schemas.microsoft.com/office/drawing/2014/main" id="{D7EE1B38-1A9D-4D58-A822-ED218F2206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04111" y="4199142"/>
            <a:ext cx="540000" cy="540000"/>
          </a:xfrm>
          <a:prstGeom prst="rect">
            <a:avLst/>
          </a:prstGeom>
        </p:spPr>
      </p:pic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5E258C5E-6121-4D0D-AC82-65FC85EC0532}"/>
              </a:ext>
            </a:extLst>
          </p:cNvPr>
          <p:cNvSpPr/>
          <p:nvPr/>
        </p:nvSpPr>
        <p:spPr>
          <a:xfrm>
            <a:off x="598070" y="3528140"/>
            <a:ext cx="1080000" cy="234000"/>
          </a:xfrm>
          <a:custGeom>
            <a:avLst/>
            <a:gdLst>
              <a:gd name="connsiteX0" fmla="*/ 1517741 w 1800000"/>
              <a:gd name="connsiteY0" fmla="*/ 164703 h 378527"/>
              <a:gd name="connsiteX1" fmla="*/ 1517741 w 1800000"/>
              <a:gd name="connsiteY1" fmla="*/ 236703 h 378527"/>
              <a:gd name="connsiteX2" fmla="*/ 1697741 w 1800000"/>
              <a:gd name="connsiteY2" fmla="*/ 236703 h 378527"/>
              <a:gd name="connsiteX3" fmla="*/ 1697741 w 1800000"/>
              <a:gd name="connsiteY3" fmla="*/ 164703 h 378527"/>
              <a:gd name="connsiteX4" fmla="*/ 845986 w 1800000"/>
              <a:gd name="connsiteY4" fmla="*/ 146703 h 378527"/>
              <a:gd name="connsiteX5" fmla="*/ 791986 w 1800000"/>
              <a:gd name="connsiteY5" fmla="*/ 200703 h 378527"/>
              <a:gd name="connsiteX6" fmla="*/ 845986 w 1800000"/>
              <a:gd name="connsiteY6" fmla="*/ 254703 h 378527"/>
              <a:gd name="connsiteX7" fmla="*/ 899986 w 1800000"/>
              <a:gd name="connsiteY7" fmla="*/ 200703 h 378527"/>
              <a:gd name="connsiteX8" fmla="*/ 845986 w 1800000"/>
              <a:gd name="connsiteY8" fmla="*/ 146703 h 378527"/>
              <a:gd name="connsiteX9" fmla="*/ 120231 w 1800000"/>
              <a:gd name="connsiteY9" fmla="*/ 146703 h 378527"/>
              <a:gd name="connsiteX10" fmla="*/ 66231 w 1800000"/>
              <a:gd name="connsiteY10" fmla="*/ 200703 h 378527"/>
              <a:gd name="connsiteX11" fmla="*/ 120231 w 1800000"/>
              <a:gd name="connsiteY11" fmla="*/ 254703 h 378527"/>
              <a:gd name="connsiteX12" fmla="*/ 174231 w 1800000"/>
              <a:gd name="connsiteY12" fmla="*/ 200703 h 378527"/>
              <a:gd name="connsiteX13" fmla="*/ 120231 w 1800000"/>
              <a:gd name="connsiteY13" fmla="*/ 146703 h 378527"/>
              <a:gd name="connsiteX14" fmla="*/ 992864 w 1800000"/>
              <a:gd name="connsiteY14" fmla="*/ 99103 h 378527"/>
              <a:gd name="connsiteX15" fmla="*/ 992864 w 1800000"/>
              <a:gd name="connsiteY15" fmla="*/ 302303 h 378527"/>
              <a:gd name="connsiteX16" fmla="*/ 1424864 w 1800000"/>
              <a:gd name="connsiteY16" fmla="*/ 302303 h 378527"/>
              <a:gd name="connsiteX17" fmla="*/ 1424864 w 1800000"/>
              <a:gd name="connsiteY17" fmla="*/ 99103 h 378527"/>
              <a:gd name="connsiteX18" fmla="*/ 267108 w 1800000"/>
              <a:gd name="connsiteY18" fmla="*/ 99103 h 378527"/>
              <a:gd name="connsiteX19" fmla="*/ 267108 w 1800000"/>
              <a:gd name="connsiteY19" fmla="*/ 302303 h 378527"/>
              <a:gd name="connsiteX20" fmla="*/ 699108 w 1800000"/>
              <a:gd name="connsiteY20" fmla="*/ 302303 h 378527"/>
              <a:gd name="connsiteX21" fmla="*/ 699108 w 1800000"/>
              <a:gd name="connsiteY21" fmla="*/ 99103 h 378527"/>
              <a:gd name="connsiteX22" fmla="*/ 0 w 1800000"/>
              <a:gd name="connsiteY22" fmla="*/ 0 h 378527"/>
              <a:gd name="connsiteX23" fmla="*/ 1800000 w 1800000"/>
              <a:gd name="connsiteY23" fmla="*/ 0 h 378527"/>
              <a:gd name="connsiteX24" fmla="*/ 1800000 w 1800000"/>
              <a:gd name="connsiteY24" fmla="*/ 378527 h 378527"/>
              <a:gd name="connsiteX25" fmla="*/ 0 w 1800000"/>
              <a:gd name="connsiteY25" fmla="*/ 378527 h 378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800000" h="378527">
                <a:moveTo>
                  <a:pt x="1517741" y="164703"/>
                </a:moveTo>
                <a:lnTo>
                  <a:pt x="1517741" y="236703"/>
                </a:lnTo>
                <a:lnTo>
                  <a:pt x="1697741" y="236703"/>
                </a:lnTo>
                <a:lnTo>
                  <a:pt x="1697741" y="164703"/>
                </a:lnTo>
                <a:close/>
                <a:moveTo>
                  <a:pt x="845986" y="146703"/>
                </a:moveTo>
                <a:cubicBezTo>
                  <a:pt x="816163" y="146703"/>
                  <a:pt x="791986" y="170880"/>
                  <a:pt x="791986" y="200703"/>
                </a:cubicBezTo>
                <a:cubicBezTo>
                  <a:pt x="791986" y="230526"/>
                  <a:pt x="816163" y="254703"/>
                  <a:pt x="845986" y="254703"/>
                </a:cubicBezTo>
                <a:cubicBezTo>
                  <a:pt x="875809" y="254703"/>
                  <a:pt x="899986" y="230526"/>
                  <a:pt x="899986" y="200703"/>
                </a:cubicBezTo>
                <a:cubicBezTo>
                  <a:pt x="899986" y="170880"/>
                  <a:pt x="875809" y="146703"/>
                  <a:pt x="845986" y="146703"/>
                </a:cubicBezTo>
                <a:close/>
                <a:moveTo>
                  <a:pt x="120231" y="146703"/>
                </a:moveTo>
                <a:cubicBezTo>
                  <a:pt x="90408" y="146703"/>
                  <a:pt x="66231" y="170880"/>
                  <a:pt x="66231" y="200703"/>
                </a:cubicBezTo>
                <a:cubicBezTo>
                  <a:pt x="66231" y="230526"/>
                  <a:pt x="90408" y="254703"/>
                  <a:pt x="120231" y="254703"/>
                </a:cubicBezTo>
                <a:cubicBezTo>
                  <a:pt x="150054" y="254703"/>
                  <a:pt x="174231" y="230526"/>
                  <a:pt x="174231" y="200703"/>
                </a:cubicBezTo>
                <a:cubicBezTo>
                  <a:pt x="174231" y="170880"/>
                  <a:pt x="150054" y="146703"/>
                  <a:pt x="120231" y="146703"/>
                </a:cubicBezTo>
                <a:close/>
                <a:moveTo>
                  <a:pt x="992864" y="99103"/>
                </a:moveTo>
                <a:lnTo>
                  <a:pt x="992864" y="302303"/>
                </a:lnTo>
                <a:lnTo>
                  <a:pt x="1424864" y="302303"/>
                </a:lnTo>
                <a:lnTo>
                  <a:pt x="1424864" y="99103"/>
                </a:lnTo>
                <a:close/>
                <a:moveTo>
                  <a:pt x="267108" y="99103"/>
                </a:moveTo>
                <a:lnTo>
                  <a:pt x="267108" y="302303"/>
                </a:lnTo>
                <a:lnTo>
                  <a:pt x="699108" y="302303"/>
                </a:lnTo>
                <a:lnTo>
                  <a:pt x="699108" y="99103"/>
                </a:lnTo>
                <a:close/>
                <a:moveTo>
                  <a:pt x="0" y="0"/>
                </a:moveTo>
                <a:lnTo>
                  <a:pt x="1800000" y="0"/>
                </a:lnTo>
                <a:lnTo>
                  <a:pt x="1800000" y="378527"/>
                </a:lnTo>
                <a:lnTo>
                  <a:pt x="0" y="378527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207A2182-D76C-42B3-95BF-A66BF7511152}"/>
              </a:ext>
            </a:extLst>
          </p:cNvPr>
          <p:cNvSpPr/>
          <p:nvPr/>
        </p:nvSpPr>
        <p:spPr>
          <a:xfrm>
            <a:off x="3270150" y="3528140"/>
            <a:ext cx="1080000" cy="234000"/>
          </a:xfrm>
          <a:custGeom>
            <a:avLst/>
            <a:gdLst>
              <a:gd name="connsiteX0" fmla="*/ 1517741 w 1800000"/>
              <a:gd name="connsiteY0" fmla="*/ 164703 h 378527"/>
              <a:gd name="connsiteX1" fmla="*/ 1517741 w 1800000"/>
              <a:gd name="connsiteY1" fmla="*/ 236703 h 378527"/>
              <a:gd name="connsiteX2" fmla="*/ 1697741 w 1800000"/>
              <a:gd name="connsiteY2" fmla="*/ 236703 h 378527"/>
              <a:gd name="connsiteX3" fmla="*/ 1697741 w 1800000"/>
              <a:gd name="connsiteY3" fmla="*/ 164703 h 378527"/>
              <a:gd name="connsiteX4" fmla="*/ 845986 w 1800000"/>
              <a:gd name="connsiteY4" fmla="*/ 146703 h 378527"/>
              <a:gd name="connsiteX5" fmla="*/ 791986 w 1800000"/>
              <a:gd name="connsiteY5" fmla="*/ 200703 h 378527"/>
              <a:gd name="connsiteX6" fmla="*/ 845986 w 1800000"/>
              <a:gd name="connsiteY6" fmla="*/ 254703 h 378527"/>
              <a:gd name="connsiteX7" fmla="*/ 899986 w 1800000"/>
              <a:gd name="connsiteY7" fmla="*/ 200703 h 378527"/>
              <a:gd name="connsiteX8" fmla="*/ 845986 w 1800000"/>
              <a:gd name="connsiteY8" fmla="*/ 146703 h 378527"/>
              <a:gd name="connsiteX9" fmla="*/ 120231 w 1800000"/>
              <a:gd name="connsiteY9" fmla="*/ 146703 h 378527"/>
              <a:gd name="connsiteX10" fmla="*/ 66231 w 1800000"/>
              <a:gd name="connsiteY10" fmla="*/ 200703 h 378527"/>
              <a:gd name="connsiteX11" fmla="*/ 120231 w 1800000"/>
              <a:gd name="connsiteY11" fmla="*/ 254703 h 378527"/>
              <a:gd name="connsiteX12" fmla="*/ 174231 w 1800000"/>
              <a:gd name="connsiteY12" fmla="*/ 200703 h 378527"/>
              <a:gd name="connsiteX13" fmla="*/ 120231 w 1800000"/>
              <a:gd name="connsiteY13" fmla="*/ 146703 h 378527"/>
              <a:gd name="connsiteX14" fmla="*/ 992864 w 1800000"/>
              <a:gd name="connsiteY14" fmla="*/ 99103 h 378527"/>
              <a:gd name="connsiteX15" fmla="*/ 992864 w 1800000"/>
              <a:gd name="connsiteY15" fmla="*/ 302303 h 378527"/>
              <a:gd name="connsiteX16" fmla="*/ 1424864 w 1800000"/>
              <a:gd name="connsiteY16" fmla="*/ 302303 h 378527"/>
              <a:gd name="connsiteX17" fmla="*/ 1424864 w 1800000"/>
              <a:gd name="connsiteY17" fmla="*/ 99103 h 378527"/>
              <a:gd name="connsiteX18" fmla="*/ 267108 w 1800000"/>
              <a:gd name="connsiteY18" fmla="*/ 99103 h 378527"/>
              <a:gd name="connsiteX19" fmla="*/ 267108 w 1800000"/>
              <a:gd name="connsiteY19" fmla="*/ 302303 h 378527"/>
              <a:gd name="connsiteX20" fmla="*/ 699108 w 1800000"/>
              <a:gd name="connsiteY20" fmla="*/ 302303 h 378527"/>
              <a:gd name="connsiteX21" fmla="*/ 699108 w 1800000"/>
              <a:gd name="connsiteY21" fmla="*/ 99103 h 378527"/>
              <a:gd name="connsiteX22" fmla="*/ 0 w 1800000"/>
              <a:gd name="connsiteY22" fmla="*/ 0 h 378527"/>
              <a:gd name="connsiteX23" fmla="*/ 1800000 w 1800000"/>
              <a:gd name="connsiteY23" fmla="*/ 0 h 378527"/>
              <a:gd name="connsiteX24" fmla="*/ 1800000 w 1800000"/>
              <a:gd name="connsiteY24" fmla="*/ 378527 h 378527"/>
              <a:gd name="connsiteX25" fmla="*/ 0 w 1800000"/>
              <a:gd name="connsiteY25" fmla="*/ 378527 h 378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800000" h="378527">
                <a:moveTo>
                  <a:pt x="1517741" y="164703"/>
                </a:moveTo>
                <a:lnTo>
                  <a:pt x="1517741" y="236703"/>
                </a:lnTo>
                <a:lnTo>
                  <a:pt x="1697741" y="236703"/>
                </a:lnTo>
                <a:lnTo>
                  <a:pt x="1697741" y="164703"/>
                </a:lnTo>
                <a:close/>
                <a:moveTo>
                  <a:pt x="845986" y="146703"/>
                </a:moveTo>
                <a:cubicBezTo>
                  <a:pt x="816163" y="146703"/>
                  <a:pt x="791986" y="170880"/>
                  <a:pt x="791986" y="200703"/>
                </a:cubicBezTo>
                <a:cubicBezTo>
                  <a:pt x="791986" y="230526"/>
                  <a:pt x="816163" y="254703"/>
                  <a:pt x="845986" y="254703"/>
                </a:cubicBezTo>
                <a:cubicBezTo>
                  <a:pt x="875809" y="254703"/>
                  <a:pt x="899986" y="230526"/>
                  <a:pt x="899986" y="200703"/>
                </a:cubicBezTo>
                <a:cubicBezTo>
                  <a:pt x="899986" y="170880"/>
                  <a:pt x="875809" y="146703"/>
                  <a:pt x="845986" y="146703"/>
                </a:cubicBezTo>
                <a:close/>
                <a:moveTo>
                  <a:pt x="120231" y="146703"/>
                </a:moveTo>
                <a:cubicBezTo>
                  <a:pt x="90408" y="146703"/>
                  <a:pt x="66231" y="170880"/>
                  <a:pt x="66231" y="200703"/>
                </a:cubicBezTo>
                <a:cubicBezTo>
                  <a:pt x="66231" y="230526"/>
                  <a:pt x="90408" y="254703"/>
                  <a:pt x="120231" y="254703"/>
                </a:cubicBezTo>
                <a:cubicBezTo>
                  <a:pt x="150054" y="254703"/>
                  <a:pt x="174231" y="230526"/>
                  <a:pt x="174231" y="200703"/>
                </a:cubicBezTo>
                <a:cubicBezTo>
                  <a:pt x="174231" y="170880"/>
                  <a:pt x="150054" y="146703"/>
                  <a:pt x="120231" y="146703"/>
                </a:cubicBezTo>
                <a:close/>
                <a:moveTo>
                  <a:pt x="992864" y="99103"/>
                </a:moveTo>
                <a:lnTo>
                  <a:pt x="992864" y="302303"/>
                </a:lnTo>
                <a:lnTo>
                  <a:pt x="1424864" y="302303"/>
                </a:lnTo>
                <a:lnTo>
                  <a:pt x="1424864" y="99103"/>
                </a:lnTo>
                <a:close/>
                <a:moveTo>
                  <a:pt x="267108" y="99103"/>
                </a:moveTo>
                <a:lnTo>
                  <a:pt x="267108" y="302303"/>
                </a:lnTo>
                <a:lnTo>
                  <a:pt x="699108" y="302303"/>
                </a:lnTo>
                <a:lnTo>
                  <a:pt x="699108" y="99103"/>
                </a:lnTo>
                <a:close/>
                <a:moveTo>
                  <a:pt x="0" y="0"/>
                </a:moveTo>
                <a:lnTo>
                  <a:pt x="1800000" y="0"/>
                </a:lnTo>
                <a:lnTo>
                  <a:pt x="1800000" y="378527"/>
                </a:lnTo>
                <a:lnTo>
                  <a:pt x="0" y="378527"/>
                </a:lnTo>
                <a:close/>
              </a:path>
            </a:pathLst>
          </a:custGeom>
          <a:solidFill>
            <a:srgbClr val="005F4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5505EF9-7E00-473A-AD57-DF8748773A9D}"/>
              </a:ext>
            </a:extLst>
          </p:cNvPr>
          <p:cNvGrpSpPr/>
          <p:nvPr/>
        </p:nvGrpSpPr>
        <p:grpSpPr>
          <a:xfrm>
            <a:off x="7756189" y="3983212"/>
            <a:ext cx="743400" cy="570000"/>
            <a:chOff x="6417523" y="3528140"/>
            <a:chExt cx="743400" cy="570000"/>
          </a:xfrm>
          <a:solidFill>
            <a:srgbClr val="81D523"/>
          </a:solidFill>
        </p:grpSpPr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A800C081-5BD4-4594-BDA4-E9080C772220}"/>
                </a:ext>
              </a:extLst>
            </p:cNvPr>
            <p:cNvSpPr/>
            <p:nvPr/>
          </p:nvSpPr>
          <p:spPr>
            <a:xfrm>
              <a:off x="6417523" y="3977782"/>
              <a:ext cx="743400" cy="120000"/>
            </a:xfrm>
            <a:custGeom>
              <a:avLst/>
              <a:gdLst>
                <a:gd name="connsiteX0" fmla="*/ 743400 w 743400"/>
                <a:gd name="connsiteY0" fmla="*/ 60000 h 120000"/>
                <a:gd name="connsiteX1" fmla="*/ 371700 w 743400"/>
                <a:gd name="connsiteY1" fmla="*/ 120000 h 120000"/>
                <a:gd name="connsiteX2" fmla="*/ 0 w 743400"/>
                <a:gd name="connsiteY2" fmla="*/ 60000 h 120000"/>
                <a:gd name="connsiteX3" fmla="*/ 371700 w 743400"/>
                <a:gd name="connsiteY3" fmla="*/ 0 h 120000"/>
                <a:gd name="connsiteX4" fmla="*/ 743400 w 743400"/>
                <a:gd name="connsiteY4" fmla="*/ 6000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400" h="120000">
                  <a:moveTo>
                    <a:pt x="743400" y="60000"/>
                  </a:moveTo>
                  <a:cubicBezTo>
                    <a:pt x="743400" y="93137"/>
                    <a:pt x="576984" y="120000"/>
                    <a:pt x="371700" y="120000"/>
                  </a:cubicBezTo>
                  <a:cubicBezTo>
                    <a:pt x="166416" y="120000"/>
                    <a:pt x="0" y="93137"/>
                    <a:pt x="0" y="60000"/>
                  </a:cubicBezTo>
                  <a:cubicBezTo>
                    <a:pt x="0" y="26863"/>
                    <a:pt x="166416" y="0"/>
                    <a:pt x="371700" y="0"/>
                  </a:cubicBezTo>
                  <a:cubicBezTo>
                    <a:pt x="576984" y="0"/>
                    <a:pt x="743400" y="26863"/>
                    <a:pt x="743400" y="60000"/>
                  </a:cubicBezTo>
                  <a:close/>
                </a:path>
              </a:pathLst>
            </a:custGeom>
            <a:grpFill/>
            <a:ln w="131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9DF60B6D-0A17-4FE9-A6D6-5C14D2028CCA}"/>
                </a:ext>
              </a:extLst>
            </p:cNvPr>
            <p:cNvSpPr/>
            <p:nvPr/>
          </p:nvSpPr>
          <p:spPr>
            <a:xfrm>
              <a:off x="6417523" y="3528140"/>
              <a:ext cx="743400" cy="120000"/>
            </a:xfrm>
            <a:custGeom>
              <a:avLst/>
              <a:gdLst>
                <a:gd name="connsiteX0" fmla="*/ 743400 w 743400"/>
                <a:gd name="connsiteY0" fmla="*/ 60000 h 120000"/>
                <a:gd name="connsiteX1" fmla="*/ 371700 w 743400"/>
                <a:gd name="connsiteY1" fmla="*/ 120000 h 120000"/>
                <a:gd name="connsiteX2" fmla="*/ 0 w 743400"/>
                <a:gd name="connsiteY2" fmla="*/ 60000 h 120000"/>
                <a:gd name="connsiteX3" fmla="*/ 371700 w 743400"/>
                <a:gd name="connsiteY3" fmla="*/ 0 h 120000"/>
                <a:gd name="connsiteX4" fmla="*/ 743400 w 743400"/>
                <a:gd name="connsiteY4" fmla="*/ 6000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400" h="120000">
                  <a:moveTo>
                    <a:pt x="743400" y="60000"/>
                  </a:moveTo>
                  <a:cubicBezTo>
                    <a:pt x="743400" y="93137"/>
                    <a:pt x="576984" y="120000"/>
                    <a:pt x="371700" y="120000"/>
                  </a:cubicBezTo>
                  <a:cubicBezTo>
                    <a:pt x="166416" y="120000"/>
                    <a:pt x="0" y="93137"/>
                    <a:pt x="0" y="60000"/>
                  </a:cubicBezTo>
                  <a:cubicBezTo>
                    <a:pt x="0" y="26863"/>
                    <a:pt x="166416" y="0"/>
                    <a:pt x="371700" y="0"/>
                  </a:cubicBezTo>
                  <a:cubicBezTo>
                    <a:pt x="576984" y="0"/>
                    <a:pt x="743400" y="26863"/>
                    <a:pt x="743400" y="60000"/>
                  </a:cubicBezTo>
                  <a:close/>
                </a:path>
              </a:pathLst>
            </a:custGeom>
            <a:grpFill/>
            <a:ln w="131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826582B8-1F7B-4175-9274-28816A67EBD3}"/>
                </a:ext>
              </a:extLst>
            </p:cNvPr>
            <p:cNvSpPr/>
            <p:nvPr/>
          </p:nvSpPr>
          <p:spPr>
            <a:xfrm>
              <a:off x="6417523" y="3618140"/>
              <a:ext cx="743400" cy="180000"/>
            </a:xfrm>
            <a:custGeom>
              <a:avLst/>
              <a:gdLst>
                <a:gd name="connsiteX0" fmla="*/ 637200 w 743400"/>
                <a:gd name="connsiteY0" fmla="*/ 120000 h 180000"/>
                <a:gd name="connsiteX1" fmla="*/ 610650 w 743400"/>
                <a:gd name="connsiteY1" fmla="*/ 105000 h 180000"/>
                <a:gd name="connsiteX2" fmla="*/ 637200 w 743400"/>
                <a:gd name="connsiteY2" fmla="*/ 90000 h 180000"/>
                <a:gd name="connsiteX3" fmla="*/ 663750 w 743400"/>
                <a:gd name="connsiteY3" fmla="*/ 105000 h 180000"/>
                <a:gd name="connsiteX4" fmla="*/ 637200 w 743400"/>
                <a:gd name="connsiteY4" fmla="*/ 120000 h 180000"/>
                <a:gd name="connsiteX5" fmla="*/ 371700 w 743400"/>
                <a:gd name="connsiteY5" fmla="*/ 60000 h 180000"/>
                <a:gd name="connsiteX6" fmla="*/ 0 w 743400"/>
                <a:gd name="connsiteY6" fmla="*/ 0 h 180000"/>
                <a:gd name="connsiteX7" fmla="*/ 0 w 743400"/>
                <a:gd name="connsiteY7" fmla="*/ 120000 h 180000"/>
                <a:gd name="connsiteX8" fmla="*/ 371700 w 743400"/>
                <a:gd name="connsiteY8" fmla="*/ 180000 h 180000"/>
                <a:gd name="connsiteX9" fmla="*/ 743400 w 743400"/>
                <a:gd name="connsiteY9" fmla="*/ 120000 h 180000"/>
                <a:gd name="connsiteX10" fmla="*/ 743400 w 743400"/>
                <a:gd name="connsiteY10" fmla="*/ 0 h 180000"/>
                <a:gd name="connsiteX11" fmla="*/ 371700 w 743400"/>
                <a:gd name="connsiteY11" fmla="*/ 6000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3400" h="180000">
                  <a:moveTo>
                    <a:pt x="637200" y="120000"/>
                  </a:moveTo>
                  <a:cubicBezTo>
                    <a:pt x="621270" y="120000"/>
                    <a:pt x="610650" y="114000"/>
                    <a:pt x="610650" y="105000"/>
                  </a:cubicBezTo>
                  <a:cubicBezTo>
                    <a:pt x="610650" y="96000"/>
                    <a:pt x="621270" y="90000"/>
                    <a:pt x="637200" y="90000"/>
                  </a:cubicBezTo>
                  <a:cubicBezTo>
                    <a:pt x="653130" y="90000"/>
                    <a:pt x="663750" y="96000"/>
                    <a:pt x="663750" y="105000"/>
                  </a:cubicBezTo>
                  <a:cubicBezTo>
                    <a:pt x="663750" y="114000"/>
                    <a:pt x="653130" y="120000"/>
                    <a:pt x="637200" y="120000"/>
                  </a:cubicBezTo>
                  <a:close/>
                  <a:moveTo>
                    <a:pt x="371700" y="60000"/>
                  </a:moveTo>
                  <a:cubicBezTo>
                    <a:pt x="167265" y="60000"/>
                    <a:pt x="0" y="33000"/>
                    <a:pt x="0" y="0"/>
                  </a:cubicBezTo>
                  <a:lnTo>
                    <a:pt x="0" y="120000"/>
                  </a:lnTo>
                  <a:cubicBezTo>
                    <a:pt x="0" y="153000"/>
                    <a:pt x="167265" y="180000"/>
                    <a:pt x="371700" y="180000"/>
                  </a:cubicBezTo>
                  <a:cubicBezTo>
                    <a:pt x="576135" y="180000"/>
                    <a:pt x="743400" y="153000"/>
                    <a:pt x="743400" y="120000"/>
                  </a:cubicBezTo>
                  <a:lnTo>
                    <a:pt x="743400" y="0"/>
                  </a:lnTo>
                  <a:cubicBezTo>
                    <a:pt x="743400" y="33000"/>
                    <a:pt x="576135" y="60000"/>
                    <a:pt x="371700" y="60000"/>
                  </a:cubicBezTo>
                  <a:close/>
                </a:path>
              </a:pathLst>
            </a:custGeom>
            <a:grpFill/>
            <a:ln w="131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7D0D8747-7F3E-4E75-8863-68C289CB2BA3}"/>
                </a:ext>
              </a:extLst>
            </p:cNvPr>
            <p:cNvSpPr/>
            <p:nvPr/>
          </p:nvSpPr>
          <p:spPr>
            <a:xfrm>
              <a:off x="6417523" y="3768140"/>
              <a:ext cx="743400" cy="180000"/>
            </a:xfrm>
            <a:custGeom>
              <a:avLst/>
              <a:gdLst>
                <a:gd name="connsiteX0" fmla="*/ 637200 w 743400"/>
                <a:gd name="connsiteY0" fmla="*/ 120000 h 180000"/>
                <a:gd name="connsiteX1" fmla="*/ 610650 w 743400"/>
                <a:gd name="connsiteY1" fmla="*/ 105000 h 180000"/>
                <a:gd name="connsiteX2" fmla="*/ 637200 w 743400"/>
                <a:gd name="connsiteY2" fmla="*/ 90000 h 180000"/>
                <a:gd name="connsiteX3" fmla="*/ 663750 w 743400"/>
                <a:gd name="connsiteY3" fmla="*/ 105000 h 180000"/>
                <a:gd name="connsiteX4" fmla="*/ 637200 w 743400"/>
                <a:gd name="connsiteY4" fmla="*/ 120000 h 180000"/>
                <a:gd name="connsiteX5" fmla="*/ 371700 w 743400"/>
                <a:gd name="connsiteY5" fmla="*/ 60000 h 180000"/>
                <a:gd name="connsiteX6" fmla="*/ 0 w 743400"/>
                <a:gd name="connsiteY6" fmla="*/ 0 h 180000"/>
                <a:gd name="connsiteX7" fmla="*/ 0 w 743400"/>
                <a:gd name="connsiteY7" fmla="*/ 120000 h 180000"/>
                <a:gd name="connsiteX8" fmla="*/ 371700 w 743400"/>
                <a:gd name="connsiteY8" fmla="*/ 180000 h 180000"/>
                <a:gd name="connsiteX9" fmla="*/ 743400 w 743400"/>
                <a:gd name="connsiteY9" fmla="*/ 120000 h 180000"/>
                <a:gd name="connsiteX10" fmla="*/ 743400 w 743400"/>
                <a:gd name="connsiteY10" fmla="*/ 0 h 180000"/>
                <a:gd name="connsiteX11" fmla="*/ 371700 w 743400"/>
                <a:gd name="connsiteY11" fmla="*/ 6000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3400" h="180000">
                  <a:moveTo>
                    <a:pt x="637200" y="120000"/>
                  </a:moveTo>
                  <a:cubicBezTo>
                    <a:pt x="621270" y="120000"/>
                    <a:pt x="610650" y="114000"/>
                    <a:pt x="610650" y="105000"/>
                  </a:cubicBezTo>
                  <a:cubicBezTo>
                    <a:pt x="610650" y="96000"/>
                    <a:pt x="621270" y="90000"/>
                    <a:pt x="637200" y="90000"/>
                  </a:cubicBezTo>
                  <a:cubicBezTo>
                    <a:pt x="653130" y="90000"/>
                    <a:pt x="663750" y="96000"/>
                    <a:pt x="663750" y="105000"/>
                  </a:cubicBezTo>
                  <a:cubicBezTo>
                    <a:pt x="663750" y="114000"/>
                    <a:pt x="653130" y="120000"/>
                    <a:pt x="637200" y="120000"/>
                  </a:cubicBezTo>
                  <a:close/>
                  <a:moveTo>
                    <a:pt x="371700" y="60000"/>
                  </a:moveTo>
                  <a:cubicBezTo>
                    <a:pt x="167265" y="60000"/>
                    <a:pt x="0" y="33000"/>
                    <a:pt x="0" y="0"/>
                  </a:cubicBezTo>
                  <a:lnTo>
                    <a:pt x="0" y="120000"/>
                  </a:lnTo>
                  <a:cubicBezTo>
                    <a:pt x="0" y="153000"/>
                    <a:pt x="167265" y="180000"/>
                    <a:pt x="371700" y="180000"/>
                  </a:cubicBezTo>
                  <a:cubicBezTo>
                    <a:pt x="576135" y="180000"/>
                    <a:pt x="743400" y="153000"/>
                    <a:pt x="743400" y="120000"/>
                  </a:cubicBezTo>
                  <a:lnTo>
                    <a:pt x="743400" y="0"/>
                  </a:lnTo>
                  <a:cubicBezTo>
                    <a:pt x="743400" y="33000"/>
                    <a:pt x="576135" y="60000"/>
                    <a:pt x="371700" y="60000"/>
                  </a:cubicBezTo>
                  <a:close/>
                </a:path>
              </a:pathLst>
            </a:custGeom>
            <a:grpFill/>
            <a:ln w="131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56F9B187-8D02-464F-86DF-8C3D4065AE2A}"/>
                </a:ext>
              </a:extLst>
            </p:cNvPr>
            <p:cNvSpPr/>
            <p:nvPr/>
          </p:nvSpPr>
          <p:spPr>
            <a:xfrm>
              <a:off x="6417523" y="3918140"/>
              <a:ext cx="743400" cy="180000"/>
            </a:xfrm>
            <a:custGeom>
              <a:avLst/>
              <a:gdLst>
                <a:gd name="connsiteX0" fmla="*/ 637200 w 743400"/>
                <a:gd name="connsiteY0" fmla="*/ 120000 h 180000"/>
                <a:gd name="connsiteX1" fmla="*/ 610650 w 743400"/>
                <a:gd name="connsiteY1" fmla="*/ 105000 h 180000"/>
                <a:gd name="connsiteX2" fmla="*/ 637200 w 743400"/>
                <a:gd name="connsiteY2" fmla="*/ 90000 h 180000"/>
                <a:gd name="connsiteX3" fmla="*/ 663750 w 743400"/>
                <a:gd name="connsiteY3" fmla="*/ 105000 h 180000"/>
                <a:gd name="connsiteX4" fmla="*/ 637200 w 743400"/>
                <a:gd name="connsiteY4" fmla="*/ 120000 h 180000"/>
                <a:gd name="connsiteX5" fmla="*/ 371700 w 743400"/>
                <a:gd name="connsiteY5" fmla="*/ 60000 h 180000"/>
                <a:gd name="connsiteX6" fmla="*/ 0 w 743400"/>
                <a:gd name="connsiteY6" fmla="*/ 0 h 180000"/>
                <a:gd name="connsiteX7" fmla="*/ 0 w 743400"/>
                <a:gd name="connsiteY7" fmla="*/ 120000 h 180000"/>
                <a:gd name="connsiteX8" fmla="*/ 371700 w 743400"/>
                <a:gd name="connsiteY8" fmla="*/ 180000 h 180000"/>
                <a:gd name="connsiteX9" fmla="*/ 743400 w 743400"/>
                <a:gd name="connsiteY9" fmla="*/ 120000 h 180000"/>
                <a:gd name="connsiteX10" fmla="*/ 743400 w 743400"/>
                <a:gd name="connsiteY10" fmla="*/ 0 h 180000"/>
                <a:gd name="connsiteX11" fmla="*/ 371700 w 743400"/>
                <a:gd name="connsiteY11" fmla="*/ 6000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3400" h="180000">
                  <a:moveTo>
                    <a:pt x="637200" y="120000"/>
                  </a:moveTo>
                  <a:cubicBezTo>
                    <a:pt x="621270" y="120000"/>
                    <a:pt x="610650" y="114000"/>
                    <a:pt x="610650" y="105000"/>
                  </a:cubicBezTo>
                  <a:cubicBezTo>
                    <a:pt x="610650" y="96000"/>
                    <a:pt x="621270" y="90000"/>
                    <a:pt x="637200" y="90000"/>
                  </a:cubicBezTo>
                  <a:cubicBezTo>
                    <a:pt x="653130" y="90000"/>
                    <a:pt x="663750" y="96000"/>
                    <a:pt x="663750" y="105000"/>
                  </a:cubicBezTo>
                  <a:cubicBezTo>
                    <a:pt x="663750" y="114000"/>
                    <a:pt x="653130" y="120000"/>
                    <a:pt x="637200" y="120000"/>
                  </a:cubicBezTo>
                  <a:close/>
                  <a:moveTo>
                    <a:pt x="371700" y="60000"/>
                  </a:moveTo>
                  <a:cubicBezTo>
                    <a:pt x="167265" y="60000"/>
                    <a:pt x="0" y="33000"/>
                    <a:pt x="0" y="0"/>
                  </a:cubicBezTo>
                  <a:lnTo>
                    <a:pt x="0" y="120000"/>
                  </a:lnTo>
                  <a:cubicBezTo>
                    <a:pt x="0" y="153000"/>
                    <a:pt x="167265" y="180000"/>
                    <a:pt x="371700" y="180000"/>
                  </a:cubicBezTo>
                  <a:cubicBezTo>
                    <a:pt x="576135" y="180000"/>
                    <a:pt x="743400" y="153000"/>
                    <a:pt x="743400" y="120000"/>
                  </a:cubicBezTo>
                  <a:lnTo>
                    <a:pt x="743400" y="0"/>
                  </a:lnTo>
                  <a:cubicBezTo>
                    <a:pt x="743400" y="33000"/>
                    <a:pt x="576135" y="60000"/>
                    <a:pt x="371700" y="60000"/>
                  </a:cubicBezTo>
                  <a:close/>
                </a:path>
              </a:pathLst>
            </a:custGeom>
            <a:grpFill/>
            <a:ln w="131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37BFEAD-A72F-499E-8996-17B3F9EF2328}"/>
              </a:ext>
            </a:extLst>
          </p:cNvPr>
          <p:cNvGrpSpPr/>
          <p:nvPr/>
        </p:nvGrpSpPr>
        <p:grpSpPr>
          <a:xfrm>
            <a:off x="6385697" y="3533570"/>
            <a:ext cx="899215" cy="1444510"/>
            <a:chOff x="6385697" y="3533570"/>
            <a:chExt cx="899215" cy="1444510"/>
          </a:xfrm>
        </p:grpSpPr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04ADD557-8ED4-4989-9EFF-2ABBB3AEF2ED}"/>
                </a:ext>
              </a:extLst>
            </p:cNvPr>
            <p:cNvSpPr/>
            <p:nvPr/>
          </p:nvSpPr>
          <p:spPr>
            <a:xfrm>
              <a:off x="6463605" y="3983212"/>
              <a:ext cx="743400" cy="120000"/>
            </a:xfrm>
            <a:custGeom>
              <a:avLst/>
              <a:gdLst>
                <a:gd name="connsiteX0" fmla="*/ 743400 w 743400"/>
                <a:gd name="connsiteY0" fmla="*/ 60000 h 120000"/>
                <a:gd name="connsiteX1" fmla="*/ 371700 w 743400"/>
                <a:gd name="connsiteY1" fmla="*/ 120000 h 120000"/>
                <a:gd name="connsiteX2" fmla="*/ 0 w 743400"/>
                <a:gd name="connsiteY2" fmla="*/ 60000 h 120000"/>
                <a:gd name="connsiteX3" fmla="*/ 371700 w 743400"/>
                <a:gd name="connsiteY3" fmla="*/ 0 h 120000"/>
                <a:gd name="connsiteX4" fmla="*/ 743400 w 743400"/>
                <a:gd name="connsiteY4" fmla="*/ 6000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400" h="120000">
                  <a:moveTo>
                    <a:pt x="743400" y="60000"/>
                  </a:moveTo>
                  <a:cubicBezTo>
                    <a:pt x="743400" y="93137"/>
                    <a:pt x="576984" y="120000"/>
                    <a:pt x="371700" y="120000"/>
                  </a:cubicBezTo>
                  <a:cubicBezTo>
                    <a:pt x="166416" y="120000"/>
                    <a:pt x="0" y="93137"/>
                    <a:pt x="0" y="60000"/>
                  </a:cubicBezTo>
                  <a:cubicBezTo>
                    <a:pt x="0" y="26863"/>
                    <a:pt x="166416" y="0"/>
                    <a:pt x="371700" y="0"/>
                  </a:cubicBezTo>
                  <a:cubicBezTo>
                    <a:pt x="576984" y="0"/>
                    <a:pt x="743400" y="26863"/>
                    <a:pt x="743400" y="60000"/>
                  </a:cubicBezTo>
                  <a:close/>
                </a:path>
              </a:pathLst>
            </a:custGeom>
            <a:solidFill>
              <a:srgbClr val="005F4B"/>
            </a:solidFill>
            <a:ln w="131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9DF587BD-3DA3-4243-BFF0-16892013C1D4}"/>
                </a:ext>
              </a:extLst>
            </p:cNvPr>
            <p:cNvSpPr/>
            <p:nvPr/>
          </p:nvSpPr>
          <p:spPr>
            <a:xfrm>
              <a:off x="6463605" y="4073212"/>
              <a:ext cx="743400" cy="180000"/>
            </a:xfrm>
            <a:custGeom>
              <a:avLst/>
              <a:gdLst>
                <a:gd name="connsiteX0" fmla="*/ 637200 w 743400"/>
                <a:gd name="connsiteY0" fmla="*/ 120000 h 180000"/>
                <a:gd name="connsiteX1" fmla="*/ 610650 w 743400"/>
                <a:gd name="connsiteY1" fmla="*/ 105000 h 180000"/>
                <a:gd name="connsiteX2" fmla="*/ 637200 w 743400"/>
                <a:gd name="connsiteY2" fmla="*/ 90000 h 180000"/>
                <a:gd name="connsiteX3" fmla="*/ 663750 w 743400"/>
                <a:gd name="connsiteY3" fmla="*/ 105000 h 180000"/>
                <a:gd name="connsiteX4" fmla="*/ 637200 w 743400"/>
                <a:gd name="connsiteY4" fmla="*/ 120000 h 180000"/>
                <a:gd name="connsiteX5" fmla="*/ 371700 w 743400"/>
                <a:gd name="connsiteY5" fmla="*/ 60000 h 180000"/>
                <a:gd name="connsiteX6" fmla="*/ 0 w 743400"/>
                <a:gd name="connsiteY6" fmla="*/ 0 h 180000"/>
                <a:gd name="connsiteX7" fmla="*/ 0 w 743400"/>
                <a:gd name="connsiteY7" fmla="*/ 120000 h 180000"/>
                <a:gd name="connsiteX8" fmla="*/ 371700 w 743400"/>
                <a:gd name="connsiteY8" fmla="*/ 180000 h 180000"/>
                <a:gd name="connsiteX9" fmla="*/ 743400 w 743400"/>
                <a:gd name="connsiteY9" fmla="*/ 120000 h 180000"/>
                <a:gd name="connsiteX10" fmla="*/ 743400 w 743400"/>
                <a:gd name="connsiteY10" fmla="*/ 0 h 180000"/>
                <a:gd name="connsiteX11" fmla="*/ 371700 w 743400"/>
                <a:gd name="connsiteY11" fmla="*/ 6000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3400" h="180000">
                  <a:moveTo>
                    <a:pt x="637200" y="120000"/>
                  </a:moveTo>
                  <a:cubicBezTo>
                    <a:pt x="621270" y="120000"/>
                    <a:pt x="610650" y="114000"/>
                    <a:pt x="610650" y="105000"/>
                  </a:cubicBezTo>
                  <a:cubicBezTo>
                    <a:pt x="610650" y="96000"/>
                    <a:pt x="621270" y="90000"/>
                    <a:pt x="637200" y="90000"/>
                  </a:cubicBezTo>
                  <a:cubicBezTo>
                    <a:pt x="653130" y="90000"/>
                    <a:pt x="663750" y="96000"/>
                    <a:pt x="663750" y="105000"/>
                  </a:cubicBezTo>
                  <a:cubicBezTo>
                    <a:pt x="663750" y="114000"/>
                    <a:pt x="653130" y="120000"/>
                    <a:pt x="637200" y="120000"/>
                  </a:cubicBezTo>
                  <a:close/>
                  <a:moveTo>
                    <a:pt x="371700" y="60000"/>
                  </a:moveTo>
                  <a:cubicBezTo>
                    <a:pt x="167265" y="60000"/>
                    <a:pt x="0" y="33000"/>
                    <a:pt x="0" y="0"/>
                  </a:cubicBezTo>
                  <a:lnTo>
                    <a:pt x="0" y="120000"/>
                  </a:lnTo>
                  <a:cubicBezTo>
                    <a:pt x="0" y="153000"/>
                    <a:pt x="167265" y="180000"/>
                    <a:pt x="371700" y="180000"/>
                  </a:cubicBezTo>
                  <a:cubicBezTo>
                    <a:pt x="576135" y="180000"/>
                    <a:pt x="743400" y="153000"/>
                    <a:pt x="743400" y="120000"/>
                  </a:cubicBezTo>
                  <a:lnTo>
                    <a:pt x="743400" y="0"/>
                  </a:lnTo>
                  <a:cubicBezTo>
                    <a:pt x="743400" y="33000"/>
                    <a:pt x="576135" y="60000"/>
                    <a:pt x="371700" y="60000"/>
                  </a:cubicBezTo>
                  <a:close/>
                </a:path>
              </a:pathLst>
            </a:custGeom>
            <a:solidFill>
              <a:srgbClr val="005F4B"/>
            </a:solidFill>
            <a:ln w="131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6DAEA0FC-81B9-43ED-937A-72E1BC30EF22}"/>
                </a:ext>
              </a:extLst>
            </p:cNvPr>
            <p:cNvSpPr/>
            <p:nvPr/>
          </p:nvSpPr>
          <p:spPr>
            <a:xfrm>
              <a:off x="6463605" y="4223212"/>
              <a:ext cx="743400" cy="180000"/>
            </a:xfrm>
            <a:custGeom>
              <a:avLst/>
              <a:gdLst>
                <a:gd name="connsiteX0" fmla="*/ 637200 w 743400"/>
                <a:gd name="connsiteY0" fmla="*/ 120000 h 180000"/>
                <a:gd name="connsiteX1" fmla="*/ 610650 w 743400"/>
                <a:gd name="connsiteY1" fmla="*/ 105000 h 180000"/>
                <a:gd name="connsiteX2" fmla="*/ 637200 w 743400"/>
                <a:gd name="connsiteY2" fmla="*/ 90000 h 180000"/>
                <a:gd name="connsiteX3" fmla="*/ 663750 w 743400"/>
                <a:gd name="connsiteY3" fmla="*/ 105000 h 180000"/>
                <a:gd name="connsiteX4" fmla="*/ 637200 w 743400"/>
                <a:gd name="connsiteY4" fmla="*/ 120000 h 180000"/>
                <a:gd name="connsiteX5" fmla="*/ 371700 w 743400"/>
                <a:gd name="connsiteY5" fmla="*/ 60000 h 180000"/>
                <a:gd name="connsiteX6" fmla="*/ 0 w 743400"/>
                <a:gd name="connsiteY6" fmla="*/ 0 h 180000"/>
                <a:gd name="connsiteX7" fmla="*/ 0 w 743400"/>
                <a:gd name="connsiteY7" fmla="*/ 120000 h 180000"/>
                <a:gd name="connsiteX8" fmla="*/ 371700 w 743400"/>
                <a:gd name="connsiteY8" fmla="*/ 180000 h 180000"/>
                <a:gd name="connsiteX9" fmla="*/ 743400 w 743400"/>
                <a:gd name="connsiteY9" fmla="*/ 120000 h 180000"/>
                <a:gd name="connsiteX10" fmla="*/ 743400 w 743400"/>
                <a:gd name="connsiteY10" fmla="*/ 0 h 180000"/>
                <a:gd name="connsiteX11" fmla="*/ 371700 w 743400"/>
                <a:gd name="connsiteY11" fmla="*/ 6000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3400" h="180000">
                  <a:moveTo>
                    <a:pt x="637200" y="120000"/>
                  </a:moveTo>
                  <a:cubicBezTo>
                    <a:pt x="621270" y="120000"/>
                    <a:pt x="610650" y="114000"/>
                    <a:pt x="610650" y="105000"/>
                  </a:cubicBezTo>
                  <a:cubicBezTo>
                    <a:pt x="610650" y="96000"/>
                    <a:pt x="621270" y="90000"/>
                    <a:pt x="637200" y="90000"/>
                  </a:cubicBezTo>
                  <a:cubicBezTo>
                    <a:pt x="653130" y="90000"/>
                    <a:pt x="663750" y="96000"/>
                    <a:pt x="663750" y="105000"/>
                  </a:cubicBezTo>
                  <a:cubicBezTo>
                    <a:pt x="663750" y="114000"/>
                    <a:pt x="653130" y="120000"/>
                    <a:pt x="637200" y="120000"/>
                  </a:cubicBezTo>
                  <a:close/>
                  <a:moveTo>
                    <a:pt x="371700" y="60000"/>
                  </a:moveTo>
                  <a:cubicBezTo>
                    <a:pt x="167265" y="60000"/>
                    <a:pt x="0" y="33000"/>
                    <a:pt x="0" y="0"/>
                  </a:cubicBezTo>
                  <a:lnTo>
                    <a:pt x="0" y="120000"/>
                  </a:lnTo>
                  <a:cubicBezTo>
                    <a:pt x="0" y="153000"/>
                    <a:pt x="167265" y="180000"/>
                    <a:pt x="371700" y="180000"/>
                  </a:cubicBezTo>
                  <a:cubicBezTo>
                    <a:pt x="576135" y="180000"/>
                    <a:pt x="743400" y="153000"/>
                    <a:pt x="743400" y="120000"/>
                  </a:cubicBezTo>
                  <a:lnTo>
                    <a:pt x="743400" y="0"/>
                  </a:lnTo>
                  <a:cubicBezTo>
                    <a:pt x="743400" y="33000"/>
                    <a:pt x="576135" y="60000"/>
                    <a:pt x="371700" y="60000"/>
                  </a:cubicBezTo>
                  <a:close/>
                </a:path>
              </a:pathLst>
            </a:custGeom>
            <a:solidFill>
              <a:srgbClr val="005F4B"/>
            </a:solidFill>
            <a:ln w="131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36543A78-41AB-4E00-84DB-EE788D7374F4}"/>
                </a:ext>
              </a:extLst>
            </p:cNvPr>
            <p:cNvSpPr/>
            <p:nvPr/>
          </p:nvSpPr>
          <p:spPr>
            <a:xfrm>
              <a:off x="6463605" y="4373212"/>
              <a:ext cx="743400" cy="180000"/>
            </a:xfrm>
            <a:custGeom>
              <a:avLst/>
              <a:gdLst>
                <a:gd name="connsiteX0" fmla="*/ 637200 w 743400"/>
                <a:gd name="connsiteY0" fmla="*/ 120000 h 180000"/>
                <a:gd name="connsiteX1" fmla="*/ 610650 w 743400"/>
                <a:gd name="connsiteY1" fmla="*/ 105000 h 180000"/>
                <a:gd name="connsiteX2" fmla="*/ 637200 w 743400"/>
                <a:gd name="connsiteY2" fmla="*/ 90000 h 180000"/>
                <a:gd name="connsiteX3" fmla="*/ 663750 w 743400"/>
                <a:gd name="connsiteY3" fmla="*/ 105000 h 180000"/>
                <a:gd name="connsiteX4" fmla="*/ 637200 w 743400"/>
                <a:gd name="connsiteY4" fmla="*/ 120000 h 180000"/>
                <a:gd name="connsiteX5" fmla="*/ 371700 w 743400"/>
                <a:gd name="connsiteY5" fmla="*/ 60000 h 180000"/>
                <a:gd name="connsiteX6" fmla="*/ 0 w 743400"/>
                <a:gd name="connsiteY6" fmla="*/ 0 h 180000"/>
                <a:gd name="connsiteX7" fmla="*/ 0 w 743400"/>
                <a:gd name="connsiteY7" fmla="*/ 120000 h 180000"/>
                <a:gd name="connsiteX8" fmla="*/ 371700 w 743400"/>
                <a:gd name="connsiteY8" fmla="*/ 180000 h 180000"/>
                <a:gd name="connsiteX9" fmla="*/ 743400 w 743400"/>
                <a:gd name="connsiteY9" fmla="*/ 120000 h 180000"/>
                <a:gd name="connsiteX10" fmla="*/ 743400 w 743400"/>
                <a:gd name="connsiteY10" fmla="*/ 0 h 180000"/>
                <a:gd name="connsiteX11" fmla="*/ 371700 w 743400"/>
                <a:gd name="connsiteY11" fmla="*/ 6000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3400" h="180000">
                  <a:moveTo>
                    <a:pt x="637200" y="120000"/>
                  </a:moveTo>
                  <a:cubicBezTo>
                    <a:pt x="621270" y="120000"/>
                    <a:pt x="610650" y="114000"/>
                    <a:pt x="610650" y="105000"/>
                  </a:cubicBezTo>
                  <a:cubicBezTo>
                    <a:pt x="610650" y="96000"/>
                    <a:pt x="621270" y="90000"/>
                    <a:pt x="637200" y="90000"/>
                  </a:cubicBezTo>
                  <a:cubicBezTo>
                    <a:pt x="653130" y="90000"/>
                    <a:pt x="663750" y="96000"/>
                    <a:pt x="663750" y="105000"/>
                  </a:cubicBezTo>
                  <a:cubicBezTo>
                    <a:pt x="663750" y="114000"/>
                    <a:pt x="653130" y="120000"/>
                    <a:pt x="637200" y="120000"/>
                  </a:cubicBezTo>
                  <a:close/>
                  <a:moveTo>
                    <a:pt x="371700" y="60000"/>
                  </a:moveTo>
                  <a:cubicBezTo>
                    <a:pt x="167265" y="60000"/>
                    <a:pt x="0" y="33000"/>
                    <a:pt x="0" y="0"/>
                  </a:cubicBezTo>
                  <a:lnTo>
                    <a:pt x="0" y="120000"/>
                  </a:lnTo>
                  <a:cubicBezTo>
                    <a:pt x="0" y="153000"/>
                    <a:pt x="167265" y="180000"/>
                    <a:pt x="371700" y="180000"/>
                  </a:cubicBezTo>
                  <a:cubicBezTo>
                    <a:pt x="576135" y="180000"/>
                    <a:pt x="743400" y="153000"/>
                    <a:pt x="743400" y="120000"/>
                  </a:cubicBezTo>
                  <a:lnTo>
                    <a:pt x="743400" y="0"/>
                  </a:lnTo>
                  <a:cubicBezTo>
                    <a:pt x="743400" y="33000"/>
                    <a:pt x="576135" y="60000"/>
                    <a:pt x="371700" y="60000"/>
                  </a:cubicBezTo>
                  <a:close/>
                </a:path>
              </a:pathLst>
            </a:custGeom>
            <a:solidFill>
              <a:srgbClr val="005F4B"/>
            </a:solidFill>
            <a:ln w="131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1C72F8D7-0DBF-4B2A-B8B5-0360E61C5A9E}"/>
                </a:ext>
              </a:extLst>
            </p:cNvPr>
            <p:cNvSpPr/>
            <p:nvPr/>
          </p:nvSpPr>
          <p:spPr>
            <a:xfrm>
              <a:off x="6463605" y="3533570"/>
              <a:ext cx="743400" cy="120000"/>
            </a:xfrm>
            <a:custGeom>
              <a:avLst/>
              <a:gdLst>
                <a:gd name="connsiteX0" fmla="*/ 743400 w 743400"/>
                <a:gd name="connsiteY0" fmla="*/ 60000 h 120000"/>
                <a:gd name="connsiteX1" fmla="*/ 371700 w 743400"/>
                <a:gd name="connsiteY1" fmla="*/ 120000 h 120000"/>
                <a:gd name="connsiteX2" fmla="*/ 0 w 743400"/>
                <a:gd name="connsiteY2" fmla="*/ 60000 h 120000"/>
                <a:gd name="connsiteX3" fmla="*/ 371700 w 743400"/>
                <a:gd name="connsiteY3" fmla="*/ 0 h 120000"/>
                <a:gd name="connsiteX4" fmla="*/ 743400 w 743400"/>
                <a:gd name="connsiteY4" fmla="*/ 6000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400" h="120000">
                  <a:moveTo>
                    <a:pt x="743400" y="60000"/>
                  </a:moveTo>
                  <a:cubicBezTo>
                    <a:pt x="743400" y="93137"/>
                    <a:pt x="576984" y="120000"/>
                    <a:pt x="371700" y="120000"/>
                  </a:cubicBezTo>
                  <a:cubicBezTo>
                    <a:pt x="166416" y="120000"/>
                    <a:pt x="0" y="93137"/>
                    <a:pt x="0" y="60000"/>
                  </a:cubicBezTo>
                  <a:cubicBezTo>
                    <a:pt x="0" y="26863"/>
                    <a:pt x="166416" y="0"/>
                    <a:pt x="371700" y="0"/>
                  </a:cubicBezTo>
                  <a:cubicBezTo>
                    <a:pt x="576984" y="0"/>
                    <a:pt x="743400" y="26863"/>
                    <a:pt x="743400" y="60000"/>
                  </a:cubicBezTo>
                  <a:close/>
                </a:path>
              </a:pathLst>
            </a:custGeom>
            <a:solidFill>
              <a:srgbClr val="005F4B"/>
            </a:solidFill>
            <a:ln w="131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7DA9B541-8AF3-4032-9CA0-4A25DA87DCCC}"/>
                </a:ext>
              </a:extLst>
            </p:cNvPr>
            <p:cNvSpPr/>
            <p:nvPr/>
          </p:nvSpPr>
          <p:spPr>
            <a:xfrm>
              <a:off x="6463605" y="3623570"/>
              <a:ext cx="743400" cy="180000"/>
            </a:xfrm>
            <a:custGeom>
              <a:avLst/>
              <a:gdLst>
                <a:gd name="connsiteX0" fmla="*/ 637200 w 743400"/>
                <a:gd name="connsiteY0" fmla="*/ 120000 h 180000"/>
                <a:gd name="connsiteX1" fmla="*/ 610650 w 743400"/>
                <a:gd name="connsiteY1" fmla="*/ 105000 h 180000"/>
                <a:gd name="connsiteX2" fmla="*/ 637200 w 743400"/>
                <a:gd name="connsiteY2" fmla="*/ 90000 h 180000"/>
                <a:gd name="connsiteX3" fmla="*/ 663750 w 743400"/>
                <a:gd name="connsiteY3" fmla="*/ 105000 h 180000"/>
                <a:gd name="connsiteX4" fmla="*/ 637200 w 743400"/>
                <a:gd name="connsiteY4" fmla="*/ 120000 h 180000"/>
                <a:gd name="connsiteX5" fmla="*/ 371700 w 743400"/>
                <a:gd name="connsiteY5" fmla="*/ 60000 h 180000"/>
                <a:gd name="connsiteX6" fmla="*/ 0 w 743400"/>
                <a:gd name="connsiteY6" fmla="*/ 0 h 180000"/>
                <a:gd name="connsiteX7" fmla="*/ 0 w 743400"/>
                <a:gd name="connsiteY7" fmla="*/ 120000 h 180000"/>
                <a:gd name="connsiteX8" fmla="*/ 371700 w 743400"/>
                <a:gd name="connsiteY8" fmla="*/ 180000 h 180000"/>
                <a:gd name="connsiteX9" fmla="*/ 743400 w 743400"/>
                <a:gd name="connsiteY9" fmla="*/ 120000 h 180000"/>
                <a:gd name="connsiteX10" fmla="*/ 743400 w 743400"/>
                <a:gd name="connsiteY10" fmla="*/ 0 h 180000"/>
                <a:gd name="connsiteX11" fmla="*/ 371700 w 743400"/>
                <a:gd name="connsiteY11" fmla="*/ 6000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3400" h="180000">
                  <a:moveTo>
                    <a:pt x="637200" y="120000"/>
                  </a:moveTo>
                  <a:cubicBezTo>
                    <a:pt x="621270" y="120000"/>
                    <a:pt x="610650" y="114000"/>
                    <a:pt x="610650" y="105000"/>
                  </a:cubicBezTo>
                  <a:cubicBezTo>
                    <a:pt x="610650" y="96000"/>
                    <a:pt x="621270" y="90000"/>
                    <a:pt x="637200" y="90000"/>
                  </a:cubicBezTo>
                  <a:cubicBezTo>
                    <a:pt x="653130" y="90000"/>
                    <a:pt x="663750" y="96000"/>
                    <a:pt x="663750" y="105000"/>
                  </a:cubicBezTo>
                  <a:cubicBezTo>
                    <a:pt x="663750" y="114000"/>
                    <a:pt x="653130" y="120000"/>
                    <a:pt x="637200" y="120000"/>
                  </a:cubicBezTo>
                  <a:close/>
                  <a:moveTo>
                    <a:pt x="371700" y="60000"/>
                  </a:moveTo>
                  <a:cubicBezTo>
                    <a:pt x="167265" y="60000"/>
                    <a:pt x="0" y="33000"/>
                    <a:pt x="0" y="0"/>
                  </a:cubicBezTo>
                  <a:lnTo>
                    <a:pt x="0" y="120000"/>
                  </a:lnTo>
                  <a:cubicBezTo>
                    <a:pt x="0" y="153000"/>
                    <a:pt x="167265" y="180000"/>
                    <a:pt x="371700" y="180000"/>
                  </a:cubicBezTo>
                  <a:cubicBezTo>
                    <a:pt x="576135" y="180000"/>
                    <a:pt x="743400" y="153000"/>
                    <a:pt x="743400" y="120000"/>
                  </a:cubicBezTo>
                  <a:lnTo>
                    <a:pt x="743400" y="0"/>
                  </a:lnTo>
                  <a:cubicBezTo>
                    <a:pt x="743400" y="33000"/>
                    <a:pt x="576135" y="60000"/>
                    <a:pt x="371700" y="60000"/>
                  </a:cubicBezTo>
                  <a:close/>
                </a:path>
              </a:pathLst>
            </a:custGeom>
            <a:solidFill>
              <a:srgbClr val="005F4B"/>
            </a:solidFill>
            <a:ln w="131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07E07B42-3A9E-4D09-B2C8-73DB2A40DF5D}"/>
                </a:ext>
              </a:extLst>
            </p:cNvPr>
            <p:cNvSpPr/>
            <p:nvPr/>
          </p:nvSpPr>
          <p:spPr>
            <a:xfrm>
              <a:off x="6463605" y="3773570"/>
              <a:ext cx="743400" cy="180000"/>
            </a:xfrm>
            <a:custGeom>
              <a:avLst/>
              <a:gdLst>
                <a:gd name="connsiteX0" fmla="*/ 637200 w 743400"/>
                <a:gd name="connsiteY0" fmla="*/ 120000 h 180000"/>
                <a:gd name="connsiteX1" fmla="*/ 610650 w 743400"/>
                <a:gd name="connsiteY1" fmla="*/ 105000 h 180000"/>
                <a:gd name="connsiteX2" fmla="*/ 637200 w 743400"/>
                <a:gd name="connsiteY2" fmla="*/ 90000 h 180000"/>
                <a:gd name="connsiteX3" fmla="*/ 663750 w 743400"/>
                <a:gd name="connsiteY3" fmla="*/ 105000 h 180000"/>
                <a:gd name="connsiteX4" fmla="*/ 637200 w 743400"/>
                <a:gd name="connsiteY4" fmla="*/ 120000 h 180000"/>
                <a:gd name="connsiteX5" fmla="*/ 371700 w 743400"/>
                <a:gd name="connsiteY5" fmla="*/ 60000 h 180000"/>
                <a:gd name="connsiteX6" fmla="*/ 0 w 743400"/>
                <a:gd name="connsiteY6" fmla="*/ 0 h 180000"/>
                <a:gd name="connsiteX7" fmla="*/ 0 w 743400"/>
                <a:gd name="connsiteY7" fmla="*/ 120000 h 180000"/>
                <a:gd name="connsiteX8" fmla="*/ 371700 w 743400"/>
                <a:gd name="connsiteY8" fmla="*/ 180000 h 180000"/>
                <a:gd name="connsiteX9" fmla="*/ 743400 w 743400"/>
                <a:gd name="connsiteY9" fmla="*/ 120000 h 180000"/>
                <a:gd name="connsiteX10" fmla="*/ 743400 w 743400"/>
                <a:gd name="connsiteY10" fmla="*/ 0 h 180000"/>
                <a:gd name="connsiteX11" fmla="*/ 371700 w 743400"/>
                <a:gd name="connsiteY11" fmla="*/ 6000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3400" h="180000">
                  <a:moveTo>
                    <a:pt x="637200" y="120000"/>
                  </a:moveTo>
                  <a:cubicBezTo>
                    <a:pt x="621270" y="120000"/>
                    <a:pt x="610650" y="114000"/>
                    <a:pt x="610650" y="105000"/>
                  </a:cubicBezTo>
                  <a:cubicBezTo>
                    <a:pt x="610650" y="96000"/>
                    <a:pt x="621270" y="90000"/>
                    <a:pt x="637200" y="90000"/>
                  </a:cubicBezTo>
                  <a:cubicBezTo>
                    <a:pt x="653130" y="90000"/>
                    <a:pt x="663750" y="96000"/>
                    <a:pt x="663750" y="105000"/>
                  </a:cubicBezTo>
                  <a:cubicBezTo>
                    <a:pt x="663750" y="114000"/>
                    <a:pt x="653130" y="120000"/>
                    <a:pt x="637200" y="120000"/>
                  </a:cubicBezTo>
                  <a:close/>
                  <a:moveTo>
                    <a:pt x="371700" y="60000"/>
                  </a:moveTo>
                  <a:cubicBezTo>
                    <a:pt x="167265" y="60000"/>
                    <a:pt x="0" y="33000"/>
                    <a:pt x="0" y="0"/>
                  </a:cubicBezTo>
                  <a:lnTo>
                    <a:pt x="0" y="120000"/>
                  </a:lnTo>
                  <a:cubicBezTo>
                    <a:pt x="0" y="153000"/>
                    <a:pt x="167265" y="180000"/>
                    <a:pt x="371700" y="180000"/>
                  </a:cubicBezTo>
                  <a:cubicBezTo>
                    <a:pt x="576135" y="180000"/>
                    <a:pt x="743400" y="153000"/>
                    <a:pt x="743400" y="120000"/>
                  </a:cubicBezTo>
                  <a:lnTo>
                    <a:pt x="743400" y="0"/>
                  </a:lnTo>
                  <a:cubicBezTo>
                    <a:pt x="743400" y="33000"/>
                    <a:pt x="576135" y="60000"/>
                    <a:pt x="371700" y="60000"/>
                  </a:cubicBezTo>
                  <a:close/>
                </a:path>
              </a:pathLst>
            </a:custGeom>
            <a:solidFill>
              <a:srgbClr val="005F4B"/>
            </a:solidFill>
            <a:ln w="131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709C92B3-9C79-44A6-9121-232E55D094FB}"/>
                </a:ext>
              </a:extLst>
            </p:cNvPr>
            <p:cNvSpPr/>
            <p:nvPr/>
          </p:nvSpPr>
          <p:spPr>
            <a:xfrm>
              <a:off x="6463605" y="3923570"/>
              <a:ext cx="743400" cy="180000"/>
            </a:xfrm>
            <a:custGeom>
              <a:avLst/>
              <a:gdLst>
                <a:gd name="connsiteX0" fmla="*/ 637200 w 743400"/>
                <a:gd name="connsiteY0" fmla="*/ 120000 h 180000"/>
                <a:gd name="connsiteX1" fmla="*/ 610650 w 743400"/>
                <a:gd name="connsiteY1" fmla="*/ 105000 h 180000"/>
                <a:gd name="connsiteX2" fmla="*/ 637200 w 743400"/>
                <a:gd name="connsiteY2" fmla="*/ 90000 h 180000"/>
                <a:gd name="connsiteX3" fmla="*/ 663750 w 743400"/>
                <a:gd name="connsiteY3" fmla="*/ 105000 h 180000"/>
                <a:gd name="connsiteX4" fmla="*/ 637200 w 743400"/>
                <a:gd name="connsiteY4" fmla="*/ 120000 h 180000"/>
                <a:gd name="connsiteX5" fmla="*/ 371700 w 743400"/>
                <a:gd name="connsiteY5" fmla="*/ 60000 h 180000"/>
                <a:gd name="connsiteX6" fmla="*/ 0 w 743400"/>
                <a:gd name="connsiteY6" fmla="*/ 0 h 180000"/>
                <a:gd name="connsiteX7" fmla="*/ 0 w 743400"/>
                <a:gd name="connsiteY7" fmla="*/ 120000 h 180000"/>
                <a:gd name="connsiteX8" fmla="*/ 371700 w 743400"/>
                <a:gd name="connsiteY8" fmla="*/ 180000 h 180000"/>
                <a:gd name="connsiteX9" fmla="*/ 743400 w 743400"/>
                <a:gd name="connsiteY9" fmla="*/ 120000 h 180000"/>
                <a:gd name="connsiteX10" fmla="*/ 743400 w 743400"/>
                <a:gd name="connsiteY10" fmla="*/ 0 h 180000"/>
                <a:gd name="connsiteX11" fmla="*/ 371700 w 743400"/>
                <a:gd name="connsiteY11" fmla="*/ 6000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3400" h="180000">
                  <a:moveTo>
                    <a:pt x="637200" y="120000"/>
                  </a:moveTo>
                  <a:cubicBezTo>
                    <a:pt x="621270" y="120000"/>
                    <a:pt x="610650" y="114000"/>
                    <a:pt x="610650" y="105000"/>
                  </a:cubicBezTo>
                  <a:cubicBezTo>
                    <a:pt x="610650" y="96000"/>
                    <a:pt x="621270" y="90000"/>
                    <a:pt x="637200" y="90000"/>
                  </a:cubicBezTo>
                  <a:cubicBezTo>
                    <a:pt x="653130" y="90000"/>
                    <a:pt x="663750" y="96000"/>
                    <a:pt x="663750" y="105000"/>
                  </a:cubicBezTo>
                  <a:cubicBezTo>
                    <a:pt x="663750" y="114000"/>
                    <a:pt x="653130" y="120000"/>
                    <a:pt x="637200" y="120000"/>
                  </a:cubicBezTo>
                  <a:close/>
                  <a:moveTo>
                    <a:pt x="371700" y="60000"/>
                  </a:moveTo>
                  <a:cubicBezTo>
                    <a:pt x="167265" y="60000"/>
                    <a:pt x="0" y="33000"/>
                    <a:pt x="0" y="0"/>
                  </a:cubicBezTo>
                  <a:lnTo>
                    <a:pt x="0" y="120000"/>
                  </a:lnTo>
                  <a:cubicBezTo>
                    <a:pt x="0" y="153000"/>
                    <a:pt x="167265" y="180000"/>
                    <a:pt x="371700" y="180000"/>
                  </a:cubicBezTo>
                  <a:cubicBezTo>
                    <a:pt x="576135" y="180000"/>
                    <a:pt x="743400" y="153000"/>
                    <a:pt x="743400" y="120000"/>
                  </a:cubicBezTo>
                  <a:lnTo>
                    <a:pt x="743400" y="0"/>
                  </a:lnTo>
                  <a:cubicBezTo>
                    <a:pt x="743400" y="33000"/>
                    <a:pt x="576135" y="60000"/>
                    <a:pt x="371700" y="6000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31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56E32B3-0848-49D3-8933-D3185020AA64}"/>
                </a:ext>
              </a:extLst>
            </p:cNvPr>
            <p:cNvSpPr txBox="1"/>
            <p:nvPr/>
          </p:nvSpPr>
          <p:spPr>
            <a:xfrm>
              <a:off x="6385697" y="4618080"/>
              <a:ext cx="899215" cy="36000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>
              <a:noAutofit/>
            </a:bodyPr>
            <a:lstStyle/>
            <a:p>
              <a:pPr algn="ctr"/>
              <a:r>
                <a:rPr lang="ko-KR" altLang="en-US" sz="1000" dirty="0">
                  <a:solidFill>
                    <a:srgbClr val="003738"/>
                  </a:solidFill>
                </a:rPr>
                <a:t>백업 디스크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9A04434B-E3AC-4B37-A495-D9202D6D6795}"/>
              </a:ext>
            </a:extLst>
          </p:cNvPr>
          <p:cNvSpPr txBox="1"/>
          <p:nvPr/>
        </p:nvSpPr>
        <p:spPr>
          <a:xfrm>
            <a:off x="7678281" y="4618080"/>
            <a:ext cx="899215" cy="360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ko-KR" altLang="en-US" sz="1000" dirty="0" err="1">
                <a:solidFill>
                  <a:srgbClr val="003738"/>
                </a:solidFill>
              </a:rPr>
              <a:t>핫스페어</a:t>
            </a:r>
            <a:endParaRPr lang="ko-KR" altLang="en-US" sz="1000" dirty="0">
              <a:solidFill>
                <a:srgbClr val="003738"/>
              </a:solidFill>
            </a:endParaRPr>
          </a:p>
        </p:txBody>
      </p:sp>
      <p:pic>
        <p:nvPicPr>
          <p:cNvPr id="57" name="그래픽 56" descr="활짝 웃는 얼굴(윤곽선) 단색으로 채워진">
            <a:extLst>
              <a:ext uri="{FF2B5EF4-FFF2-40B4-BE49-F238E27FC236}">
                <a16:creationId xmlns:a16="http://schemas.microsoft.com/office/drawing/2014/main" id="{A32CBB95-3F2D-4E4C-9B6E-2CC9DDAEE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3583" y="3500599"/>
            <a:ext cx="540000" cy="540000"/>
          </a:xfrm>
          <a:prstGeom prst="rect">
            <a:avLst/>
          </a:prstGeom>
        </p:spPr>
      </p:pic>
      <p:pic>
        <p:nvPicPr>
          <p:cNvPr id="58" name="그래픽 57" descr="무서워하는 얼굴(윤곽선) 단색으로 채워진">
            <a:extLst>
              <a:ext uri="{FF2B5EF4-FFF2-40B4-BE49-F238E27FC236}">
                <a16:creationId xmlns:a16="http://schemas.microsoft.com/office/drawing/2014/main" id="{9A00FB9A-5974-4E69-B8FE-E5A0C540EC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1575" y="3233570"/>
            <a:ext cx="540000" cy="540000"/>
          </a:xfrm>
          <a:prstGeom prst="rect">
            <a:avLst/>
          </a:prstGeom>
        </p:spPr>
      </p:pic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7F574AA8-2753-441D-B114-C1ED8E31AC82}"/>
              </a:ext>
            </a:extLst>
          </p:cNvPr>
          <p:cNvCxnSpPr>
            <a:cxnSpLocks/>
            <a:stCxn id="43" idx="7"/>
            <a:endCxn id="58" idx="2"/>
          </p:cNvCxnSpPr>
          <p:nvPr/>
        </p:nvCxnSpPr>
        <p:spPr>
          <a:xfrm flipH="1" flipV="1">
            <a:off x="5731575" y="3773570"/>
            <a:ext cx="732030" cy="27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A4989DA9-EFBA-4CCD-BA63-4645D6911883}"/>
              </a:ext>
            </a:extLst>
          </p:cNvPr>
          <p:cNvCxnSpPr/>
          <p:nvPr/>
        </p:nvCxnSpPr>
        <p:spPr>
          <a:xfrm flipV="1">
            <a:off x="7678281" y="3900804"/>
            <a:ext cx="0" cy="5320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505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B2074B-CA23-4926-B04F-FED026AE0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 목적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811685-E321-4DF3-83A1-26B9B69013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제안사는 </a:t>
            </a:r>
            <a:r>
              <a:rPr lang="en-US" altLang="ko-KR" dirty="0"/>
              <a:t>OOOO </a:t>
            </a:r>
            <a:r>
              <a:rPr lang="ko-KR" altLang="en-US" dirty="0"/>
              <a:t>운영시스템에 대한 안정적이며 효율적인 백업 및 복구 체계 시스템 구축으로 고객사의 비용절감과 품질향상 및 인프라업무 효율화를 목표로 최적의 데이터보호 환경 구축을 위한 방안을 제시합니다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F53100-0C9E-4C20-8A79-137B352FF8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 anchor="ctr"/>
          <a:lstStyle/>
          <a:p>
            <a:pPr marL="0" indent="0" algn="r">
              <a:buNone/>
            </a:pPr>
            <a:r>
              <a:rPr lang="en-US" altLang="ko-KR" dirty="0">
                <a:latin typeface="+mn-ea"/>
              </a:rPr>
              <a:t>1.1 </a:t>
            </a:r>
            <a:r>
              <a:rPr lang="ko-KR" altLang="en-US" dirty="0">
                <a:latin typeface="+mn-ea"/>
              </a:rPr>
              <a:t>제안개요</a:t>
            </a:r>
          </a:p>
        </p:txBody>
      </p:sp>
      <p:sp>
        <p:nvSpPr>
          <p:cNvPr id="6" name="모서리가 둥근 직사각형 495">
            <a:extLst>
              <a:ext uri="{FF2B5EF4-FFF2-40B4-BE49-F238E27FC236}">
                <a16:creationId xmlns:a16="http://schemas.microsoft.com/office/drawing/2014/main" id="{8873E1EB-46F5-463A-AE2B-3ABE09762D3C}"/>
              </a:ext>
            </a:extLst>
          </p:cNvPr>
          <p:cNvSpPr/>
          <p:nvPr/>
        </p:nvSpPr>
        <p:spPr>
          <a:xfrm>
            <a:off x="400052" y="1830071"/>
            <a:ext cx="9012870" cy="4266122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25400" cap="flat" cmpd="sng" algn="ctr">
            <a:solidFill>
              <a:srgbClr val="003738"/>
            </a:solidFill>
            <a:prstDash val="solid"/>
          </a:ln>
          <a:effectLst/>
        </p:spPr>
        <p:txBody>
          <a:bodyPr lIns="0" tIns="0" rIns="0" bIns="0" rtlCol="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0" marR="0" lvl="0" indent="0" algn="l" defTabSz="91440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7" name="직사각형 90">
            <a:extLst>
              <a:ext uri="{FF2B5EF4-FFF2-40B4-BE49-F238E27FC236}">
                <a16:creationId xmlns:a16="http://schemas.microsoft.com/office/drawing/2014/main" id="{E232EDCC-ED7B-40F3-A4F7-A38AC5549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775" y="1967781"/>
            <a:ext cx="883116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defTabSz="957263" latinLnBrk="1">
              <a:spcBef>
                <a:spcPct val="0"/>
              </a:spcBef>
            </a:pPr>
            <a:r>
              <a:rPr lang="en-US" altLang="ko-KR" b="1" dirty="0">
                <a:solidFill>
                  <a:srgbClr val="003738"/>
                </a:solidFill>
                <a:latin typeface="+mn-ea"/>
              </a:rPr>
              <a:t>OOOO</a:t>
            </a:r>
            <a:r>
              <a:rPr lang="ko-KR" altLang="en-US" b="1" dirty="0">
                <a:solidFill>
                  <a:srgbClr val="003738"/>
                </a:solidFill>
                <a:latin typeface="+mn-ea"/>
              </a:rPr>
              <a:t> 백업</a:t>
            </a:r>
            <a:r>
              <a:rPr lang="en-US" altLang="ko-KR" b="1" dirty="0">
                <a:solidFill>
                  <a:srgbClr val="003738"/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rgbClr val="003738"/>
                </a:solidFill>
                <a:latin typeface="+mn-ea"/>
              </a:rPr>
              <a:t>시스템 구축</a:t>
            </a:r>
          </a:p>
        </p:txBody>
      </p:sp>
      <p:sp>
        <p:nvSpPr>
          <p:cNvPr id="23" name="모서리가 둥근 직사각형 541">
            <a:extLst>
              <a:ext uri="{FF2B5EF4-FFF2-40B4-BE49-F238E27FC236}">
                <a16:creationId xmlns:a16="http://schemas.microsoft.com/office/drawing/2014/main" id="{E94E239F-D99C-4BBA-A928-29DECD020FD3}"/>
              </a:ext>
            </a:extLst>
          </p:cNvPr>
          <p:cNvSpPr/>
          <p:nvPr/>
        </p:nvSpPr>
        <p:spPr>
          <a:xfrm>
            <a:off x="718469" y="2371541"/>
            <a:ext cx="4207635" cy="667830"/>
          </a:xfrm>
          <a:prstGeom prst="roundRect">
            <a:avLst>
              <a:gd name="adj" fmla="val 0"/>
            </a:avLst>
          </a:prstGeom>
          <a:solidFill>
            <a:schemeClr val="tx2">
              <a:alpha val="6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0" marR="0" lvl="0" indent="0" algn="l" defTabSz="91440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4" name="Text Box 172">
            <a:extLst>
              <a:ext uri="{FF2B5EF4-FFF2-40B4-BE49-F238E27FC236}">
                <a16:creationId xmlns:a16="http://schemas.microsoft.com/office/drawing/2014/main" id="{356541A6-099D-4ED3-BF9D-E15C84FE3A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3650" y="2481965"/>
            <a:ext cx="361799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957263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kern="0" dirty="0">
                <a:solidFill>
                  <a:prstClr val="black"/>
                </a:solidFill>
                <a:latin typeface="+mn-ea"/>
              </a:rPr>
              <a:t>가상화 및 </a:t>
            </a:r>
            <a:r>
              <a:rPr kumimoji="0" lang="en-US" altLang="ko-KR" sz="1400" kern="0" dirty="0">
                <a:solidFill>
                  <a:prstClr val="black"/>
                </a:solidFill>
                <a:latin typeface="+mn-ea"/>
              </a:rPr>
              <a:t>x86 </a:t>
            </a:r>
            <a:r>
              <a:rPr kumimoji="0" lang="ko-KR" altLang="en-US" sz="1400" kern="0" dirty="0">
                <a:solidFill>
                  <a:prstClr val="black"/>
                </a:solidFill>
                <a:latin typeface="+mn-ea"/>
              </a:rPr>
              <a:t>시스템에 대한 백업 시스템 구축으로</a:t>
            </a:r>
            <a:r>
              <a:rPr kumimoji="0" lang="en-US" altLang="ko-KR" sz="1400" kern="0" dirty="0">
                <a:solidFill>
                  <a:prstClr val="black"/>
                </a:solidFill>
                <a:latin typeface="+mn-ea"/>
              </a:rPr>
              <a:t>, </a:t>
            </a:r>
            <a:r>
              <a:rPr kumimoji="0" lang="ko-KR" altLang="en-US" sz="1400" kern="0" dirty="0">
                <a:solidFill>
                  <a:prstClr val="black"/>
                </a:solidFill>
                <a:latin typeface="+mn-ea"/>
              </a:rPr>
              <a:t>신속한 복원을 위한 대응 체계 수립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5" name="모서리가 둥근 직사각형 543">
            <a:extLst>
              <a:ext uri="{FF2B5EF4-FFF2-40B4-BE49-F238E27FC236}">
                <a16:creationId xmlns:a16="http://schemas.microsoft.com/office/drawing/2014/main" id="{06515DE9-698A-46F1-9E78-BE65E23CCE2B}"/>
              </a:ext>
            </a:extLst>
          </p:cNvPr>
          <p:cNvSpPr/>
          <p:nvPr/>
        </p:nvSpPr>
        <p:spPr>
          <a:xfrm>
            <a:off x="783522" y="2453439"/>
            <a:ext cx="312448" cy="268965"/>
          </a:xfrm>
          <a:prstGeom prst="roundRect">
            <a:avLst>
              <a:gd name="adj" fmla="val 8080"/>
            </a:avLst>
          </a:prstGeom>
          <a:solidFill>
            <a:srgbClr val="005F4B"/>
          </a:solidFill>
          <a:ln w="12700" cap="flat" cmpd="sng" algn="ctr">
            <a:noFill/>
            <a:prstDash val="solid"/>
          </a:ln>
          <a:effectLst/>
        </p:spPr>
        <p:txBody>
          <a:bodyPr rtlCol="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ea"/>
              </a:rPr>
              <a:t>1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ea"/>
            </a:endParaRPr>
          </a:p>
        </p:txBody>
      </p:sp>
      <p:sp>
        <p:nvSpPr>
          <p:cNvPr id="20" name="모서리가 둥근 직사각형 545">
            <a:extLst>
              <a:ext uri="{FF2B5EF4-FFF2-40B4-BE49-F238E27FC236}">
                <a16:creationId xmlns:a16="http://schemas.microsoft.com/office/drawing/2014/main" id="{4F25E8EB-8A3C-4216-8010-169DCC52FD5C}"/>
              </a:ext>
            </a:extLst>
          </p:cNvPr>
          <p:cNvSpPr/>
          <p:nvPr/>
        </p:nvSpPr>
        <p:spPr>
          <a:xfrm>
            <a:off x="5055595" y="2375504"/>
            <a:ext cx="4207636" cy="672161"/>
          </a:xfrm>
          <a:prstGeom prst="roundRect">
            <a:avLst>
              <a:gd name="adj" fmla="val 0"/>
            </a:avLst>
          </a:prstGeom>
          <a:solidFill>
            <a:schemeClr val="tx2">
              <a:alpha val="6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0" marR="0" lvl="0" indent="0" algn="l" defTabSz="91440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1" name="Text Box 172">
            <a:extLst>
              <a:ext uri="{FF2B5EF4-FFF2-40B4-BE49-F238E27FC236}">
                <a16:creationId xmlns:a16="http://schemas.microsoft.com/office/drawing/2014/main" id="{BD68BF1A-0DEE-4457-A2F2-3530A9554C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5236" y="2479359"/>
            <a:ext cx="3642943" cy="461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957263" eaLnBrk="1" fontAlgn="auto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kern="0" dirty="0">
                <a:solidFill>
                  <a:prstClr val="black"/>
                </a:solidFill>
                <a:latin typeface="+mn-ea"/>
              </a:rPr>
              <a:t>가상화 및 </a:t>
            </a:r>
            <a:r>
              <a:rPr kumimoji="0" lang="en-US" altLang="ko-KR" sz="1400" kern="0" dirty="0">
                <a:solidFill>
                  <a:prstClr val="black"/>
                </a:solidFill>
                <a:latin typeface="+mn-ea"/>
              </a:rPr>
              <a:t>x86 </a:t>
            </a:r>
            <a:r>
              <a:rPr kumimoji="0" lang="ko-KR" altLang="en-US" sz="1400" kern="0" dirty="0">
                <a:solidFill>
                  <a:prstClr val="black"/>
                </a:solidFill>
                <a:latin typeface="+mn-ea"/>
              </a:rPr>
              <a:t>시스템에 최적화된 백업솔루션 도입으로 운영의 효율성 및 확장성을 확보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2" name="모서리가 둥근 직사각형 547">
            <a:extLst>
              <a:ext uri="{FF2B5EF4-FFF2-40B4-BE49-F238E27FC236}">
                <a16:creationId xmlns:a16="http://schemas.microsoft.com/office/drawing/2014/main" id="{72A40862-A148-4166-8CD7-FDF299F18AD2}"/>
              </a:ext>
            </a:extLst>
          </p:cNvPr>
          <p:cNvSpPr/>
          <p:nvPr/>
        </p:nvSpPr>
        <p:spPr>
          <a:xfrm>
            <a:off x="5170112" y="2438669"/>
            <a:ext cx="312448" cy="268965"/>
          </a:xfrm>
          <a:prstGeom prst="roundRect">
            <a:avLst>
              <a:gd name="adj" fmla="val 8080"/>
            </a:avLst>
          </a:prstGeom>
          <a:solidFill>
            <a:srgbClr val="005F4B"/>
          </a:solidFill>
          <a:ln w="12700" cap="flat" cmpd="sng" algn="ctr">
            <a:noFill/>
            <a:prstDash val="solid"/>
          </a:ln>
          <a:effectLst/>
        </p:spPr>
        <p:txBody>
          <a:bodyPr rtlCol="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ea"/>
              </a:rPr>
              <a:t>2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ea"/>
            </a:endParaRPr>
          </a:p>
        </p:txBody>
      </p:sp>
      <p:sp>
        <p:nvSpPr>
          <p:cNvPr id="10" name="양쪽 모서리가 둥근 사각형 584">
            <a:extLst>
              <a:ext uri="{FF2B5EF4-FFF2-40B4-BE49-F238E27FC236}">
                <a16:creationId xmlns:a16="http://schemas.microsoft.com/office/drawing/2014/main" id="{244456BB-059B-4C5F-B10D-E49E8B2D7478}"/>
              </a:ext>
            </a:extLst>
          </p:cNvPr>
          <p:cNvSpPr/>
          <p:nvPr/>
        </p:nvSpPr>
        <p:spPr>
          <a:xfrm flipV="1">
            <a:off x="651618" y="3250186"/>
            <a:ext cx="8627121" cy="352812"/>
          </a:xfrm>
          <a:prstGeom prst="round2SameRect">
            <a:avLst/>
          </a:prstGeom>
          <a:solidFill>
            <a:srgbClr val="005F4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2" indent="-92075" algn="ctr" defTabSz="995690" fontAlgn="base" latinLnBrk="0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90000"/>
              <a:defRPr/>
            </a:pPr>
            <a:endParaRPr lang="ko-KR" altLang="en-US" sz="1200" b="1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1" name="AutoShape 1571">
            <a:extLst>
              <a:ext uri="{FF2B5EF4-FFF2-40B4-BE49-F238E27FC236}">
                <a16:creationId xmlns:a16="http://schemas.microsoft.com/office/drawing/2014/main" id="{B305AAB0-879B-4E9A-8498-663D75449E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276" y="3266864"/>
            <a:ext cx="8048830" cy="306467"/>
          </a:xfrm>
          <a:prstGeom prst="roundRect">
            <a:avLst>
              <a:gd name="adj" fmla="val 16667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lvl="0" algn="ctr" defTabSz="1279525">
              <a:defRPr/>
            </a:pPr>
            <a:r>
              <a:rPr lang="ko-KR" altLang="en-US" b="1" dirty="0">
                <a:solidFill>
                  <a:schemeClr val="bg1"/>
                </a:solidFill>
                <a:latin typeface="+mn-ea"/>
              </a:rPr>
              <a:t>“최적화된 백업 시스템을 구축하여 비즈니스 연속성 및 안정성을 확보 </a:t>
            </a:r>
            <a:r>
              <a:rPr lang="en-US" altLang="ko-KR" b="1" dirty="0">
                <a:solidFill>
                  <a:schemeClr val="bg1"/>
                </a:solidFill>
                <a:latin typeface="+mn-ea"/>
              </a:rPr>
              <a:t>”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</a:t>
            </a:r>
          </a:p>
        </p:txBody>
      </p:sp>
      <p:sp>
        <p:nvSpPr>
          <p:cNvPr id="12" name="자유형 586">
            <a:extLst>
              <a:ext uri="{FF2B5EF4-FFF2-40B4-BE49-F238E27FC236}">
                <a16:creationId xmlns:a16="http://schemas.microsoft.com/office/drawing/2014/main" id="{3D5871D6-0553-472C-BEA1-8B8A0DE0DC67}"/>
              </a:ext>
            </a:extLst>
          </p:cNvPr>
          <p:cNvSpPr/>
          <p:nvPr/>
        </p:nvSpPr>
        <p:spPr bwMode="auto">
          <a:xfrm rot="16200000">
            <a:off x="4967095" y="-942960"/>
            <a:ext cx="198054" cy="8195868"/>
          </a:xfrm>
          <a:custGeom>
            <a:avLst/>
            <a:gdLst>
              <a:gd name="connsiteX0" fmla="*/ 0 w 542925"/>
              <a:gd name="connsiteY0" fmla="*/ 0 h 1571625"/>
              <a:gd name="connsiteX1" fmla="*/ 542925 w 542925"/>
              <a:gd name="connsiteY1" fmla="*/ 371475 h 1571625"/>
              <a:gd name="connsiteX2" fmla="*/ 542925 w 542925"/>
              <a:gd name="connsiteY2" fmla="*/ 1371600 h 1571625"/>
              <a:gd name="connsiteX3" fmla="*/ 9525 w 542925"/>
              <a:gd name="connsiteY3" fmla="*/ 1571625 h 1571625"/>
              <a:gd name="connsiteX4" fmla="*/ 0 w 542925"/>
              <a:gd name="connsiteY4" fmla="*/ 0 h 1571625"/>
              <a:gd name="connsiteX0" fmla="*/ 0 w 542925"/>
              <a:gd name="connsiteY0" fmla="*/ 0 h 1571625"/>
              <a:gd name="connsiteX1" fmla="*/ 542925 w 542925"/>
              <a:gd name="connsiteY1" fmla="*/ 371475 h 1571625"/>
              <a:gd name="connsiteX2" fmla="*/ 542925 w 542925"/>
              <a:gd name="connsiteY2" fmla="*/ 1371600 h 1571625"/>
              <a:gd name="connsiteX3" fmla="*/ 9525 w 542925"/>
              <a:gd name="connsiteY3" fmla="*/ 1571625 h 1571625"/>
              <a:gd name="connsiteX4" fmla="*/ 0 w 542925"/>
              <a:gd name="connsiteY4" fmla="*/ 0 h 1571625"/>
              <a:gd name="connsiteX0" fmla="*/ 0 w 542925"/>
              <a:gd name="connsiteY0" fmla="*/ 0 h 1571625"/>
              <a:gd name="connsiteX1" fmla="*/ 542925 w 542925"/>
              <a:gd name="connsiteY1" fmla="*/ 371475 h 1571625"/>
              <a:gd name="connsiteX2" fmla="*/ 542925 w 542925"/>
              <a:gd name="connsiteY2" fmla="*/ 1371600 h 1571625"/>
              <a:gd name="connsiteX3" fmla="*/ 9525 w 542925"/>
              <a:gd name="connsiteY3" fmla="*/ 1571625 h 1571625"/>
              <a:gd name="connsiteX4" fmla="*/ 0 w 542925"/>
              <a:gd name="connsiteY4" fmla="*/ 0 h 1571625"/>
              <a:gd name="connsiteX0" fmla="*/ 0 w 542925"/>
              <a:gd name="connsiteY0" fmla="*/ 0 h 1571625"/>
              <a:gd name="connsiteX1" fmla="*/ 542925 w 542925"/>
              <a:gd name="connsiteY1" fmla="*/ 371475 h 1571625"/>
              <a:gd name="connsiteX2" fmla="*/ 542925 w 542925"/>
              <a:gd name="connsiteY2" fmla="*/ 1371600 h 1571625"/>
              <a:gd name="connsiteX3" fmla="*/ 9525 w 542925"/>
              <a:gd name="connsiteY3" fmla="*/ 1571625 h 1571625"/>
              <a:gd name="connsiteX4" fmla="*/ 0 w 542925"/>
              <a:gd name="connsiteY4" fmla="*/ 0 h 1571625"/>
              <a:gd name="connsiteX0" fmla="*/ 0 w 542925"/>
              <a:gd name="connsiteY0" fmla="*/ 0 h 1571625"/>
              <a:gd name="connsiteX1" fmla="*/ 542925 w 542925"/>
              <a:gd name="connsiteY1" fmla="*/ 371475 h 1571625"/>
              <a:gd name="connsiteX2" fmla="*/ 542925 w 542925"/>
              <a:gd name="connsiteY2" fmla="*/ 1371600 h 1571625"/>
              <a:gd name="connsiteX3" fmla="*/ 9525 w 542925"/>
              <a:gd name="connsiteY3" fmla="*/ 1571625 h 1571625"/>
              <a:gd name="connsiteX4" fmla="*/ 0 w 542925"/>
              <a:gd name="connsiteY4" fmla="*/ 0 h 1571625"/>
              <a:gd name="connsiteX0" fmla="*/ 0 w 628650"/>
              <a:gd name="connsiteY0" fmla="*/ 0 h 1571625"/>
              <a:gd name="connsiteX1" fmla="*/ 542925 w 628650"/>
              <a:gd name="connsiteY1" fmla="*/ 371475 h 1571625"/>
              <a:gd name="connsiteX2" fmla="*/ 628650 w 628650"/>
              <a:gd name="connsiteY2" fmla="*/ 1219200 h 1571625"/>
              <a:gd name="connsiteX3" fmla="*/ 9525 w 628650"/>
              <a:gd name="connsiteY3" fmla="*/ 1571625 h 1571625"/>
              <a:gd name="connsiteX4" fmla="*/ 0 w 628650"/>
              <a:gd name="connsiteY4" fmla="*/ 0 h 1571625"/>
              <a:gd name="connsiteX0" fmla="*/ 0 w 628650"/>
              <a:gd name="connsiteY0" fmla="*/ 0 h 1571625"/>
              <a:gd name="connsiteX1" fmla="*/ 542926 w 628650"/>
              <a:gd name="connsiteY1" fmla="*/ 259216 h 1571625"/>
              <a:gd name="connsiteX2" fmla="*/ 628650 w 628650"/>
              <a:gd name="connsiteY2" fmla="*/ 1219200 h 1571625"/>
              <a:gd name="connsiteX3" fmla="*/ 9525 w 628650"/>
              <a:gd name="connsiteY3" fmla="*/ 1571625 h 1571625"/>
              <a:gd name="connsiteX4" fmla="*/ 0 w 628650"/>
              <a:gd name="connsiteY4" fmla="*/ 0 h 1571625"/>
              <a:gd name="connsiteX0" fmla="*/ 0 w 628650"/>
              <a:gd name="connsiteY0" fmla="*/ 0 h 1571625"/>
              <a:gd name="connsiteX1" fmla="*/ 542926 w 628650"/>
              <a:gd name="connsiteY1" fmla="*/ 259216 h 1571625"/>
              <a:gd name="connsiteX2" fmla="*/ 628650 w 628650"/>
              <a:gd name="connsiteY2" fmla="*/ 1219200 h 1571625"/>
              <a:gd name="connsiteX3" fmla="*/ 9525 w 628650"/>
              <a:gd name="connsiteY3" fmla="*/ 1571625 h 1571625"/>
              <a:gd name="connsiteX4" fmla="*/ 0 w 628650"/>
              <a:gd name="connsiteY4" fmla="*/ 0 h 1571625"/>
              <a:gd name="connsiteX0" fmla="*/ 0 w 628650"/>
              <a:gd name="connsiteY0" fmla="*/ 0 h 1571625"/>
              <a:gd name="connsiteX1" fmla="*/ 542926 w 628650"/>
              <a:gd name="connsiteY1" fmla="*/ 259216 h 1571625"/>
              <a:gd name="connsiteX2" fmla="*/ 628650 w 628650"/>
              <a:gd name="connsiteY2" fmla="*/ 1219200 h 1571625"/>
              <a:gd name="connsiteX3" fmla="*/ 9525 w 628650"/>
              <a:gd name="connsiteY3" fmla="*/ 1571625 h 1571625"/>
              <a:gd name="connsiteX4" fmla="*/ 0 w 628650"/>
              <a:gd name="connsiteY4" fmla="*/ 0 h 1571625"/>
              <a:gd name="connsiteX0" fmla="*/ 0 w 628650"/>
              <a:gd name="connsiteY0" fmla="*/ 0 h 1571625"/>
              <a:gd name="connsiteX1" fmla="*/ 542926 w 628650"/>
              <a:gd name="connsiteY1" fmla="*/ 259216 h 1571625"/>
              <a:gd name="connsiteX2" fmla="*/ 628650 w 628650"/>
              <a:gd name="connsiteY2" fmla="*/ 1415653 h 1571625"/>
              <a:gd name="connsiteX3" fmla="*/ 9525 w 628650"/>
              <a:gd name="connsiteY3" fmla="*/ 1571625 h 1571625"/>
              <a:gd name="connsiteX4" fmla="*/ 0 w 628650"/>
              <a:gd name="connsiteY4" fmla="*/ 0 h 1571625"/>
              <a:gd name="connsiteX0" fmla="*/ 0 w 542926"/>
              <a:gd name="connsiteY0" fmla="*/ 0 h 1571625"/>
              <a:gd name="connsiteX1" fmla="*/ 542926 w 542926"/>
              <a:gd name="connsiteY1" fmla="*/ 259216 h 1571625"/>
              <a:gd name="connsiteX2" fmla="*/ 523875 w 542926"/>
              <a:gd name="connsiteY2" fmla="*/ 1415653 h 1571625"/>
              <a:gd name="connsiteX3" fmla="*/ 9525 w 542926"/>
              <a:gd name="connsiteY3" fmla="*/ 1571625 h 1571625"/>
              <a:gd name="connsiteX4" fmla="*/ 0 w 542926"/>
              <a:gd name="connsiteY4" fmla="*/ 0 h 1571625"/>
              <a:gd name="connsiteX0" fmla="*/ 0 w 542926"/>
              <a:gd name="connsiteY0" fmla="*/ 0 h 1571625"/>
              <a:gd name="connsiteX1" fmla="*/ 542926 w 542926"/>
              <a:gd name="connsiteY1" fmla="*/ 259216 h 1571625"/>
              <a:gd name="connsiteX2" fmla="*/ 523875 w 542926"/>
              <a:gd name="connsiteY2" fmla="*/ 1415653 h 1571625"/>
              <a:gd name="connsiteX3" fmla="*/ 9525 w 542926"/>
              <a:gd name="connsiteY3" fmla="*/ 1571625 h 1571625"/>
              <a:gd name="connsiteX4" fmla="*/ 0 w 542926"/>
              <a:gd name="connsiteY4" fmla="*/ 0 h 1571625"/>
              <a:gd name="connsiteX0" fmla="*/ 0 w 542926"/>
              <a:gd name="connsiteY0" fmla="*/ 0 h 1571625"/>
              <a:gd name="connsiteX1" fmla="*/ 542926 w 542926"/>
              <a:gd name="connsiteY1" fmla="*/ 259216 h 1571625"/>
              <a:gd name="connsiteX2" fmla="*/ 523875 w 542926"/>
              <a:gd name="connsiteY2" fmla="*/ 1415653 h 1571625"/>
              <a:gd name="connsiteX3" fmla="*/ 9525 w 542926"/>
              <a:gd name="connsiteY3" fmla="*/ 1571625 h 1571625"/>
              <a:gd name="connsiteX4" fmla="*/ 0 w 542926"/>
              <a:gd name="connsiteY4" fmla="*/ 0 h 1571625"/>
              <a:gd name="connsiteX0" fmla="*/ 0 w 542926"/>
              <a:gd name="connsiteY0" fmla="*/ 0 h 1571625"/>
              <a:gd name="connsiteX1" fmla="*/ 542926 w 542926"/>
              <a:gd name="connsiteY1" fmla="*/ 259216 h 1571625"/>
              <a:gd name="connsiteX2" fmla="*/ 523875 w 542926"/>
              <a:gd name="connsiteY2" fmla="*/ 1415653 h 1571625"/>
              <a:gd name="connsiteX3" fmla="*/ 9525 w 542926"/>
              <a:gd name="connsiteY3" fmla="*/ 1571625 h 1571625"/>
              <a:gd name="connsiteX4" fmla="*/ 0 w 542926"/>
              <a:gd name="connsiteY4" fmla="*/ 0 h 1571625"/>
              <a:gd name="connsiteX0" fmla="*/ 0 w 561977"/>
              <a:gd name="connsiteY0" fmla="*/ 0 h 1627754"/>
              <a:gd name="connsiteX1" fmla="*/ 561977 w 561977"/>
              <a:gd name="connsiteY1" fmla="*/ 315345 h 1627754"/>
              <a:gd name="connsiteX2" fmla="*/ 542926 w 561977"/>
              <a:gd name="connsiteY2" fmla="*/ 1471782 h 1627754"/>
              <a:gd name="connsiteX3" fmla="*/ 28576 w 561977"/>
              <a:gd name="connsiteY3" fmla="*/ 1627754 h 1627754"/>
              <a:gd name="connsiteX4" fmla="*/ 0 w 561977"/>
              <a:gd name="connsiteY4" fmla="*/ 0 h 1627754"/>
              <a:gd name="connsiteX0" fmla="*/ 0 w 561980"/>
              <a:gd name="connsiteY0" fmla="*/ 0 h 1627754"/>
              <a:gd name="connsiteX1" fmla="*/ 561980 w 561980"/>
              <a:gd name="connsiteY1" fmla="*/ 315345 h 1627754"/>
              <a:gd name="connsiteX2" fmla="*/ 542926 w 561980"/>
              <a:gd name="connsiteY2" fmla="*/ 1471782 h 1627754"/>
              <a:gd name="connsiteX3" fmla="*/ 28576 w 561980"/>
              <a:gd name="connsiteY3" fmla="*/ 1627754 h 1627754"/>
              <a:gd name="connsiteX4" fmla="*/ 0 w 561980"/>
              <a:gd name="connsiteY4" fmla="*/ 0 h 1627754"/>
              <a:gd name="connsiteX0" fmla="*/ 0 w 561980"/>
              <a:gd name="connsiteY0" fmla="*/ 0 h 1627754"/>
              <a:gd name="connsiteX1" fmla="*/ 561980 w 561980"/>
              <a:gd name="connsiteY1" fmla="*/ 315345 h 1627754"/>
              <a:gd name="connsiteX2" fmla="*/ 542926 w 561980"/>
              <a:gd name="connsiteY2" fmla="*/ 1471782 h 1627754"/>
              <a:gd name="connsiteX3" fmla="*/ 28576 w 561980"/>
              <a:gd name="connsiteY3" fmla="*/ 1627754 h 1627754"/>
              <a:gd name="connsiteX4" fmla="*/ 0 w 561980"/>
              <a:gd name="connsiteY4" fmla="*/ 0 h 1627754"/>
              <a:gd name="connsiteX0" fmla="*/ 0 w 564830"/>
              <a:gd name="connsiteY0" fmla="*/ 0 h 1627754"/>
              <a:gd name="connsiteX1" fmla="*/ 564830 w 564830"/>
              <a:gd name="connsiteY1" fmla="*/ 315345 h 1627754"/>
              <a:gd name="connsiteX2" fmla="*/ 542926 w 564830"/>
              <a:gd name="connsiteY2" fmla="*/ 1471782 h 1627754"/>
              <a:gd name="connsiteX3" fmla="*/ 28576 w 564830"/>
              <a:gd name="connsiteY3" fmla="*/ 1627754 h 1627754"/>
              <a:gd name="connsiteX4" fmla="*/ 0 w 564830"/>
              <a:gd name="connsiteY4" fmla="*/ 0 h 1627754"/>
              <a:gd name="connsiteX0" fmla="*/ 0 w 564830"/>
              <a:gd name="connsiteY0" fmla="*/ 0 h 1627754"/>
              <a:gd name="connsiteX1" fmla="*/ 564830 w 564830"/>
              <a:gd name="connsiteY1" fmla="*/ 315345 h 1627754"/>
              <a:gd name="connsiteX2" fmla="*/ 489644 w 564830"/>
              <a:gd name="connsiteY2" fmla="*/ 316081 h 1627754"/>
              <a:gd name="connsiteX3" fmla="*/ 542926 w 564830"/>
              <a:gd name="connsiteY3" fmla="*/ 1471782 h 1627754"/>
              <a:gd name="connsiteX4" fmla="*/ 28576 w 564830"/>
              <a:gd name="connsiteY4" fmla="*/ 1627754 h 1627754"/>
              <a:gd name="connsiteX5" fmla="*/ 0 w 564830"/>
              <a:gd name="connsiteY5" fmla="*/ 0 h 1627754"/>
              <a:gd name="connsiteX0" fmla="*/ 0 w 564830"/>
              <a:gd name="connsiteY0" fmla="*/ 0 h 1627754"/>
              <a:gd name="connsiteX1" fmla="*/ 564830 w 564830"/>
              <a:gd name="connsiteY1" fmla="*/ 315345 h 1627754"/>
              <a:gd name="connsiteX2" fmla="*/ 542926 w 564830"/>
              <a:gd name="connsiteY2" fmla="*/ 1471782 h 1627754"/>
              <a:gd name="connsiteX3" fmla="*/ 28576 w 564830"/>
              <a:gd name="connsiteY3" fmla="*/ 1627754 h 1627754"/>
              <a:gd name="connsiteX4" fmla="*/ 0 w 564830"/>
              <a:gd name="connsiteY4" fmla="*/ 0 h 1627754"/>
              <a:gd name="connsiteX0" fmla="*/ 0 w 564830"/>
              <a:gd name="connsiteY0" fmla="*/ 0 h 1627754"/>
              <a:gd name="connsiteX1" fmla="*/ 564830 w 564830"/>
              <a:gd name="connsiteY1" fmla="*/ 255428 h 1627754"/>
              <a:gd name="connsiteX2" fmla="*/ 542926 w 564830"/>
              <a:gd name="connsiteY2" fmla="*/ 1471782 h 1627754"/>
              <a:gd name="connsiteX3" fmla="*/ 28576 w 564830"/>
              <a:gd name="connsiteY3" fmla="*/ 1627754 h 1627754"/>
              <a:gd name="connsiteX4" fmla="*/ 0 w 564830"/>
              <a:gd name="connsiteY4" fmla="*/ 0 h 1627754"/>
              <a:gd name="connsiteX0" fmla="*/ 0 w 564830"/>
              <a:gd name="connsiteY0" fmla="*/ 0 h 1627754"/>
              <a:gd name="connsiteX1" fmla="*/ 564830 w 564830"/>
              <a:gd name="connsiteY1" fmla="*/ 177623 h 1627754"/>
              <a:gd name="connsiteX2" fmla="*/ 542926 w 564830"/>
              <a:gd name="connsiteY2" fmla="*/ 1471782 h 1627754"/>
              <a:gd name="connsiteX3" fmla="*/ 28576 w 564830"/>
              <a:gd name="connsiteY3" fmla="*/ 1627754 h 1627754"/>
              <a:gd name="connsiteX4" fmla="*/ 0 w 564830"/>
              <a:gd name="connsiteY4" fmla="*/ 0 h 1627754"/>
              <a:gd name="connsiteX0" fmla="*/ 0 w 564830"/>
              <a:gd name="connsiteY0" fmla="*/ 0 h 1627754"/>
              <a:gd name="connsiteX1" fmla="*/ 564830 w 564830"/>
              <a:gd name="connsiteY1" fmla="*/ 177623 h 1627754"/>
              <a:gd name="connsiteX2" fmla="*/ 542926 w 564830"/>
              <a:gd name="connsiteY2" fmla="*/ 1471782 h 1627754"/>
              <a:gd name="connsiteX3" fmla="*/ 28576 w 564830"/>
              <a:gd name="connsiteY3" fmla="*/ 1627754 h 1627754"/>
              <a:gd name="connsiteX4" fmla="*/ 0 w 564830"/>
              <a:gd name="connsiteY4" fmla="*/ 0 h 162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830" h="1627754">
                <a:moveTo>
                  <a:pt x="0" y="0"/>
                </a:moveTo>
                <a:cubicBezTo>
                  <a:pt x="62321" y="148318"/>
                  <a:pt x="441363" y="142280"/>
                  <a:pt x="564830" y="177623"/>
                </a:cubicBezTo>
                <a:lnTo>
                  <a:pt x="542926" y="1471782"/>
                </a:lnTo>
                <a:cubicBezTo>
                  <a:pt x="376557" y="1479703"/>
                  <a:pt x="201478" y="1494089"/>
                  <a:pt x="28576" y="1627754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rgbClr val="005F4B"/>
              </a:gs>
            </a:gsLst>
            <a:path path="circle">
              <a:fillToRect l="50000" t="-80000" r="50000" b="18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 sz="2000" kern="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13" name="Picture 3" descr="상단">
            <a:extLst>
              <a:ext uri="{FF2B5EF4-FFF2-40B4-BE49-F238E27FC236}">
                <a16:creationId xmlns:a16="http://schemas.microsoft.com/office/drawing/2014/main" id="{17D1A308-1044-4843-ADB4-00D511923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76" t="24409" r="34746" b="24409"/>
          <a:stretch>
            <a:fillRect/>
          </a:stretch>
        </p:blipFill>
        <p:spPr bwMode="auto">
          <a:xfrm rot="16200000">
            <a:off x="4254352" y="416552"/>
            <a:ext cx="647245" cy="7059129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A6DD1352-A082-44F5-A8C0-3C47EB2B29C5}"/>
              </a:ext>
            </a:extLst>
          </p:cNvPr>
          <p:cNvSpPr/>
          <p:nvPr/>
        </p:nvSpPr>
        <p:spPr>
          <a:xfrm>
            <a:off x="667370" y="4296577"/>
            <a:ext cx="2586576" cy="1638294"/>
          </a:xfrm>
          <a:prstGeom prst="rect">
            <a:avLst/>
          </a:prstGeom>
          <a:solidFill>
            <a:srgbClr val="005F4B"/>
          </a:solidFill>
          <a:ln>
            <a:solidFill>
              <a:srgbClr val="00373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88000" bIns="108000" rtlCol="0" anchor="t"/>
          <a:lstStyle/>
          <a:p>
            <a:pPr latinLnBrk="0">
              <a:spcAft>
                <a:spcPts val="800"/>
              </a:spcAft>
            </a:pPr>
            <a:r>
              <a:rPr lang="ko-KR" altLang="en-US" sz="1600" dirty="0">
                <a:solidFill>
                  <a:schemeClr val="bg1"/>
                </a:solidFill>
              </a:rPr>
              <a:t>경험과 노하우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latinLnBrk="0">
              <a:spcAft>
                <a:spcPts val="800"/>
              </a:spcAft>
            </a:pPr>
            <a:r>
              <a:rPr lang="ko-KR" altLang="en-US" sz="1200" dirty="0">
                <a:solidFill>
                  <a:schemeClr val="bg1"/>
                </a:solidFill>
              </a:rPr>
              <a:t>가상</a:t>
            </a:r>
            <a:r>
              <a:rPr lang="en-US" altLang="ko-KR" sz="1200" dirty="0">
                <a:solidFill>
                  <a:schemeClr val="bg1"/>
                </a:solidFill>
              </a:rPr>
              <a:t>/</a:t>
            </a:r>
            <a:r>
              <a:rPr lang="ko-KR" altLang="en-US" sz="1200" dirty="0">
                <a:solidFill>
                  <a:schemeClr val="bg1"/>
                </a:solidFill>
              </a:rPr>
              <a:t>물리 시스템 기반의 혼합 환경에서의 다양한 경험과 대규모 백업 인프라 구축에 대한 노하우를 활용하여 운영의 편의성 및 효율성 제공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46E4562-B6A2-45C2-AAD9-FE6532556964}"/>
              </a:ext>
            </a:extLst>
          </p:cNvPr>
          <p:cNvSpPr/>
          <p:nvPr/>
        </p:nvSpPr>
        <p:spPr>
          <a:xfrm>
            <a:off x="3566634" y="4296577"/>
            <a:ext cx="2586576" cy="1638294"/>
          </a:xfrm>
          <a:prstGeom prst="rect">
            <a:avLst/>
          </a:prstGeom>
          <a:solidFill>
            <a:srgbClr val="005F4B"/>
          </a:solidFill>
          <a:ln>
            <a:solidFill>
              <a:srgbClr val="00373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88000" bIns="108000" rtlCol="0" anchor="t"/>
          <a:lstStyle/>
          <a:p>
            <a:pPr latinLnBrk="0">
              <a:spcAft>
                <a:spcPts val="800"/>
              </a:spcAft>
            </a:pPr>
            <a:r>
              <a:rPr lang="ko-KR" altLang="en-US" sz="1600" dirty="0">
                <a:solidFill>
                  <a:schemeClr val="bg1"/>
                </a:solidFill>
              </a:rPr>
              <a:t>안정적 솔루션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latinLnBrk="0">
              <a:spcAft>
                <a:spcPts val="800"/>
              </a:spcAft>
            </a:pPr>
            <a:r>
              <a:rPr lang="ko-KR" altLang="en-US" sz="1200" dirty="0">
                <a:solidFill>
                  <a:schemeClr val="bg1"/>
                </a:solidFill>
              </a:rPr>
              <a:t>고성능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고가용성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안정성을 고려한 가상화 환경에 최적화된 백업시스템 구성 방안 제공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317DC6A-932B-444D-A9A2-DF3B1E530D0B}"/>
              </a:ext>
            </a:extLst>
          </p:cNvPr>
          <p:cNvSpPr/>
          <p:nvPr/>
        </p:nvSpPr>
        <p:spPr>
          <a:xfrm>
            <a:off x="6465899" y="4296577"/>
            <a:ext cx="2586576" cy="1638294"/>
          </a:xfrm>
          <a:prstGeom prst="rect">
            <a:avLst/>
          </a:prstGeom>
          <a:solidFill>
            <a:srgbClr val="005F4B"/>
          </a:solidFill>
          <a:ln>
            <a:solidFill>
              <a:srgbClr val="00373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88000" bIns="108000" rtlCol="0" anchor="t"/>
          <a:lstStyle/>
          <a:p>
            <a:pPr latinLnBrk="0">
              <a:spcAft>
                <a:spcPts val="800"/>
              </a:spcAft>
            </a:pPr>
            <a:r>
              <a:rPr lang="ko-KR" altLang="en-US" sz="1600" dirty="0">
                <a:solidFill>
                  <a:schemeClr val="bg1"/>
                </a:solidFill>
              </a:rPr>
              <a:t>인프라 확장성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latinLnBrk="0">
              <a:spcAft>
                <a:spcPts val="800"/>
              </a:spcAft>
            </a:pPr>
            <a:r>
              <a:rPr lang="en-US" altLang="ko-KR" sz="1200" dirty="0">
                <a:solidFill>
                  <a:schemeClr val="bg1"/>
                </a:solidFill>
              </a:rPr>
              <a:t>OOOO </a:t>
            </a:r>
            <a:r>
              <a:rPr lang="ko-KR" altLang="en-US" sz="1200" dirty="0">
                <a:solidFill>
                  <a:schemeClr val="bg1"/>
                </a:solidFill>
              </a:rPr>
              <a:t>운영 인프라 환경과 향후 트랜드를 고려한 완벽한 백업 시스템 구성 방안 제공</a:t>
            </a:r>
          </a:p>
        </p:txBody>
      </p:sp>
      <p:sp>
        <p:nvSpPr>
          <p:cNvPr id="29" name="말풍선: 사각형 28">
            <a:extLst>
              <a:ext uri="{FF2B5EF4-FFF2-40B4-BE49-F238E27FC236}">
                <a16:creationId xmlns:a16="http://schemas.microsoft.com/office/drawing/2014/main" id="{9DBA7FCF-78E6-45AF-B670-2F3D71CED13C}"/>
              </a:ext>
            </a:extLst>
          </p:cNvPr>
          <p:cNvSpPr/>
          <p:nvPr/>
        </p:nvSpPr>
        <p:spPr>
          <a:xfrm>
            <a:off x="8028764" y="1285887"/>
            <a:ext cx="1691236" cy="1140977"/>
          </a:xfrm>
          <a:prstGeom prst="wedgeRectCallou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373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200" dirty="0">
                <a:solidFill>
                  <a:srgbClr val="003738"/>
                </a:solidFill>
              </a:rPr>
              <a:t>프로젝트에 맞게 수정</a:t>
            </a:r>
          </a:p>
        </p:txBody>
      </p:sp>
    </p:spTree>
    <p:extLst>
      <p:ext uri="{BB962C8B-B14F-4D97-AF65-F5344CB8AC3E}">
        <p14:creationId xmlns:p14="http://schemas.microsoft.com/office/powerpoint/2010/main" val="32212264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030C2B-9735-40F3-B4C1-9D5E617BF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2.3.6 </a:t>
            </a:r>
            <a:r>
              <a:rPr lang="ko-KR" altLang="en-US" dirty="0"/>
              <a:t>백업 시스템 장애대책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FE732A-B8EB-4129-A19E-06933B5C10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마스터 서버 </a:t>
            </a:r>
            <a:r>
              <a:rPr lang="ko-KR" altLang="en-US" dirty="0" err="1"/>
              <a:t>장애시</a:t>
            </a:r>
            <a:r>
              <a:rPr lang="ko-KR" altLang="en-US" dirty="0"/>
              <a:t> </a:t>
            </a:r>
            <a:r>
              <a:rPr lang="ko-KR" altLang="en-US" dirty="0" err="1"/>
              <a:t>스탠드바이</a:t>
            </a:r>
            <a:r>
              <a:rPr lang="ko-KR" altLang="en-US" dirty="0"/>
              <a:t> 마스터 서버가 구성을 받아서 작동합니다</a:t>
            </a:r>
            <a:r>
              <a:rPr lang="en-US" altLang="ko-KR" dirty="0"/>
              <a:t>. </a:t>
            </a:r>
            <a:r>
              <a:rPr lang="ko-KR" altLang="en-US" dirty="0"/>
              <a:t>백업 저장소는 </a:t>
            </a:r>
            <a:r>
              <a:rPr lang="en-US" altLang="ko-KR" dirty="0"/>
              <a:t>RAID </a:t>
            </a:r>
            <a:r>
              <a:rPr lang="ko-KR" altLang="en-US" dirty="0"/>
              <a:t>구성으로 디스크 장애 영향을 받지 않습니다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AE7328-360F-4D18-BA62-45F3B1AE19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구축방안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23AD576-C12A-4AFE-8528-2F3ED3B8A260}"/>
              </a:ext>
            </a:extLst>
          </p:cNvPr>
          <p:cNvGrpSpPr/>
          <p:nvPr/>
        </p:nvGrpSpPr>
        <p:grpSpPr>
          <a:xfrm>
            <a:off x="391528" y="2495720"/>
            <a:ext cx="1676591" cy="948649"/>
            <a:chOff x="502975" y="2495720"/>
            <a:chExt cx="1676591" cy="948649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8F5D948-BA42-41F0-B140-A85FD3CDA6B8}"/>
                </a:ext>
              </a:extLst>
            </p:cNvPr>
            <p:cNvSpPr txBox="1"/>
            <p:nvPr/>
          </p:nvSpPr>
          <p:spPr>
            <a:xfrm>
              <a:off x="502975" y="3167370"/>
              <a:ext cx="16765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/>
                <a:t>백업 마스터 서버</a:t>
              </a:r>
              <a:endParaRPr lang="en-US" altLang="ko-KR" sz="1200" dirty="0"/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8F22BB9A-4B03-455C-8189-CE061176F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1270" y="2495720"/>
              <a:ext cx="360000" cy="492152"/>
            </a:xfrm>
            <a:prstGeom prst="rect">
              <a:avLst/>
            </a:prstGeom>
          </p:spPr>
        </p:pic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0DCE1021-FF77-4177-82E8-94B41EE3519E}"/>
                </a:ext>
              </a:extLst>
            </p:cNvPr>
            <p:cNvSpPr/>
            <p:nvPr/>
          </p:nvSpPr>
          <p:spPr>
            <a:xfrm>
              <a:off x="801270" y="2933206"/>
              <a:ext cx="1080000" cy="234000"/>
            </a:xfrm>
            <a:custGeom>
              <a:avLst/>
              <a:gdLst>
                <a:gd name="connsiteX0" fmla="*/ 1517741 w 1800000"/>
                <a:gd name="connsiteY0" fmla="*/ 164703 h 378527"/>
                <a:gd name="connsiteX1" fmla="*/ 1517741 w 1800000"/>
                <a:gd name="connsiteY1" fmla="*/ 236703 h 378527"/>
                <a:gd name="connsiteX2" fmla="*/ 1697741 w 1800000"/>
                <a:gd name="connsiteY2" fmla="*/ 236703 h 378527"/>
                <a:gd name="connsiteX3" fmla="*/ 1697741 w 1800000"/>
                <a:gd name="connsiteY3" fmla="*/ 164703 h 378527"/>
                <a:gd name="connsiteX4" fmla="*/ 845986 w 1800000"/>
                <a:gd name="connsiteY4" fmla="*/ 146703 h 378527"/>
                <a:gd name="connsiteX5" fmla="*/ 791986 w 1800000"/>
                <a:gd name="connsiteY5" fmla="*/ 200703 h 378527"/>
                <a:gd name="connsiteX6" fmla="*/ 845986 w 1800000"/>
                <a:gd name="connsiteY6" fmla="*/ 254703 h 378527"/>
                <a:gd name="connsiteX7" fmla="*/ 899986 w 1800000"/>
                <a:gd name="connsiteY7" fmla="*/ 200703 h 378527"/>
                <a:gd name="connsiteX8" fmla="*/ 845986 w 1800000"/>
                <a:gd name="connsiteY8" fmla="*/ 146703 h 378527"/>
                <a:gd name="connsiteX9" fmla="*/ 120231 w 1800000"/>
                <a:gd name="connsiteY9" fmla="*/ 146703 h 378527"/>
                <a:gd name="connsiteX10" fmla="*/ 66231 w 1800000"/>
                <a:gd name="connsiteY10" fmla="*/ 200703 h 378527"/>
                <a:gd name="connsiteX11" fmla="*/ 120231 w 1800000"/>
                <a:gd name="connsiteY11" fmla="*/ 254703 h 378527"/>
                <a:gd name="connsiteX12" fmla="*/ 174231 w 1800000"/>
                <a:gd name="connsiteY12" fmla="*/ 200703 h 378527"/>
                <a:gd name="connsiteX13" fmla="*/ 120231 w 1800000"/>
                <a:gd name="connsiteY13" fmla="*/ 146703 h 378527"/>
                <a:gd name="connsiteX14" fmla="*/ 992864 w 1800000"/>
                <a:gd name="connsiteY14" fmla="*/ 99103 h 378527"/>
                <a:gd name="connsiteX15" fmla="*/ 992864 w 1800000"/>
                <a:gd name="connsiteY15" fmla="*/ 302303 h 378527"/>
                <a:gd name="connsiteX16" fmla="*/ 1424864 w 1800000"/>
                <a:gd name="connsiteY16" fmla="*/ 302303 h 378527"/>
                <a:gd name="connsiteX17" fmla="*/ 1424864 w 1800000"/>
                <a:gd name="connsiteY17" fmla="*/ 99103 h 378527"/>
                <a:gd name="connsiteX18" fmla="*/ 267108 w 1800000"/>
                <a:gd name="connsiteY18" fmla="*/ 99103 h 378527"/>
                <a:gd name="connsiteX19" fmla="*/ 267108 w 1800000"/>
                <a:gd name="connsiteY19" fmla="*/ 302303 h 378527"/>
                <a:gd name="connsiteX20" fmla="*/ 699108 w 1800000"/>
                <a:gd name="connsiteY20" fmla="*/ 302303 h 378527"/>
                <a:gd name="connsiteX21" fmla="*/ 699108 w 1800000"/>
                <a:gd name="connsiteY21" fmla="*/ 99103 h 378527"/>
                <a:gd name="connsiteX22" fmla="*/ 0 w 1800000"/>
                <a:gd name="connsiteY22" fmla="*/ 0 h 378527"/>
                <a:gd name="connsiteX23" fmla="*/ 1800000 w 1800000"/>
                <a:gd name="connsiteY23" fmla="*/ 0 h 378527"/>
                <a:gd name="connsiteX24" fmla="*/ 1800000 w 1800000"/>
                <a:gd name="connsiteY24" fmla="*/ 378527 h 378527"/>
                <a:gd name="connsiteX25" fmla="*/ 0 w 1800000"/>
                <a:gd name="connsiteY25" fmla="*/ 378527 h 37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0000" h="378527">
                  <a:moveTo>
                    <a:pt x="1517741" y="164703"/>
                  </a:moveTo>
                  <a:lnTo>
                    <a:pt x="1517741" y="236703"/>
                  </a:lnTo>
                  <a:lnTo>
                    <a:pt x="1697741" y="236703"/>
                  </a:lnTo>
                  <a:lnTo>
                    <a:pt x="1697741" y="164703"/>
                  </a:lnTo>
                  <a:close/>
                  <a:moveTo>
                    <a:pt x="845986" y="146703"/>
                  </a:moveTo>
                  <a:cubicBezTo>
                    <a:pt x="816163" y="146703"/>
                    <a:pt x="791986" y="170880"/>
                    <a:pt x="791986" y="200703"/>
                  </a:cubicBezTo>
                  <a:cubicBezTo>
                    <a:pt x="791986" y="230526"/>
                    <a:pt x="816163" y="254703"/>
                    <a:pt x="845986" y="254703"/>
                  </a:cubicBezTo>
                  <a:cubicBezTo>
                    <a:pt x="875809" y="254703"/>
                    <a:pt x="899986" y="230526"/>
                    <a:pt x="899986" y="200703"/>
                  </a:cubicBezTo>
                  <a:cubicBezTo>
                    <a:pt x="899986" y="170880"/>
                    <a:pt x="875809" y="146703"/>
                    <a:pt x="845986" y="146703"/>
                  </a:cubicBezTo>
                  <a:close/>
                  <a:moveTo>
                    <a:pt x="120231" y="146703"/>
                  </a:moveTo>
                  <a:cubicBezTo>
                    <a:pt x="90408" y="146703"/>
                    <a:pt x="66231" y="170880"/>
                    <a:pt x="66231" y="200703"/>
                  </a:cubicBezTo>
                  <a:cubicBezTo>
                    <a:pt x="66231" y="230526"/>
                    <a:pt x="90408" y="254703"/>
                    <a:pt x="120231" y="254703"/>
                  </a:cubicBezTo>
                  <a:cubicBezTo>
                    <a:pt x="150054" y="254703"/>
                    <a:pt x="174231" y="230526"/>
                    <a:pt x="174231" y="200703"/>
                  </a:cubicBezTo>
                  <a:cubicBezTo>
                    <a:pt x="174231" y="170880"/>
                    <a:pt x="150054" y="146703"/>
                    <a:pt x="120231" y="146703"/>
                  </a:cubicBezTo>
                  <a:close/>
                  <a:moveTo>
                    <a:pt x="992864" y="99103"/>
                  </a:moveTo>
                  <a:lnTo>
                    <a:pt x="992864" y="302303"/>
                  </a:lnTo>
                  <a:lnTo>
                    <a:pt x="1424864" y="302303"/>
                  </a:lnTo>
                  <a:lnTo>
                    <a:pt x="1424864" y="99103"/>
                  </a:lnTo>
                  <a:close/>
                  <a:moveTo>
                    <a:pt x="267108" y="99103"/>
                  </a:moveTo>
                  <a:lnTo>
                    <a:pt x="267108" y="302303"/>
                  </a:lnTo>
                  <a:lnTo>
                    <a:pt x="699108" y="302303"/>
                  </a:lnTo>
                  <a:lnTo>
                    <a:pt x="699108" y="99103"/>
                  </a:lnTo>
                  <a:close/>
                  <a:moveTo>
                    <a:pt x="0" y="0"/>
                  </a:moveTo>
                  <a:lnTo>
                    <a:pt x="1800000" y="0"/>
                  </a:lnTo>
                  <a:lnTo>
                    <a:pt x="1800000" y="378527"/>
                  </a:lnTo>
                  <a:lnTo>
                    <a:pt x="0" y="378527"/>
                  </a:lnTo>
                  <a:close/>
                </a:path>
              </a:pathLst>
            </a:custGeom>
            <a:solidFill>
              <a:srgbClr val="005F4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1CA742-0638-4801-AA29-F67BAF5C7818}"/>
              </a:ext>
            </a:extLst>
          </p:cNvPr>
          <p:cNvGrpSpPr/>
          <p:nvPr/>
        </p:nvGrpSpPr>
        <p:grpSpPr>
          <a:xfrm>
            <a:off x="1059961" y="3743273"/>
            <a:ext cx="743400" cy="1019642"/>
            <a:chOff x="969570" y="3743273"/>
            <a:chExt cx="743400" cy="1019642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787FA79D-50C5-4D4B-9E35-5F49747A4860}"/>
                </a:ext>
              </a:extLst>
            </p:cNvPr>
            <p:cNvSpPr/>
            <p:nvPr/>
          </p:nvSpPr>
          <p:spPr>
            <a:xfrm>
              <a:off x="969570" y="4192915"/>
              <a:ext cx="743400" cy="120000"/>
            </a:xfrm>
            <a:custGeom>
              <a:avLst/>
              <a:gdLst>
                <a:gd name="connsiteX0" fmla="*/ 743400 w 743400"/>
                <a:gd name="connsiteY0" fmla="*/ 60000 h 120000"/>
                <a:gd name="connsiteX1" fmla="*/ 371700 w 743400"/>
                <a:gd name="connsiteY1" fmla="*/ 120000 h 120000"/>
                <a:gd name="connsiteX2" fmla="*/ 0 w 743400"/>
                <a:gd name="connsiteY2" fmla="*/ 60000 h 120000"/>
                <a:gd name="connsiteX3" fmla="*/ 371700 w 743400"/>
                <a:gd name="connsiteY3" fmla="*/ 0 h 120000"/>
                <a:gd name="connsiteX4" fmla="*/ 743400 w 743400"/>
                <a:gd name="connsiteY4" fmla="*/ 6000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400" h="120000">
                  <a:moveTo>
                    <a:pt x="743400" y="60000"/>
                  </a:moveTo>
                  <a:cubicBezTo>
                    <a:pt x="743400" y="93137"/>
                    <a:pt x="576984" y="120000"/>
                    <a:pt x="371700" y="120000"/>
                  </a:cubicBezTo>
                  <a:cubicBezTo>
                    <a:pt x="166416" y="120000"/>
                    <a:pt x="0" y="93137"/>
                    <a:pt x="0" y="60000"/>
                  </a:cubicBezTo>
                  <a:cubicBezTo>
                    <a:pt x="0" y="26863"/>
                    <a:pt x="166416" y="0"/>
                    <a:pt x="371700" y="0"/>
                  </a:cubicBezTo>
                  <a:cubicBezTo>
                    <a:pt x="576984" y="0"/>
                    <a:pt x="743400" y="26863"/>
                    <a:pt x="743400" y="60000"/>
                  </a:cubicBezTo>
                  <a:close/>
                </a:path>
              </a:pathLst>
            </a:custGeom>
            <a:grpFill/>
            <a:ln w="131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77A4E5B9-5C12-481C-A0C1-6C29A495496D}"/>
                </a:ext>
              </a:extLst>
            </p:cNvPr>
            <p:cNvSpPr/>
            <p:nvPr/>
          </p:nvSpPr>
          <p:spPr>
            <a:xfrm>
              <a:off x="969570" y="4282915"/>
              <a:ext cx="743400" cy="180000"/>
            </a:xfrm>
            <a:custGeom>
              <a:avLst/>
              <a:gdLst>
                <a:gd name="connsiteX0" fmla="*/ 637200 w 743400"/>
                <a:gd name="connsiteY0" fmla="*/ 120000 h 180000"/>
                <a:gd name="connsiteX1" fmla="*/ 610650 w 743400"/>
                <a:gd name="connsiteY1" fmla="*/ 105000 h 180000"/>
                <a:gd name="connsiteX2" fmla="*/ 637200 w 743400"/>
                <a:gd name="connsiteY2" fmla="*/ 90000 h 180000"/>
                <a:gd name="connsiteX3" fmla="*/ 663750 w 743400"/>
                <a:gd name="connsiteY3" fmla="*/ 105000 h 180000"/>
                <a:gd name="connsiteX4" fmla="*/ 637200 w 743400"/>
                <a:gd name="connsiteY4" fmla="*/ 120000 h 180000"/>
                <a:gd name="connsiteX5" fmla="*/ 371700 w 743400"/>
                <a:gd name="connsiteY5" fmla="*/ 60000 h 180000"/>
                <a:gd name="connsiteX6" fmla="*/ 0 w 743400"/>
                <a:gd name="connsiteY6" fmla="*/ 0 h 180000"/>
                <a:gd name="connsiteX7" fmla="*/ 0 w 743400"/>
                <a:gd name="connsiteY7" fmla="*/ 120000 h 180000"/>
                <a:gd name="connsiteX8" fmla="*/ 371700 w 743400"/>
                <a:gd name="connsiteY8" fmla="*/ 180000 h 180000"/>
                <a:gd name="connsiteX9" fmla="*/ 743400 w 743400"/>
                <a:gd name="connsiteY9" fmla="*/ 120000 h 180000"/>
                <a:gd name="connsiteX10" fmla="*/ 743400 w 743400"/>
                <a:gd name="connsiteY10" fmla="*/ 0 h 180000"/>
                <a:gd name="connsiteX11" fmla="*/ 371700 w 743400"/>
                <a:gd name="connsiteY11" fmla="*/ 6000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3400" h="180000">
                  <a:moveTo>
                    <a:pt x="637200" y="120000"/>
                  </a:moveTo>
                  <a:cubicBezTo>
                    <a:pt x="621270" y="120000"/>
                    <a:pt x="610650" y="114000"/>
                    <a:pt x="610650" y="105000"/>
                  </a:cubicBezTo>
                  <a:cubicBezTo>
                    <a:pt x="610650" y="96000"/>
                    <a:pt x="621270" y="90000"/>
                    <a:pt x="637200" y="90000"/>
                  </a:cubicBezTo>
                  <a:cubicBezTo>
                    <a:pt x="653130" y="90000"/>
                    <a:pt x="663750" y="96000"/>
                    <a:pt x="663750" y="105000"/>
                  </a:cubicBezTo>
                  <a:cubicBezTo>
                    <a:pt x="663750" y="114000"/>
                    <a:pt x="653130" y="120000"/>
                    <a:pt x="637200" y="120000"/>
                  </a:cubicBezTo>
                  <a:close/>
                  <a:moveTo>
                    <a:pt x="371700" y="60000"/>
                  </a:moveTo>
                  <a:cubicBezTo>
                    <a:pt x="167265" y="60000"/>
                    <a:pt x="0" y="33000"/>
                    <a:pt x="0" y="0"/>
                  </a:cubicBezTo>
                  <a:lnTo>
                    <a:pt x="0" y="120000"/>
                  </a:lnTo>
                  <a:cubicBezTo>
                    <a:pt x="0" y="153000"/>
                    <a:pt x="167265" y="180000"/>
                    <a:pt x="371700" y="180000"/>
                  </a:cubicBezTo>
                  <a:cubicBezTo>
                    <a:pt x="576135" y="180000"/>
                    <a:pt x="743400" y="153000"/>
                    <a:pt x="743400" y="120000"/>
                  </a:cubicBezTo>
                  <a:lnTo>
                    <a:pt x="743400" y="0"/>
                  </a:lnTo>
                  <a:cubicBezTo>
                    <a:pt x="743400" y="33000"/>
                    <a:pt x="576135" y="60000"/>
                    <a:pt x="371700" y="60000"/>
                  </a:cubicBezTo>
                  <a:close/>
                </a:path>
              </a:pathLst>
            </a:custGeom>
            <a:grpFill/>
            <a:ln w="131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7F8BD75E-2F9C-40DB-A250-9FC107AD2946}"/>
                </a:ext>
              </a:extLst>
            </p:cNvPr>
            <p:cNvSpPr/>
            <p:nvPr/>
          </p:nvSpPr>
          <p:spPr>
            <a:xfrm>
              <a:off x="969570" y="4432915"/>
              <a:ext cx="743400" cy="180000"/>
            </a:xfrm>
            <a:custGeom>
              <a:avLst/>
              <a:gdLst>
                <a:gd name="connsiteX0" fmla="*/ 637200 w 743400"/>
                <a:gd name="connsiteY0" fmla="*/ 120000 h 180000"/>
                <a:gd name="connsiteX1" fmla="*/ 610650 w 743400"/>
                <a:gd name="connsiteY1" fmla="*/ 105000 h 180000"/>
                <a:gd name="connsiteX2" fmla="*/ 637200 w 743400"/>
                <a:gd name="connsiteY2" fmla="*/ 90000 h 180000"/>
                <a:gd name="connsiteX3" fmla="*/ 663750 w 743400"/>
                <a:gd name="connsiteY3" fmla="*/ 105000 h 180000"/>
                <a:gd name="connsiteX4" fmla="*/ 637200 w 743400"/>
                <a:gd name="connsiteY4" fmla="*/ 120000 h 180000"/>
                <a:gd name="connsiteX5" fmla="*/ 371700 w 743400"/>
                <a:gd name="connsiteY5" fmla="*/ 60000 h 180000"/>
                <a:gd name="connsiteX6" fmla="*/ 0 w 743400"/>
                <a:gd name="connsiteY6" fmla="*/ 0 h 180000"/>
                <a:gd name="connsiteX7" fmla="*/ 0 w 743400"/>
                <a:gd name="connsiteY7" fmla="*/ 120000 h 180000"/>
                <a:gd name="connsiteX8" fmla="*/ 371700 w 743400"/>
                <a:gd name="connsiteY8" fmla="*/ 180000 h 180000"/>
                <a:gd name="connsiteX9" fmla="*/ 743400 w 743400"/>
                <a:gd name="connsiteY9" fmla="*/ 120000 h 180000"/>
                <a:gd name="connsiteX10" fmla="*/ 743400 w 743400"/>
                <a:gd name="connsiteY10" fmla="*/ 0 h 180000"/>
                <a:gd name="connsiteX11" fmla="*/ 371700 w 743400"/>
                <a:gd name="connsiteY11" fmla="*/ 6000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3400" h="180000">
                  <a:moveTo>
                    <a:pt x="637200" y="120000"/>
                  </a:moveTo>
                  <a:cubicBezTo>
                    <a:pt x="621270" y="120000"/>
                    <a:pt x="610650" y="114000"/>
                    <a:pt x="610650" y="105000"/>
                  </a:cubicBezTo>
                  <a:cubicBezTo>
                    <a:pt x="610650" y="96000"/>
                    <a:pt x="621270" y="90000"/>
                    <a:pt x="637200" y="90000"/>
                  </a:cubicBezTo>
                  <a:cubicBezTo>
                    <a:pt x="653130" y="90000"/>
                    <a:pt x="663750" y="96000"/>
                    <a:pt x="663750" y="105000"/>
                  </a:cubicBezTo>
                  <a:cubicBezTo>
                    <a:pt x="663750" y="114000"/>
                    <a:pt x="653130" y="120000"/>
                    <a:pt x="637200" y="120000"/>
                  </a:cubicBezTo>
                  <a:close/>
                  <a:moveTo>
                    <a:pt x="371700" y="60000"/>
                  </a:moveTo>
                  <a:cubicBezTo>
                    <a:pt x="167265" y="60000"/>
                    <a:pt x="0" y="33000"/>
                    <a:pt x="0" y="0"/>
                  </a:cubicBezTo>
                  <a:lnTo>
                    <a:pt x="0" y="120000"/>
                  </a:lnTo>
                  <a:cubicBezTo>
                    <a:pt x="0" y="153000"/>
                    <a:pt x="167265" y="180000"/>
                    <a:pt x="371700" y="180000"/>
                  </a:cubicBezTo>
                  <a:cubicBezTo>
                    <a:pt x="576135" y="180000"/>
                    <a:pt x="743400" y="153000"/>
                    <a:pt x="743400" y="120000"/>
                  </a:cubicBezTo>
                  <a:lnTo>
                    <a:pt x="743400" y="0"/>
                  </a:lnTo>
                  <a:cubicBezTo>
                    <a:pt x="743400" y="33000"/>
                    <a:pt x="576135" y="60000"/>
                    <a:pt x="371700" y="60000"/>
                  </a:cubicBezTo>
                  <a:close/>
                </a:path>
              </a:pathLst>
            </a:custGeom>
            <a:grpFill/>
            <a:ln w="131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367775E2-3FF1-452C-BBCD-1A68A36AE3F3}"/>
                </a:ext>
              </a:extLst>
            </p:cNvPr>
            <p:cNvSpPr/>
            <p:nvPr/>
          </p:nvSpPr>
          <p:spPr>
            <a:xfrm>
              <a:off x="969570" y="4582915"/>
              <a:ext cx="743400" cy="180000"/>
            </a:xfrm>
            <a:custGeom>
              <a:avLst/>
              <a:gdLst>
                <a:gd name="connsiteX0" fmla="*/ 637200 w 743400"/>
                <a:gd name="connsiteY0" fmla="*/ 120000 h 180000"/>
                <a:gd name="connsiteX1" fmla="*/ 610650 w 743400"/>
                <a:gd name="connsiteY1" fmla="*/ 105000 h 180000"/>
                <a:gd name="connsiteX2" fmla="*/ 637200 w 743400"/>
                <a:gd name="connsiteY2" fmla="*/ 90000 h 180000"/>
                <a:gd name="connsiteX3" fmla="*/ 663750 w 743400"/>
                <a:gd name="connsiteY3" fmla="*/ 105000 h 180000"/>
                <a:gd name="connsiteX4" fmla="*/ 637200 w 743400"/>
                <a:gd name="connsiteY4" fmla="*/ 120000 h 180000"/>
                <a:gd name="connsiteX5" fmla="*/ 371700 w 743400"/>
                <a:gd name="connsiteY5" fmla="*/ 60000 h 180000"/>
                <a:gd name="connsiteX6" fmla="*/ 0 w 743400"/>
                <a:gd name="connsiteY6" fmla="*/ 0 h 180000"/>
                <a:gd name="connsiteX7" fmla="*/ 0 w 743400"/>
                <a:gd name="connsiteY7" fmla="*/ 120000 h 180000"/>
                <a:gd name="connsiteX8" fmla="*/ 371700 w 743400"/>
                <a:gd name="connsiteY8" fmla="*/ 180000 h 180000"/>
                <a:gd name="connsiteX9" fmla="*/ 743400 w 743400"/>
                <a:gd name="connsiteY9" fmla="*/ 120000 h 180000"/>
                <a:gd name="connsiteX10" fmla="*/ 743400 w 743400"/>
                <a:gd name="connsiteY10" fmla="*/ 0 h 180000"/>
                <a:gd name="connsiteX11" fmla="*/ 371700 w 743400"/>
                <a:gd name="connsiteY11" fmla="*/ 6000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3400" h="180000">
                  <a:moveTo>
                    <a:pt x="637200" y="120000"/>
                  </a:moveTo>
                  <a:cubicBezTo>
                    <a:pt x="621270" y="120000"/>
                    <a:pt x="610650" y="114000"/>
                    <a:pt x="610650" y="105000"/>
                  </a:cubicBezTo>
                  <a:cubicBezTo>
                    <a:pt x="610650" y="96000"/>
                    <a:pt x="621270" y="90000"/>
                    <a:pt x="637200" y="90000"/>
                  </a:cubicBezTo>
                  <a:cubicBezTo>
                    <a:pt x="653130" y="90000"/>
                    <a:pt x="663750" y="96000"/>
                    <a:pt x="663750" y="105000"/>
                  </a:cubicBezTo>
                  <a:cubicBezTo>
                    <a:pt x="663750" y="114000"/>
                    <a:pt x="653130" y="120000"/>
                    <a:pt x="637200" y="120000"/>
                  </a:cubicBezTo>
                  <a:close/>
                  <a:moveTo>
                    <a:pt x="371700" y="60000"/>
                  </a:moveTo>
                  <a:cubicBezTo>
                    <a:pt x="167265" y="60000"/>
                    <a:pt x="0" y="33000"/>
                    <a:pt x="0" y="0"/>
                  </a:cubicBezTo>
                  <a:lnTo>
                    <a:pt x="0" y="120000"/>
                  </a:lnTo>
                  <a:cubicBezTo>
                    <a:pt x="0" y="153000"/>
                    <a:pt x="167265" y="180000"/>
                    <a:pt x="371700" y="180000"/>
                  </a:cubicBezTo>
                  <a:cubicBezTo>
                    <a:pt x="576135" y="180000"/>
                    <a:pt x="743400" y="153000"/>
                    <a:pt x="743400" y="120000"/>
                  </a:cubicBezTo>
                  <a:lnTo>
                    <a:pt x="743400" y="0"/>
                  </a:lnTo>
                  <a:cubicBezTo>
                    <a:pt x="743400" y="33000"/>
                    <a:pt x="576135" y="60000"/>
                    <a:pt x="371700" y="60000"/>
                  </a:cubicBezTo>
                  <a:close/>
                </a:path>
              </a:pathLst>
            </a:custGeom>
            <a:grpFill/>
            <a:ln w="131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BE5422C6-AB55-48BF-814E-DC2E096DE792}"/>
                </a:ext>
              </a:extLst>
            </p:cNvPr>
            <p:cNvSpPr/>
            <p:nvPr/>
          </p:nvSpPr>
          <p:spPr>
            <a:xfrm>
              <a:off x="969570" y="3743273"/>
              <a:ext cx="743400" cy="120000"/>
            </a:xfrm>
            <a:custGeom>
              <a:avLst/>
              <a:gdLst>
                <a:gd name="connsiteX0" fmla="*/ 743400 w 743400"/>
                <a:gd name="connsiteY0" fmla="*/ 60000 h 120000"/>
                <a:gd name="connsiteX1" fmla="*/ 371700 w 743400"/>
                <a:gd name="connsiteY1" fmla="*/ 120000 h 120000"/>
                <a:gd name="connsiteX2" fmla="*/ 0 w 743400"/>
                <a:gd name="connsiteY2" fmla="*/ 60000 h 120000"/>
                <a:gd name="connsiteX3" fmla="*/ 371700 w 743400"/>
                <a:gd name="connsiteY3" fmla="*/ 0 h 120000"/>
                <a:gd name="connsiteX4" fmla="*/ 743400 w 743400"/>
                <a:gd name="connsiteY4" fmla="*/ 6000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400" h="120000">
                  <a:moveTo>
                    <a:pt x="743400" y="60000"/>
                  </a:moveTo>
                  <a:cubicBezTo>
                    <a:pt x="743400" y="93137"/>
                    <a:pt x="576984" y="120000"/>
                    <a:pt x="371700" y="120000"/>
                  </a:cubicBezTo>
                  <a:cubicBezTo>
                    <a:pt x="166416" y="120000"/>
                    <a:pt x="0" y="93137"/>
                    <a:pt x="0" y="60000"/>
                  </a:cubicBezTo>
                  <a:cubicBezTo>
                    <a:pt x="0" y="26863"/>
                    <a:pt x="166416" y="0"/>
                    <a:pt x="371700" y="0"/>
                  </a:cubicBezTo>
                  <a:cubicBezTo>
                    <a:pt x="576984" y="0"/>
                    <a:pt x="743400" y="26863"/>
                    <a:pt x="743400" y="60000"/>
                  </a:cubicBezTo>
                  <a:close/>
                </a:path>
              </a:pathLst>
            </a:custGeom>
            <a:grpFill/>
            <a:ln w="131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E5D821D0-79C4-4DFF-BEBA-DB9FF4AE3E43}"/>
                </a:ext>
              </a:extLst>
            </p:cNvPr>
            <p:cNvSpPr/>
            <p:nvPr/>
          </p:nvSpPr>
          <p:spPr>
            <a:xfrm>
              <a:off x="969570" y="3833273"/>
              <a:ext cx="743400" cy="180000"/>
            </a:xfrm>
            <a:custGeom>
              <a:avLst/>
              <a:gdLst>
                <a:gd name="connsiteX0" fmla="*/ 637200 w 743400"/>
                <a:gd name="connsiteY0" fmla="*/ 120000 h 180000"/>
                <a:gd name="connsiteX1" fmla="*/ 610650 w 743400"/>
                <a:gd name="connsiteY1" fmla="*/ 105000 h 180000"/>
                <a:gd name="connsiteX2" fmla="*/ 637200 w 743400"/>
                <a:gd name="connsiteY2" fmla="*/ 90000 h 180000"/>
                <a:gd name="connsiteX3" fmla="*/ 663750 w 743400"/>
                <a:gd name="connsiteY3" fmla="*/ 105000 h 180000"/>
                <a:gd name="connsiteX4" fmla="*/ 637200 w 743400"/>
                <a:gd name="connsiteY4" fmla="*/ 120000 h 180000"/>
                <a:gd name="connsiteX5" fmla="*/ 371700 w 743400"/>
                <a:gd name="connsiteY5" fmla="*/ 60000 h 180000"/>
                <a:gd name="connsiteX6" fmla="*/ 0 w 743400"/>
                <a:gd name="connsiteY6" fmla="*/ 0 h 180000"/>
                <a:gd name="connsiteX7" fmla="*/ 0 w 743400"/>
                <a:gd name="connsiteY7" fmla="*/ 120000 h 180000"/>
                <a:gd name="connsiteX8" fmla="*/ 371700 w 743400"/>
                <a:gd name="connsiteY8" fmla="*/ 180000 h 180000"/>
                <a:gd name="connsiteX9" fmla="*/ 743400 w 743400"/>
                <a:gd name="connsiteY9" fmla="*/ 120000 h 180000"/>
                <a:gd name="connsiteX10" fmla="*/ 743400 w 743400"/>
                <a:gd name="connsiteY10" fmla="*/ 0 h 180000"/>
                <a:gd name="connsiteX11" fmla="*/ 371700 w 743400"/>
                <a:gd name="connsiteY11" fmla="*/ 6000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3400" h="180000">
                  <a:moveTo>
                    <a:pt x="637200" y="120000"/>
                  </a:moveTo>
                  <a:cubicBezTo>
                    <a:pt x="621270" y="120000"/>
                    <a:pt x="610650" y="114000"/>
                    <a:pt x="610650" y="105000"/>
                  </a:cubicBezTo>
                  <a:cubicBezTo>
                    <a:pt x="610650" y="96000"/>
                    <a:pt x="621270" y="90000"/>
                    <a:pt x="637200" y="90000"/>
                  </a:cubicBezTo>
                  <a:cubicBezTo>
                    <a:pt x="653130" y="90000"/>
                    <a:pt x="663750" y="96000"/>
                    <a:pt x="663750" y="105000"/>
                  </a:cubicBezTo>
                  <a:cubicBezTo>
                    <a:pt x="663750" y="114000"/>
                    <a:pt x="653130" y="120000"/>
                    <a:pt x="637200" y="120000"/>
                  </a:cubicBezTo>
                  <a:close/>
                  <a:moveTo>
                    <a:pt x="371700" y="60000"/>
                  </a:moveTo>
                  <a:cubicBezTo>
                    <a:pt x="167265" y="60000"/>
                    <a:pt x="0" y="33000"/>
                    <a:pt x="0" y="0"/>
                  </a:cubicBezTo>
                  <a:lnTo>
                    <a:pt x="0" y="120000"/>
                  </a:lnTo>
                  <a:cubicBezTo>
                    <a:pt x="0" y="153000"/>
                    <a:pt x="167265" y="180000"/>
                    <a:pt x="371700" y="180000"/>
                  </a:cubicBezTo>
                  <a:cubicBezTo>
                    <a:pt x="576135" y="180000"/>
                    <a:pt x="743400" y="153000"/>
                    <a:pt x="743400" y="120000"/>
                  </a:cubicBezTo>
                  <a:lnTo>
                    <a:pt x="743400" y="0"/>
                  </a:lnTo>
                  <a:cubicBezTo>
                    <a:pt x="743400" y="33000"/>
                    <a:pt x="576135" y="60000"/>
                    <a:pt x="371700" y="60000"/>
                  </a:cubicBezTo>
                  <a:close/>
                </a:path>
              </a:pathLst>
            </a:custGeom>
            <a:grpFill/>
            <a:ln w="131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6674EADC-0B24-4543-AE16-BFF2869F97D4}"/>
                </a:ext>
              </a:extLst>
            </p:cNvPr>
            <p:cNvSpPr/>
            <p:nvPr/>
          </p:nvSpPr>
          <p:spPr>
            <a:xfrm>
              <a:off x="969570" y="3983273"/>
              <a:ext cx="743400" cy="180000"/>
            </a:xfrm>
            <a:custGeom>
              <a:avLst/>
              <a:gdLst>
                <a:gd name="connsiteX0" fmla="*/ 637200 w 743400"/>
                <a:gd name="connsiteY0" fmla="*/ 120000 h 180000"/>
                <a:gd name="connsiteX1" fmla="*/ 610650 w 743400"/>
                <a:gd name="connsiteY1" fmla="*/ 105000 h 180000"/>
                <a:gd name="connsiteX2" fmla="*/ 637200 w 743400"/>
                <a:gd name="connsiteY2" fmla="*/ 90000 h 180000"/>
                <a:gd name="connsiteX3" fmla="*/ 663750 w 743400"/>
                <a:gd name="connsiteY3" fmla="*/ 105000 h 180000"/>
                <a:gd name="connsiteX4" fmla="*/ 637200 w 743400"/>
                <a:gd name="connsiteY4" fmla="*/ 120000 h 180000"/>
                <a:gd name="connsiteX5" fmla="*/ 371700 w 743400"/>
                <a:gd name="connsiteY5" fmla="*/ 60000 h 180000"/>
                <a:gd name="connsiteX6" fmla="*/ 0 w 743400"/>
                <a:gd name="connsiteY6" fmla="*/ 0 h 180000"/>
                <a:gd name="connsiteX7" fmla="*/ 0 w 743400"/>
                <a:gd name="connsiteY7" fmla="*/ 120000 h 180000"/>
                <a:gd name="connsiteX8" fmla="*/ 371700 w 743400"/>
                <a:gd name="connsiteY8" fmla="*/ 180000 h 180000"/>
                <a:gd name="connsiteX9" fmla="*/ 743400 w 743400"/>
                <a:gd name="connsiteY9" fmla="*/ 120000 h 180000"/>
                <a:gd name="connsiteX10" fmla="*/ 743400 w 743400"/>
                <a:gd name="connsiteY10" fmla="*/ 0 h 180000"/>
                <a:gd name="connsiteX11" fmla="*/ 371700 w 743400"/>
                <a:gd name="connsiteY11" fmla="*/ 6000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3400" h="180000">
                  <a:moveTo>
                    <a:pt x="637200" y="120000"/>
                  </a:moveTo>
                  <a:cubicBezTo>
                    <a:pt x="621270" y="120000"/>
                    <a:pt x="610650" y="114000"/>
                    <a:pt x="610650" y="105000"/>
                  </a:cubicBezTo>
                  <a:cubicBezTo>
                    <a:pt x="610650" y="96000"/>
                    <a:pt x="621270" y="90000"/>
                    <a:pt x="637200" y="90000"/>
                  </a:cubicBezTo>
                  <a:cubicBezTo>
                    <a:pt x="653130" y="90000"/>
                    <a:pt x="663750" y="96000"/>
                    <a:pt x="663750" y="105000"/>
                  </a:cubicBezTo>
                  <a:cubicBezTo>
                    <a:pt x="663750" y="114000"/>
                    <a:pt x="653130" y="120000"/>
                    <a:pt x="637200" y="120000"/>
                  </a:cubicBezTo>
                  <a:close/>
                  <a:moveTo>
                    <a:pt x="371700" y="60000"/>
                  </a:moveTo>
                  <a:cubicBezTo>
                    <a:pt x="167265" y="60000"/>
                    <a:pt x="0" y="33000"/>
                    <a:pt x="0" y="0"/>
                  </a:cubicBezTo>
                  <a:lnTo>
                    <a:pt x="0" y="120000"/>
                  </a:lnTo>
                  <a:cubicBezTo>
                    <a:pt x="0" y="153000"/>
                    <a:pt x="167265" y="180000"/>
                    <a:pt x="371700" y="180000"/>
                  </a:cubicBezTo>
                  <a:cubicBezTo>
                    <a:pt x="576135" y="180000"/>
                    <a:pt x="743400" y="153000"/>
                    <a:pt x="743400" y="120000"/>
                  </a:cubicBezTo>
                  <a:lnTo>
                    <a:pt x="743400" y="0"/>
                  </a:lnTo>
                  <a:cubicBezTo>
                    <a:pt x="743400" y="33000"/>
                    <a:pt x="576135" y="60000"/>
                    <a:pt x="371700" y="60000"/>
                  </a:cubicBezTo>
                  <a:close/>
                </a:path>
              </a:pathLst>
            </a:custGeom>
            <a:grpFill/>
            <a:ln w="131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0CC829E1-5417-40EC-90B2-4835E4A607E3}"/>
                </a:ext>
              </a:extLst>
            </p:cNvPr>
            <p:cNvSpPr/>
            <p:nvPr/>
          </p:nvSpPr>
          <p:spPr>
            <a:xfrm>
              <a:off x="969570" y="4133273"/>
              <a:ext cx="743400" cy="180000"/>
            </a:xfrm>
            <a:custGeom>
              <a:avLst/>
              <a:gdLst>
                <a:gd name="connsiteX0" fmla="*/ 637200 w 743400"/>
                <a:gd name="connsiteY0" fmla="*/ 120000 h 180000"/>
                <a:gd name="connsiteX1" fmla="*/ 610650 w 743400"/>
                <a:gd name="connsiteY1" fmla="*/ 105000 h 180000"/>
                <a:gd name="connsiteX2" fmla="*/ 637200 w 743400"/>
                <a:gd name="connsiteY2" fmla="*/ 90000 h 180000"/>
                <a:gd name="connsiteX3" fmla="*/ 663750 w 743400"/>
                <a:gd name="connsiteY3" fmla="*/ 105000 h 180000"/>
                <a:gd name="connsiteX4" fmla="*/ 637200 w 743400"/>
                <a:gd name="connsiteY4" fmla="*/ 120000 h 180000"/>
                <a:gd name="connsiteX5" fmla="*/ 371700 w 743400"/>
                <a:gd name="connsiteY5" fmla="*/ 60000 h 180000"/>
                <a:gd name="connsiteX6" fmla="*/ 0 w 743400"/>
                <a:gd name="connsiteY6" fmla="*/ 0 h 180000"/>
                <a:gd name="connsiteX7" fmla="*/ 0 w 743400"/>
                <a:gd name="connsiteY7" fmla="*/ 120000 h 180000"/>
                <a:gd name="connsiteX8" fmla="*/ 371700 w 743400"/>
                <a:gd name="connsiteY8" fmla="*/ 180000 h 180000"/>
                <a:gd name="connsiteX9" fmla="*/ 743400 w 743400"/>
                <a:gd name="connsiteY9" fmla="*/ 120000 h 180000"/>
                <a:gd name="connsiteX10" fmla="*/ 743400 w 743400"/>
                <a:gd name="connsiteY10" fmla="*/ 0 h 180000"/>
                <a:gd name="connsiteX11" fmla="*/ 371700 w 743400"/>
                <a:gd name="connsiteY11" fmla="*/ 6000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3400" h="180000">
                  <a:moveTo>
                    <a:pt x="637200" y="120000"/>
                  </a:moveTo>
                  <a:cubicBezTo>
                    <a:pt x="621270" y="120000"/>
                    <a:pt x="610650" y="114000"/>
                    <a:pt x="610650" y="105000"/>
                  </a:cubicBezTo>
                  <a:cubicBezTo>
                    <a:pt x="610650" y="96000"/>
                    <a:pt x="621270" y="90000"/>
                    <a:pt x="637200" y="90000"/>
                  </a:cubicBezTo>
                  <a:cubicBezTo>
                    <a:pt x="653130" y="90000"/>
                    <a:pt x="663750" y="96000"/>
                    <a:pt x="663750" y="105000"/>
                  </a:cubicBezTo>
                  <a:cubicBezTo>
                    <a:pt x="663750" y="114000"/>
                    <a:pt x="653130" y="120000"/>
                    <a:pt x="637200" y="120000"/>
                  </a:cubicBezTo>
                  <a:close/>
                  <a:moveTo>
                    <a:pt x="371700" y="60000"/>
                  </a:moveTo>
                  <a:cubicBezTo>
                    <a:pt x="167265" y="60000"/>
                    <a:pt x="0" y="33000"/>
                    <a:pt x="0" y="0"/>
                  </a:cubicBezTo>
                  <a:lnTo>
                    <a:pt x="0" y="120000"/>
                  </a:lnTo>
                  <a:cubicBezTo>
                    <a:pt x="0" y="153000"/>
                    <a:pt x="167265" y="180000"/>
                    <a:pt x="371700" y="180000"/>
                  </a:cubicBezTo>
                  <a:cubicBezTo>
                    <a:pt x="576135" y="180000"/>
                    <a:pt x="743400" y="153000"/>
                    <a:pt x="743400" y="120000"/>
                  </a:cubicBezTo>
                  <a:lnTo>
                    <a:pt x="743400" y="0"/>
                  </a:lnTo>
                  <a:cubicBezTo>
                    <a:pt x="743400" y="33000"/>
                    <a:pt x="576135" y="60000"/>
                    <a:pt x="371700" y="60000"/>
                  </a:cubicBezTo>
                  <a:close/>
                </a:path>
              </a:pathLst>
            </a:custGeom>
            <a:grpFill/>
            <a:ln w="131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DAAC6391-6FD8-4460-8F14-FBB39B32B899}"/>
              </a:ext>
            </a:extLst>
          </p:cNvPr>
          <p:cNvSpPr txBox="1"/>
          <p:nvPr/>
        </p:nvSpPr>
        <p:spPr>
          <a:xfrm>
            <a:off x="891661" y="4822216"/>
            <a:ext cx="1080000" cy="360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3738"/>
                </a:solidFill>
              </a:rPr>
              <a:t>제 </a:t>
            </a:r>
            <a:r>
              <a:rPr lang="en-US" altLang="ko-KR" sz="1000" dirty="0">
                <a:solidFill>
                  <a:srgbClr val="003738"/>
                </a:solidFill>
              </a:rPr>
              <a:t>1 </a:t>
            </a:r>
            <a:r>
              <a:rPr lang="ko-KR" altLang="en-US" sz="1000" dirty="0">
                <a:solidFill>
                  <a:srgbClr val="003738"/>
                </a:solidFill>
              </a:rPr>
              <a:t>백업 저장소</a:t>
            </a: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4B0A7B5E-BB8B-4922-A04A-2C2DB4223D5A}"/>
              </a:ext>
            </a:extLst>
          </p:cNvPr>
          <p:cNvGrpSpPr/>
          <p:nvPr/>
        </p:nvGrpSpPr>
        <p:grpSpPr>
          <a:xfrm>
            <a:off x="3044534" y="3743273"/>
            <a:ext cx="743400" cy="1019642"/>
            <a:chOff x="969570" y="3743273"/>
            <a:chExt cx="743400" cy="1019642"/>
          </a:xfrm>
          <a:solidFill>
            <a:srgbClr val="005F4B"/>
          </a:solidFill>
        </p:grpSpPr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B6FC5928-1B7F-42FD-A567-30A95F67A1F7}"/>
                </a:ext>
              </a:extLst>
            </p:cNvPr>
            <p:cNvSpPr/>
            <p:nvPr/>
          </p:nvSpPr>
          <p:spPr>
            <a:xfrm>
              <a:off x="969570" y="4192915"/>
              <a:ext cx="743400" cy="120000"/>
            </a:xfrm>
            <a:custGeom>
              <a:avLst/>
              <a:gdLst>
                <a:gd name="connsiteX0" fmla="*/ 743400 w 743400"/>
                <a:gd name="connsiteY0" fmla="*/ 60000 h 120000"/>
                <a:gd name="connsiteX1" fmla="*/ 371700 w 743400"/>
                <a:gd name="connsiteY1" fmla="*/ 120000 h 120000"/>
                <a:gd name="connsiteX2" fmla="*/ 0 w 743400"/>
                <a:gd name="connsiteY2" fmla="*/ 60000 h 120000"/>
                <a:gd name="connsiteX3" fmla="*/ 371700 w 743400"/>
                <a:gd name="connsiteY3" fmla="*/ 0 h 120000"/>
                <a:gd name="connsiteX4" fmla="*/ 743400 w 743400"/>
                <a:gd name="connsiteY4" fmla="*/ 6000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400" h="120000">
                  <a:moveTo>
                    <a:pt x="743400" y="60000"/>
                  </a:moveTo>
                  <a:cubicBezTo>
                    <a:pt x="743400" y="93137"/>
                    <a:pt x="576984" y="120000"/>
                    <a:pt x="371700" y="120000"/>
                  </a:cubicBezTo>
                  <a:cubicBezTo>
                    <a:pt x="166416" y="120000"/>
                    <a:pt x="0" y="93137"/>
                    <a:pt x="0" y="60000"/>
                  </a:cubicBezTo>
                  <a:cubicBezTo>
                    <a:pt x="0" y="26863"/>
                    <a:pt x="166416" y="0"/>
                    <a:pt x="371700" y="0"/>
                  </a:cubicBezTo>
                  <a:cubicBezTo>
                    <a:pt x="576984" y="0"/>
                    <a:pt x="743400" y="26863"/>
                    <a:pt x="743400" y="60000"/>
                  </a:cubicBezTo>
                  <a:close/>
                </a:path>
              </a:pathLst>
            </a:custGeom>
            <a:grpFill/>
            <a:ln w="131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1E3F3953-C715-4198-AA16-5BE19C5F287D}"/>
                </a:ext>
              </a:extLst>
            </p:cNvPr>
            <p:cNvSpPr/>
            <p:nvPr/>
          </p:nvSpPr>
          <p:spPr>
            <a:xfrm>
              <a:off x="969570" y="4282915"/>
              <a:ext cx="743400" cy="180000"/>
            </a:xfrm>
            <a:custGeom>
              <a:avLst/>
              <a:gdLst>
                <a:gd name="connsiteX0" fmla="*/ 637200 w 743400"/>
                <a:gd name="connsiteY0" fmla="*/ 120000 h 180000"/>
                <a:gd name="connsiteX1" fmla="*/ 610650 w 743400"/>
                <a:gd name="connsiteY1" fmla="*/ 105000 h 180000"/>
                <a:gd name="connsiteX2" fmla="*/ 637200 w 743400"/>
                <a:gd name="connsiteY2" fmla="*/ 90000 h 180000"/>
                <a:gd name="connsiteX3" fmla="*/ 663750 w 743400"/>
                <a:gd name="connsiteY3" fmla="*/ 105000 h 180000"/>
                <a:gd name="connsiteX4" fmla="*/ 637200 w 743400"/>
                <a:gd name="connsiteY4" fmla="*/ 120000 h 180000"/>
                <a:gd name="connsiteX5" fmla="*/ 371700 w 743400"/>
                <a:gd name="connsiteY5" fmla="*/ 60000 h 180000"/>
                <a:gd name="connsiteX6" fmla="*/ 0 w 743400"/>
                <a:gd name="connsiteY6" fmla="*/ 0 h 180000"/>
                <a:gd name="connsiteX7" fmla="*/ 0 w 743400"/>
                <a:gd name="connsiteY7" fmla="*/ 120000 h 180000"/>
                <a:gd name="connsiteX8" fmla="*/ 371700 w 743400"/>
                <a:gd name="connsiteY8" fmla="*/ 180000 h 180000"/>
                <a:gd name="connsiteX9" fmla="*/ 743400 w 743400"/>
                <a:gd name="connsiteY9" fmla="*/ 120000 h 180000"/>
                <a:gd name="connsiteX10" fmla="*/ 743400 w 743400"/>
                <a:gd name="connsiteY10" fmla="*/ 0 h 180000"/>
                <a:gd name="connsiteX11" fmla="*/ 371700 w 743400"/>
                <a:gd name="connsiteY11" fmla="*/ 6000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3400" h="180000">
                  <a:moveTo>
                    <a:pt x="637200" y="120000"/>
                  </a:moveTo>
                  <a:cubicBezTo>
                    <a:pt x="621270" y="120000"/>
                    <a:pt x="610650" y="114000"/>
                    <a:pt x="610650" y="105000"/>
                  </a:cubicBezTo>
                  <a:cubicBezTo>
                    <a:pt x="610650" y="96000"/>
                    <a:pt x="621270" y="90000"/>
                    <a:pt x="637200" y="90000"/>
                  </a:cubicBezTo>
                  <a:cubicBezTo>
                    <a:pt x="653130" y="90000"/>
                    <a:pt x="663750" y="96000"/>
                    <a:pt x="663750" y="105000"/>
                  </a:cubicBezTo>
                  <a:cubicBezTo>
                    <a:pt x="663750" y="114000"/>
                    <a:pt x="653130" y="120000"/>
                    <a:pt x="637200" y="120000"/>
                  </a:cubicBezTo>
                  <a:close/>
                  <a:moveTo>
                    <a:pt x="371700" y="60000"/>
                  </a:moveTo>
                  <a:cubicBezTo>
                    <a:pt x="167265" y="60000"/>
                    <a:pt x="0" y="33000"/>
                    <a:pt x="0" y="0"/>
                  </a:cubicBezTo>
                  <a:lnTo>
                    <a:pt x="0" y="120000"/>
                  </a:lnTo>
                  <a:cubicBezTo>
                    <a:pt x="0" y="153000"/>
                    <a:pt x="167265" y="180000"/>
                    <a:pt x="371700" y="180000"/>
                  </a:cubicBezTo>
                  <a:cubicBezTo>
                    <a:pt x="576135" y="180000"/>
                    <a:pt x="743400" y="153000"/>
                    <a:pt x="743400" y="120000"/>
                  </a:cubicBezTo>
                  <a:lnTo>
                    <a:pt x="743400" y="0"/>
                  </a:lnTo>
                  <a:cubicBezTo>
                    <a:pt x="743400" y="33000"/>
                    <a:pt x="576135" y="60000"/>
                    <a:pt x="371700" y="60000"/>
                  </a:cubicBezTo>
                  <a:close/>
                </a:path>
              </a:pathLst>
            </a:custGeom>
            <a:grpFill/>
            <a:ln w="131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4F6989D2-665D-4398-AB7F-8691FFE0DCE9}"/>
                </a:ext>
              </a:extLst>
            </p:cNvPr>
            <p:cNvSpPr/>
            <p:nvPr/>
          </p:nvSpPr>
          <p:spPr>
            <a:xfrm>
              <a:off x="969570" y="4432915"/>
              <a:ext cx="743400" cy="180000"/>
            </a:xfrm>
            <a:custGeom>
              <a:avLst/>
              <a:gdLst>
                <a:gd name="connsiteX0" fmla="*/ 637200 w 743400"/>
                <a:gd name="connsiteY0" fmla="*/ 120000 h 180000"/>
                <a:gd name="connsiteX1" fmla="*/ 610650 w 743400"/>
                <a:gd name="connsiteY1" fmla="*/ 105000 h 180000"/>
                <a:gd name="connsiteX2" fmla="*/ 637200 w 743400"/>
                <a:gd name="connsiteY2" fmla="*/ 90000 h 180000"/>
                <a:gd name="connsiteX3" fmla="*/ 663750 w 743400"/>
                <a:gd name="connsiteY3" fmla="*/ 105000 h 180000"/>
                <a:gd name="connsiteX4" fmla="*/ 637200 w 743400"/>
                <a:gd name="connsiteY4" fmla="*/ 120000 h 180000"/>
                <a:gd name="connsiteX5" fmla="*/ 371700 w 743400"/>
                <a:gd name="connsiteY5" fmla="*/ 60000 h 180000"/>
                <a:gd name="connsiteX6" fmla="*/ 0 w 743400"/>
                <a:gd name="connsiteY6" fmla="*/ 0 h 180000"/>
                <a:gd name="connsiteX7" fmla="*/ 0 w 743400"/>
                <a:gd name="connsiteY7" fmla="*/ 120000 h 180000"/>
                <a:gd name="connsiteX8" fmla="*/ 371700 w 743400"/>
                <a:gd name="connsiteY8" fmla="*/ 180000 h 180000"/>
                <a:gd name="connsiteX9" fmla="*/ 743400 w 743400"/>
                <a:gd name="connsiteY9" fmla="*/ 120000 h 180000"/>
                <a:gd name="connsiteX10" fmla="*/ 743400 w 743400"/>
                <a:gd name="connsiteY10" fmla="*/ 0 h 180000"/>
                <a:gd name="connsiteX11" fmla="*/ 371700 w 743400"/>
                <a:gd name="connsiteY11" fmla="*/ 6000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3400" h="180000">
                  <a:moveTo>
                    <a:pt x="637200" y="120000"/>
                  </a:moveTo>
                  <a:cubicBezTo>
                    <a:pt x="621270" y="120000"/>
                    <a:pt x="610650" y="114000"/>
                    <a:pt x="610650" y="105000"/>
                  </a:cubicBezTo>
                  <a:cubicBezTo>
                    <a:pt x="610650" y="96000"/>
                    <a:pt x="621270" y="90000"/>
                    <a:pt x="637200" y="90000"/>
                  </a:cubicBezTo>
                  <a:cubicBezTo>
                    <a:pt x="653130" y="90000"/>
                    <a:pt x="663750" y="96000"/>
                    <a:pt x="663750" y="105000"/>
                  </a:cubicBezTo>
                  <a:cubicBezTo>
                    <a:pt x="663750" y="114000"/>
                    <a:pt x="653130" y="120000"/>
                    <a:pt x="637200" y="120000"/>
                  </a:cubicBezTo>
                  <a:close/>
                  <a:moveTo>
                    <a:pt x="371700" y="60000"/>
                  </a:moveTo>
                  <a:cubicBezTo>
                    <a:pt x="167265" y="60000"/>
                    <a:pt x="0" y="33000"/>
                    <a:pt x="0" y="0"/>
                  </a:cubicBezTo>
                  <a:lnTo>
                    <a:pt x="0" y="120000"/>
                  </a:lnTo>
                  <a:cubicBezTo>
                    <a:pt x="0" y="153000"/>
                    <a:pt x="167265" y="180000"/>
                    <a:pt x="371700" y="180000"/>
                  </a:cubicBezTo>
                  <a:cubicBezTo>
                    <a:pt x="576135" y="180000"/>
                    <a:pt x="743400" y="153000"/>
                    <a:pt x="743400" y="120000"/>
                  </a:cubicBezTo>
                  <a:lnTo>
                    <a:pt x="743400" y="0"/>
                  </a:lnTo>
                  <a:cubicBezTo>
                    <a:pt x="743400" y="33000"/>
                    <a:pt x="576135" y="60000"/>
                    <a:pt x="371700" y="60000"/>
                  </a:cubicBezTo>
                  <a:close/>
                </a:path>
              </a:pathLst>
            </a:custGeom>
            <a:grpFill/>
            <a:ln w="131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7B91B428-E521-43E7-801B-5754AC572430}"/>
                </a:ext>
              </a:extLst>
            </p:cNvPr>
            <p:cNvSpPr/>
            <p:nvPr/>
          </p:nvSpPr>
          <p:spPr>
            <a:xfrm>
              <a:off x="969570" y="4582915"/>
              <a:ext cx="743400" cy="180000"/>
            </a:xfrm>
            <a:custGeom>
              <a:avLst/>
              <a:gdLst>
                <a:gd name="connsiteX0" fmla="*/ 637200 w 743400"/>
                <a:gd name="connsiteY0" fmla="*/ 120000 h 180000"/>
                <a:gd name="connsiteX1" fmla="*/ 610650 w 743400"/>
                <a:gd name="connsiteY1" fmla="*/ 105000 h 180000"/>
                <a:gd name="connsiteX2" fmla="*/ 637200 w 743400"/>
                <a:gd name="connsiteY2" fmla="*/ 90000 h 180000"/>
                <a:gd name="connsiteX3" fmla="*/ 663750 w 743400"/>
                <a:gd name="connsiteY3" fmla="*/ 105000 h 180000"/>
                <a:gd name="connsiteX4" fmla="*/ 637200 w 743400"/>
                <a:gd name="connsiteY4" fmla="*/ 120000 h 180000"/>
                <a:gd name="connsiteX5" fmla="*/ 371700 w 743400"/>
                <a:gd name="connsiteY5" fmla="*/ 60000 h 180000"/>
                <a:gd name="connsiteX6" fmla="*/ 0 w 743400"/>
                <a:gd name="connsiteY6" fmla="*/ 0 h 180000"/>
                <a:gd name="connsiteX7" fmla="*/ 0 w 743400"/>
                <a:gd name="connsiteY7" fmla="*/ 120000 h 180000"/>
                <a:gd name="connsiteX8" fmla="*/ 371700 w 743400"/>
                <a:gd name="connsiteY8" fmla="*/ 180000 h 180000"/>
                <a:gd name="connsiteX9" fmla="*/ 743400 w 743400"/>
                <a:gd name="connsiteY9" fmla="*/ 120000 h 180000"/>
                <a:gd name="connsiteX10" fmla="*/ 743400 w 743400"/>
                <a:gd name="connsiteY10" fmla="*/ 0 h 180000"/>
                <a:gd name="connsiteX11" fmla="*/ 371700 w 743400"/>
                <a:gd name="connsiteY11" fmla="*/ 6000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3400" h="180000">
                  <a:moveTo>
                    <a:pt x="637200" y="120000"/>
                  </a:moveTo>
                  <a:cubicBezTo>
                    <a:pt x="621270" y="120000"/>
                    <a:pt x="610650" y="114000"/>
                    <a:pt x="610650" y="105000"/>
                  </a:cubicBezTo>
                  <a:cubicBezTo>
                    <a:pt x="610650" y="96000"/>
                    <a:pt x="621270" y="90000"/>
                    <a:pt x="637200" y="90000"/>
                  </a:cubicBezTo>
                  <a:cubicBezTo>
                    <a:pt x="653130" y="90000"/>
                    <a:pt x="663750" y="96000"/>
                    <a:pt x="663750" y="105000"/>
                  </a:cubicBezTo>
                  <a:cubicBezTo>
                    <a:pt x="663750" y="114000"/>
                    <a:pt x="653130" y="120000"/>
                    <a:pt x="637200" y="120000"/>
                  </a:cubicBezTo>
                  <a:close/>
                  <a:moveTo>
                    <a:pt x="371700" y="60000"/>
                  </a:moveTo>
                  <a:cubicBezTo>
                    <a:pt x="167265" y="60000"/>
                    <a:pt x="0" y="33000"/>
                    <a:pt x="0" y="0"/>
                  </a:cubicBezTo>
                  <a:lnTo>
                    <a:pt x="0" y="120000"/>
                  </a:lnTo>
                  <a:cubicBezTo>
                    <a:pt x="0" y="153000"/>
                    <a:pt x="167265" y="180000"/>
                    <a:pt x="371700" y="180000"/>
                  </a:cubicBezTo>
                  <a:cubicBezTo>
                    <a:pt x="576135" y="180000"/>
                    <a:pt x="743400" y="153000"/>
                    <a:pt x="743400" y="120000"/>
                  </a:cubicBezTo>
                  <a:lnTo>
                    <a:pt x="743400" y="0"/>
                  </a:lnTo>
                  <a:cubicBezTo>
                    <a:pt x="743400" y="33000"/>
                    <a:pt x="576135" y="60000"/>
                    <a:pt x="371700" y="60000"/>
                  </a:cubicBezTo>
                  <a:close/>
                </a:path>
              </a:pathLst>
            </a:custGeom>
            <a:grpFill/>
            <a:ln w="131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54BF97DA-C335-466D-9363-E38009ACBDB3}"/>
                </a:ext>
              </a:extLst>
            </p:cNvPr>
            <p:cNvSpPr/>
            <p:nvPr/>
          </p:nvSpPr>
          <p:spPr>
            <a:xfrm>
              <a:off x="969570" y="3743273"/>
              <a:ext cx="743400" cy="120000"/>
            </a:xfrm>
            <a:custGeom>
              <a:avLst/>
              <a:gdLst>
                <a:gd name="connsiteX0" fmla="*/ 743400 w 743400"/>
                <a:gd name="connsiteY0" fmla="*/ 60000 h 120000"/>
                <a:gd name="connsiteX1" fmla="*/ 371700 w 743400"/>
                <a:gd name="connsiteY1" fmla="*/ 120000 h 120000"/>
                <a:gd name="connsiteX2" fmla="*/ 0 w 743400"/>
                <a:gd name="connsiteY2" fmla="*/ 60000 h 120000"/>
                <a:gd name="connsiteX3" fmla="*/ 371700 w 743400"/>
                <a:gd name="connsiteY3" fmla="*/ 0 h 120000"/>
                <a:gd name="connsiteX4" fmla="*/ 743400 w 743400"/>
                <a:gd name="connsiteY4" fmla="*/ 60000 h 1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3400" h="120000">
                  <a:moveTo>
                    <a:pt x="743400" y="60000"/>
                  </a:moveTo>
                  <a:cubicBezTo>
                    <a:pt x="743400" y="93137"/>
                    <a:pt x="576984" y="120000"/>
                    <a:pt x="371700" y="120000"/>
                  </a:cubicBezTo>
                  <a:cubicBezTo>
                    <a:pt x="166416" y="120000"/>
                    <a:pt x="0" y="93137"/>
                    <a:pt x="0" y="60000"/>
                  </a:cubicBezTo>
                  <a:cubicBezTo>
                    <a:pt x="0" y="26863"/>
                    <a:pt x="166416" y="0"/>
                    <a:pt x="371700" y="0"/>
                  </a:cubicBezTo>
                  <a:cubicBezTo>
                    <a:pt x="576984" y="0"/>
                    <a:pt x="743400" y="26863"/>
                    <a:pt x="743400" y="60000"/>
                  </a:cubicBezTo>
                  <a:close/>
                </a:path>
              </a:pathLst>
            </a:custGeom>
            <a:grpFill/>
            <a:ln w="131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C9E55FE4-327C-4EA9-9CB0-AF4880CE2985}"/>
                </a:ext>
              </a:extLst>
            </p:cNvPr>
            <p:cNvSpPr/>
            <p:nvPr/>
          </p:nvSpPr>
          <p:spPr>
            <a:xfrm>
              <a:off x="969570" y="3833273"/>
              <a:ext cx="743400" cy="180000"/>
            </a:xfrm>
            <a:custGeom>
              <a:avLst/>
              <a:gdLst>
                <a:gd name="connsiteX0" fmla="*/ 637200 w 743400"/>
                <a:gd name="connsiteY0" fmla="*/ 120000 h 180000"/>
                <a:gd name="connsiteX1" fmla="*/ 610650 w 743400"/>
                <a:gd name="connsiteY1" fmla="*/ 105000 h 180000"/>
                <a:gd name="connsiteX2" fmla="*/ 637200 w 743400"/>
                <a:gd name="connsiteY2" fmla="*/ 90000 h 180000"/>
                <a:gd name="connsiteX3" fmla="*/ 663750 w 743400"/>
                <a:gd name="connsiteY3" fmla="*/ 105000 h 180000"/>
                <a:gd name="connsiteX4" fmla="*/ 637200 w 743400"/>
                <a:gd name="connsiteY4" fmla="*/ 120000 h 180000"/>
                <a:gd name="connsiteX5" fmla="*/ 371700 w 743400"/>
                <a:gd name="connsiteY5" fmla="*/ 60000 h 180000"/>
                <a:gd name="connsiteX6" fmla="*/ 0 w 743400"/>
                <a:gd name="connsiteY6" fmla="*/ 0 h 180000"/>
                <a:gd name="connsiteX7" fmla="*/ 0 w 743400"/>
                <a:gd name="connsiteY7" fmla="*/ 120000 h 180000"/>
                <a:gd name="connsiteX8" fmla="*/ 371700 w 743400"/>
                <a:gd name="connsiteY8" fmla="*/ 180000 h 180000"/>
                <a:gd name="connsiteX9" fmla="*/ 743400 w 743400"/>
                <a:gd name="connsiteY9" fmla="*/ 120000 h 180000"/>
                <a:gd name="connsiteX10" fmla="*/ 743400 w 743400"/>
                <a:gd name="connsiteY10" fmla="*/ 0 h 180000"/>
                <a:gd name="connsiteX11" fmla="*/ 371700 w 743400"/>
                <a:gd name="connsiteY11" fmla="*/ 6000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3400" h="180000">
                  <a:moveTo>
                    <a:pt x="637200" y="120000"/>
                  </a:moveTo>
                  <a:cubicBezTo>
                    <a:pt x="621270" y="120000"/>
                    <a:pt x="610650" y="114000"/>
                    <a:pt x="610650" y="105000"/>
                  </a:cubicBezTo>
                  <a:cubicBezTo>
                    <a:pt x="610650" y="96000"/>
                    <a:pt x="621270" y="90000"/>
                    <a:pt x="637200" y="90000"/>
                  </a:cubicBezTo>
                  <a:cubicBezTo>
                    <a:pt x="653130" y="90000"/>
                    <a:pt x="663750" y="96000"/>
                    <a:pt x="663750" y="105000"/>
                  </a:cubicBezTo>
                  <a:cubicBezTo>
                    <a:pt x="663750" y="114000"/>
                    <a:pt x="653130" y="120000"/>
                    <a:pt x="637200" y="120000"/>
                  </a:cubicBezTo>
                  <a:close/>
                  <a:moveTo>
                    <a:pt x="371700" y="60000"/>
                  </a:moveTo>
                  <a:cubicBezTo>
                    <a:pt x="167265" y="60000"/>
                    <a:pt x="0" y="33000"/>
                    <a:pt x="0" y="0"/>
                  </a:cubicBezTo>
                  <a:lnTo>
                    <a:pt x="0" y="120000"/>
                  </a:lnTo>
                  <a:cubicBezTo>
                    <a:pt x="0" y="153000"/>
                    <a:pt x="167265" y="180000"/>
                    <a:pt x="371700" y="180000"/>
                  </a:cubicBezTo>
                  <a:cubicBezTo>
                    <a:pt x="576135" y="180000"/>
                    <a:pt x="743400" y="153000"/>
                    <a:pt x="743400" y="120000"/>
                  </a:cubicBezTo>
                  <a:lnTo>
                    <a:pt x="743400" y="0"/>
                  </a:lnTo>
                  <a:cubicBezTo>
                    <a:pt x="743400" y="33000"/>
                    <a:pt x="576135" y="60000"/>
                    <a:pt x="371700" y="60000"/>
                  </a:cubicBezTo>
                  <a:close/>
                </a:path>
              </a:pathLst>
            </a:custGeom>
            <a:grpFill/>
            <a:ln w="131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99A2EE12-0FBA-4B0A-9599-A2114474CEC8}"/>
                </a:ext>
              </a:extLst>
            </p:cNvPr>
            <p:cNvSpPr/>
            <p:nvPr/>
          </p:nvSpPr>
          <p:spPr>
            <a:xfrm>
              <a:off x="969570" y="3983273"/>
              <a:ext cx="743400" cy="180000"/>
            </a:xfrm>
            <a:custGeom>
              <a:avLst/>
              <a:gdLst>
                <a:gd name="connsiteX0" fmla="*/ 637200 w 743400"/>
                <a:gd name="connsiteY0" fmla="*/ 120000 h 180000"/>
                <a:gd name="connsiteX1" fmla="*/ 610650 w 743400"/>
                <a:gd name="connsiteY1" fmla="*/ 105000 h 180000"/>
                <a:gd name="connsiteX2" fmla="*/ 637200 w 743400"/>
                <a:gd name="connsiteY2" fmla="*/ 90000 h 180000"/>
                <a:gd name="connsiteX3" fmla="*/ 663750 w 743400"/>
                <a:gd name="connsiteY3" fmla="*/ 105000 h 180000"/>
                <a:gd name="connsiteX4" fmla="*/ 637200 w 743400"/>
                <a:gd name="connsiteY4" fmla="*/ 120000 h 180000"/>
                <a:gd name="connsiteX5" fmla="*/ 371700 w 743400"/>
                <a:gd name="connsiteY5" fmla="*/ 60000 h 180000"/>
                <a:gd name="connsiteX6" fmla="*/ 0 w 743400"/>
                <a:gd name="connsiteY6" fmla="*/ 0 h 180000"/>
                <a:gd name="connsiteX7" fmla="*/ 0 w 743400"/>
                <a:gd name="connsiteY7" fmla="*/ 120000 h 180000"/>
                <a:gd name="connsiteX8" fmla="*/ 371700 w 743400"/>
                <a:gd name="connsiteY8" fmla="*/ 180000 h 180000"/>
                <a:gd name="connsiteX9" fmla="*/ 743400 w 743400"/>
                <a:gd name="connsiteY9" fmla="*/ 120000 h 180000"/>
                <a:gd name="connsiteX10" fmla="*/ 743400 w 743400"/>
                <a:gd name="connsiteY10" fmla="*/ 0 h 180000"/>
                <a:gd name="connsiteX11" fmla="*/ 371700 w 743400"/>
                <a:gd name="connsiteY11" fmla="*/ 6000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3400" h="180000">
                  <a:moveTo>
                    <a:pt x="637200" y="120000"/>
                  </a:moveTo>
                  <a:cubicBezTo>
                    <a:pt x="621270" y="120000"/>
                    <a:pt x="610650" y="114000"/>
                    <a:pt x="610650" y="105000"/>
                  </a:cubicBezTo>
                  <a:cubicBezTo>
                    <a:pt x="610650" y="96000"/>
                    <a:pt x="621270" y="90000"/>
                    <a:pt x="637200" y="90000"/>
                  </a:cubicBezTo>
                  <a:cubicBezTo>
                    <a:pt x="653130" y="90000"/>
                    <a:pt x="663750" y="96000"/>
                    <a:pt x="663750" y="105000"/>
                  </a:cubicBezTo>
                  <a:cubicBezTo>
                    <a:pt x="663750" y="114000"/>
                    <a:pt x="653130" y="120000"/>
                    <a:pt x="637200" y="120000"/>
                  </a:cubicBezTo>
                  <a:close/>
                  <a:moveTo>
                    <a:pt x="371700" y="60000"/>
                  </a:moveTo>
                  <a:cubicBezTo>
                    <a:pt x="167265" y="60000"/>
                    <a:pt x="0" y="33000"/>
                    <a:pt x="0" y="0"/>
                  </a:cubicBezTo>
                  <a:lnTo>
                    <a:pt x="0" y="120000"/>
                  </a:lnTo>
                  <a:cubicBezTo>
                    <a:pt x="0" y="153000"/>
                    <a:pt x="167265" y="180000"/>
                    <a:pt x="371700" y="180000"/>
                  </a:cubicBezTo>
                  <a:cubicBezTo>
                    <a:pt x="576135" y="180000"/>
                    <a:pt x="743400" y="153000"/>
                    <a:pt x="743400" y="120000"/>
                  </a:cubicBezTo>
                  <a:lnTo>
                    <a:pt x="743400" y="0"/>
                  </a:lnTo>
                  <a:cubicBezTo>
                    <a:pt x="743400" y="33000"/>
                    <a:pt x="576135" y="60000"/>
                    <a:pt x="371700" y="60000"/>
                  </a:cubicBezTo>
                  <a:close/>
                </a:path>
              </a:pathLst>
            </a:custGeom>
            <a:grpFill/>
            <a:ln w="131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8E489C62-9749-4534-BF91-6E6A85E11B27}"/>
                </a:ext>
              </a:extLst>
            </p:cNvPr>
            <p:cNvSpPr/>
            <p:nvPr/>
          </p:nvSpPr>
          <p:spPr>
            <a:xfrm>
              <a:off x="969570" y="4133273"/>
              <a:ext cx="743400" cy="180000"/>
            </a:xfrm>
            <a:custGeom>
              <a:avLst/>
              <a:gdLst>
                <a:gd name="connsiteX0" fmla="*/ 637200 w 743400"/>
                <a:gd name="connsiteY0" fmla="*/ 120000 h 180000"/>
                <a:gd name="connsiteX1" fmla="*/ 610650 w 743400"/>
                <a:gd name="connsiteY1" fmla="*/ 105000 h 180000"/>
                <a:gd name="connsiteX2" fmla="*/ 637200 w 743400"/>
                <a:gd name="connsiteY2" fmla="*/ 90000 h 180000"/>
                <a:gd name="connsiteX3" fmla="*/ 663750 w 743400"/>
                <a:gd name="connsiteY3" fmla="*/ 105000 h 180000"/>
                <a:gd name="connsiteX4" fmla="*/ 637200 w 743400"/>
                <a:gd name="connsiteY4" fmla="*/ 120000 h 180000"/>
                <a:gd name="connsiteX5" fmla="*/ 371700 w 743400"/>
                <a:gd name="connsiteY5" fmla="*/ 60000 h 180000"/>
                <a:gd name="connsiteX6" fmla="*/ 0 w 743400"/>
                <a:gd name="connsiteY6" fmla="*/ 0 h 180000"/>
                <a:gd name="connsiteX7" fmla="*/ 0 w 743400"/>
                <a:gd name="connsiteY7" fmla="*/ 120000 h 180000"/>
                <a:gd name="connsiteX8" fmla="*/ 371700 w 743400"/>
                <a:gd name="connsiteY8" fmla="*/ 180000 h 180000"/>
                <a:gd name="connsiteX9" fmla="*/ 743400 w 743400"/>
                <a:gd name="connsiteY9" fmla="*/ 120000 h 180000"/>
                <a:gd name="connsiteX10" fmla="*/ 743400 w 743400"/>
                <a:gd name="connsiteY10" fmla="*/ 0 h 180000"/>
                <a:gd name="connsiteX11" fmla="*/ 371700 w 743400"/>
                <a:gd name="connsiteY11" fmla="*/ 60000 h 1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3400" h="180000">
                  <a:moveTo>
                    <a:pt x="637200" y="120000"/>
                  </a:moveTo>
                  <a:cubicBezTo>
                    <a:pt x="621270" y="120000"/>
                    <a:pt x="610650" y="114000"/>
                    <a:pt x="610650" y="105000"/>
                  </a:cubicBezTo>
                  <a:cubicBezTo>
                    <a:pt x="610650" y="96000"/>
                    <a:pt x="621270" y="90000"/>
                    <a:pt x="637200" y="90000"/>
                  </a:cubicBezTo>
                  <a:cubicBezTo>
                    <a:pt x="653130" y="90000"/>
                    <a:pt x="663750" y="96000"/>
                    <a:pt x="663750" y="105000"/>
                  </a:cubicBezTo>
                  <a:cubicBezTo>
                    <a:pt x="663750" y="114000"/>
                    <a:pt x="653130" y="120000"/>
                    <a:pt x="637200" y="120000"/>
                  </a:cubicBezTo>
                  <a:close/>
                  <a:moveTo>
                    <a:pt x="371700" y="60000"/>
                  </a:moveTo>
                  <a:cubicBezTo>
                    <a:pt x="167265" y="60000"/>
                    <a:pt x="0" y="33000"/>
                    <a:pt x="0" y="0"/>
                  </a:cubicBezTo>
                  <a:lnTo>
                    <a:pt x="0" y="120000"/>
                  </a:lnTo>
                  <a:cubicBezTo>
                    <a:pt x="0" y="153000"/>
                    <a:pt x="167265" y="180000"/>
                    <a:pt x="371700" y="180000"/>
                  </a:cubicBezTo>
                  <a:cubicBezTo>
                    <a:pt x="576135" y="180000"/>
                    <a:pt x="743400" y="153000"/>
                    <a:pt x="743400" y="120000"/>
                  </a:cubicBezTo>
                  <a:lnTo>
                    <a:pt x="743400" y="0"/>
                  </a:lnTo>
                  <a:cubicBezTo>
                    <a:pt x="743400" y="33000"/>
                    <a:pt x="576135" y="60000"/>
                    <a:pt x="371700" y="60000"/>
                  </a:cubicBezTo>
                  <a:close/>
                </a:path>
              </a:pathLst>
            </a:custGeom>
            <a:grpFill/>
            <a:ln w="131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C67C16DD-2C52-43EF-9F5F-71BC87506669}"/>
              </a:ext>
            </a:extLst>
          </p:cNvPr>
          <p:cNvSpPr txBox="1"/>
          <p:nvPr/>
        </p:nvSpPr>
        <p:spPr>
          <a:xfrm>
            <a:off x="2876234" y="4822216"/>
            <a:ext cx="1080000" cy="360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3738"/>
                </a:solidFill>
              </a:rPr>
              <a:t>제 </a:t>
            </a:r>
            <a:r>
              <a:rPr lang="en-US" altLang="ko-KR" sz="1000" dirty="0">
                <a:solidFill>
                  <a:srgbClr val="003738"/>
                </a:solidFill>
              </a:rPr>
              <a:t>2 </a:t>
            </a:r>
            <a:r>
              <a:rPr lang="ko-KR" altLang="en-US" sz="1000" dirty="0">
                <a:solidFill>
                  <a:srgbClr val="003738"/>
                </a:solidFill>
              </a:rPr>
              <a:t>백업 저장소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8FFA158-9858-4ABF-AF3F-A785C15610EA}"/>
              </a:ext>
            </a:extLst>
          </p:cNvPr>
          <p:cNvCxnSpPr>
            <a:cxnSpLocks/>
            <a:stCxn id="44" idx="2"/>
            <a:endCxn id="63" idx="3"/>
          </p:cNvCxnSpPr>
          <p:nvPr/>
        </p:nvCxnSpPr>
        <p:spPr>
          <a:xfrm>
            <a:off x="1229824" y="3444369"/>
            <a:ext cx="201837" cy="29890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D259A4C6-DFD5-4724-B6E4-C76553E5AA2D}"/>
              </a:ext>
            </a:extLst>
          </p:cNvPr>
          <p:cNvCxnSpPr>
            <a:cxnSpLocks/>
            <a:stCxn id="44" idx="2"/>
            <a:endCxn id="75" idx="3"/>
          </p:cNvCxnSpPr>
          <p:nvPr/>
        </p:nvCxnSpPr>
        <p:spPr>
          <a:xfrm>
            <a:off x="1229824" y="3444369"/>
            <a:ext cx="2186410" cy="29890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그래픽 80" descr="활짝 웃는 얼굴(윤곽선) 단색으로 채워진">
            <a:extLst>
              <a:ext uri="{FF2B5EF4-FFF2-40B4-BE49-F238E27FC236}">
                <a16:creationId xmlns:a16="http://schemas.microsoft.com/office/drawing/2014/main" id="{D2303836-DEE3-4F7E-BECD-40E10CFD8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4194" y="3526507"/>
            <a:ext cx="540000" cy="540000"/>
          </a:xfrm>
          <a:prstGeom prst="rect">
            <a:avLst/>
          </a:prstGeom>
        </p:spPr>
      </p:pic>
      <p:pic>
        <p:nvPicPr>
          <p:cNvPr id="82" name="그래픽 81" descr="무서워하는 얼굴(윤곽선) 단색으로 채워진">
            <a:extLst>
              <a:ext uri="{FF2B5EF4-FFF2-40B4-BE49-F238E27FC236}">
                <a16:creationId xmlns:a16="http://schemas.microsoft.com/office/drawing/2014/main" id="{767724A9-16E4-4020-B016-92C08AAA5E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1270" y="3526507"/>
            <a:ext cx="540000" cy="540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944573E-ADD5-4DBC-814B-10C3A5337A49}"/>
              </a:ext>
            </a:extLst>
          </p:cNvPr>
          <p:cNvSpPr txBox="1"/>
          <p:nvPr/>
        </p:nvSpPr>
        <p:spPr>
          <a:xfrm>
            <a:off x="2175449" y="3305869"/>
            <a:ext cx="869085" cy="256347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3738"/>
                </a:solidFill>
              </a:rPr>
              <a:t>평상시 복사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27B98317-ABBF-4E12-A7E9-71737D36F7C0}"/>
              </a:ext>
            </a:extLst>
          </p:cNvPr>
          <p:cNvGrpSpPr/>
          <p:nvPr/>
        </p:nvGrpSpPr>
        <p:grpSpPr>
          <a:xfrm>
            <a:off x="5291332" y="4107549"/>
            <a:ext cx="1873400" cy="504000"/>
            <a:chOff x="5321400" y="4284016"/>
            <a:chExt cx="1873400" cy="504000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396E294-90A6-4237-800E-353E298733ED}"/>
                </a:ext>
              </a:extLst>
            </p:cNvPr>
            <p:cNvGrpSpPr/>
            <p:nvPr/>
          </p:nvGrpSpPr>
          <p:grpSpPr>
            <a:xfrm>
              <a:off x="6654800" y="4284016"/>
              <a:ext cx="540000" cy="504000"/>
              <a:chOff x="5388300" y="3773094"/>
              <a:chExt cx="743400" cy="719642"/>
            </a:xfrm>
          </p:grpSpPr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D27E0D95-FB69-46DD-810B-DA21E0046227}"/>
                  </a:ext>
                </a:extLst>
              </p:cNvPr>
              <p:cNvSpPr/>
              <p:nvPr/>
            </p:nvSpPr>
            <p:spPr>
              <a:xfrm>
                <a:off x="5388300" y="4222736"/>
                <a:ext cx="743400" cy="120000"/>
              </a:xfrm>
              <a:custGeom>
                <a:avLst/>
                <a:gdLst>
                  <a:gd name="connsiteX0" fmla="*/ 743400 w 743400"/>
                  <a:gd name="connsiteY0" fmla="*/ 60000 h 120000"/>
                  <a:gd name="connsiteX1" fmla="*/ 371700 w 743400"/>
                  <a:gd name="connsiteY1" fmla="*/ 120000 h 120000"/>
                  <a:gd name="connsiteX2" fmla="*/ 0 w 743400"/>
                  <a:gd name="connsiteY2" fmla="*/ 60000 h 120000"/>
                  <a:gd name="connsiteX3" fmla="*/ 371700 w 743400"/>
                  <a:gd name="connsiteY3" fmla="*/ 0 h 120000"/>
                  <a:gd name="connsiteX4" fmla="*/ 743400 w 743400"/>
                  <a:gd name="connsiteY4" fmla="*/ 60000 h 1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3400" h="120000">
                    <a:moveTo>
                      <a:pt x="743400" y="60000"/>
                    </a:moveTo>
                    <a:cubicBezTo>
                      <a:pt x="743400" y="93137"/>
                      <a:pt x="576984" y="120000"/>
                      <a:pt x="371700" y="120000"/>
                    </a:cubicBezTo>
                    <a:cubicBezTo>
                      <a:pt x="166416" y="120000"/>
                      <a:pt x="0" y="93137"/>
                      <a:pt x="0" y="60000"/>
                    </a:cubicBezTo>
                    <a:cubicBezTo>
                      <a:pt x="0" y="26863"/>
                      <a:pt x="166416" y="0"/>
                      <a:pt x="371700" y="0"/>
                    </a:cubicBezTo>
                    <a:cubicBezTo>
                      <a:pt x="576984" y="0"/>
                      <a:pt x="743400" y="26863"/>
                      <a:pt x="743400" y="60000"/>
                    </a:cubicBezTo>
                    <a:close/>
                  </a:path>
                </a:pathLst>
              </a:custGeom>
              <a:solidFill>
                <a:srgbClr val="005F4B"/>
              </a:solidFill>
              <a:ln w="131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9" name="자유형: 도형 88">
                <a:extLst>
                  <a:ext uri="{FF2B5EF4-FFF2-40B4-BE49-F238E27FC236}">
                    <a16:creationId xmlns:a16="http://schemas.microsoft.com/office/drawing/2014/main" id="{3CA598BE-D3A2-4354-AD2D-79A360A45105}"/>
                  </a:ext>
                </a:extLst>
              </p:cNvPr>
              <p:cNvSpPr/>
              <p:nvPr/>
            </p:nvSpPr>
            <p:spPr>
              <a:xfrm>
                <a:off x="5388300" y="4312736"/>
                <a:ext cx="743400" cy="180000"/>
              </a:xfrm>
              <a:custGeom>
                <a:avLst/>
                <a:gdLst>
                  <a:gd name="connsiteX0" fmla="*/ 637200 w 743400"/>
                  <a:gd name="connsiteY0" fmla="*/ 120000 h 180000"/>
                  <a:gd name="connsiteX1" fmla="*/ 610650 w 743400"/>
                  <a:gd name="connsiteY1" fmla="*/ 105000 h 180000"/>
                  <a:gd name="connsiteX2" fmla="*/ 637200 w 743400"/>
                  <a:gd name="connsiteY2" fmla="*/ 90000 h 180000"/>
                  <a:gd name="connsiteX3" fmla="*/ 663750 w 743400"/>
                  <a:gd name="connsiteY3" fmla="*/ 105000 h 180000"/>
                  <a:gd name="connsiteX4" fmla="*/ 637200 w 743400"/>
                  <a:gd name="connsiteY4" fmla="*/ 120000 h 180000"/>
                  <a:gd name="connsiteX5" fmla="*/ 371700 w 743400"/>
                  <a:gd name="connsiteY5" fmla="*/ 60000 h 180000"/>
                  <a:gd name="connsiteX6" fmla="*/ 0 w 743400"/>
                  <a:gd name="connsiteY6" fmla="*/ 0 h 180000"/>
                  <a:gd name="connsiteX7" fmla="*/ 0 w 743400"/>
                  <a:gd name="connsiteY7" fmla="*/ 120000 h 180000"/>
                  <a:gd name="connsiteX8" fmla="*/ 371700 w 743400"/>
                  <a:gd name="connsiteY8" fmla="*/ 180000 h 180000"/>
                  <a:gd name="connsiteX9" fmla="*/ 743400 w 743400"/>
                  <a:gd name="connsiteY9" fmla="*/ 120000 h 180000"/>
                  <a:gd name="connsiteX10" fmla="*/ 743400 w 743400"/>
                  <a:gd name="connsiteY10" fmla="*/ 0 h 180000"/>
                  <a:gd name="connsiteX11" fmla="*/ 371700 w 743400"/>
                  <a:gd name="connsiteY11" fmla="*/ 60000 h 1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3400" h="180000">
                    <a:moveTo>
                      <a:pt x="637200" y="120000"/>
                    </a:moveTo>
                    <a:cubicBezTo>
                      <a:pt x="621270" y="120000"/>
                      <a:pt x="610650" y="114000"/>
                      <a:pt x="610650" y="105000"/>
                    </a:cubicBezTo>
                    <a:cubicBezTo>
                      <a:pt x="610650" y="96000"/>
                      <a:pt x="621270" y="90000"/>
                      <a:pt x="637200" y="90000"/>
                    </a:cubicBezTo>
                    <a:cubicBezTo>
                      <a:pt x="653130" y="90000"/>
                      <a:pt x="663750" y="96000"/>
                      <a:pt x="663750" y="105000"/>
                    </a:cubicBezTo>
                    <a:cubicBezTo>
                      <a:pt x="663750" y="114000"/>
                      <a:pt x="653130" y="120000"/>
                      <a:pt x="637200" y="120000"/>
                    </a:cubicBezTo>
                    <a:close/>
                    <a:moveTo>
                      <a:pt x="371700" y="60000"/>
                    </a:moveTo>
                    <a:cubicBezTo>
                      <a:pt x="167265" y="60000"/>
                      <a:pt x="0" y="33000"/>
                      <a:pt x="0" y="0"/>
                    </a:cubicBezTo>
                    <a:lnTo>
                      <a:pt x="0" y="120000"/>
                    </a:lnTo>
                    <a:cubicBezTo>
                      <a:pt x="0" y="153000"/>
                      <a:pt x="167265" y="180000"/>
                      <a:pt x="371700" y="180000"/>
                    </a:cubicBezTo>
                    <a:cubicBezTo>
                      <a:pt x="576135" y="180000"/>
                      <a:pt x="743400" y="153000"/>
                      <a:pt x="743400" y="120000"/>
                    </a:cubicBezTo>
                    <a:lnTo>
                      <a:pt x="743400" y="0"/>
                    </a:lnTo>
                    <a:cubicBezTo>
                      <a:pt x="743400" y="33000"/>
                      <a:pt x="576135" y="60000"/>
                      <a:pt x="371700" y="60000"/>
                    </a:cubicBezTo>
                    <a:close/>
                  </a:path>
                </a:pathLst>
              </a:custGeom>
              <a:solidFill>
                <a:srgbClr val="005F4B"/>
              </a:solidFill>
              <a:ln w="131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BBBED28E-6884-45F6-836C-3752586B2B1E}"/>
                  </a:ext>
                </a:extLst>
              </p:cNvPr>
              <p:cNvSpPr/>
              <p:nvPr/>
            </p:nvSpPr>
            <p:spPr>
              <a:xfrm>
                <a:off x="5388300" y="3773094"/>
                <a:ext cx="743400" cy="120000"/>
              </a:xfrm>
              <a:custGeom>
                <a:avLst/>
                <a:gdLst>
                  <a:gd name="connsiteX0" fmla="*/ 743400 w 743400"/>
                  <a:gd name="connsiteY0" fmla="*/ 60000 h 120000"/>
                  <a:gd name="connsiteX1" fmla="*/ 371700 w 743400"/>
                  <a:gd name="connsiteY1" fmla="*/ 120000 h 120000"/>
                  <a:gd name="connsiteX2" fmla="*/ 0 w 743400"/>
                  <a:gd name="connsiteY2" fmla="*/ 60000 h 120000"/>
                  <a:gd name="connsiteX3" fmla="*/ 371700 w 743400"/>
                  <a:gd name="connsiteY3" fmla="*/ 0 h 120000"/>
                  <a:gd name="connsiteX4" fmla="*/ 743400 w 743400"/>
                  <a:gd name="connsiteY4" fmla="*/ 60000 h 1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3400" h="120000">
                    <a:moveTo>
                      <a:pt x="743400" y="60000"/>
                    </a:moveTo>
                    <a:cubicBezTo>
                      <a:pt x="743400" y="93137"/>
                      <a:pt x="576984" y="120000"/>
                      <a:pt x="371700" y="120000"/>
                    </a:cubicBezTo>
                    <a:cubicBezTo>
                      <a:pt x="166416" y="120000"/>
                      <a:pt x="0" y="93137"/>
                      <a:pt x="0" y="60000"/>
                    </a:cubicBezTo>
                    <a:cubicBezTo>
                      <a:pt x="0" y="26863"/>
                      <a:pt x="166416" y="0"/>
                      <a:pt x="371700" y="0"/>
                    </a:cubicBezTo>
                    <a:cubicBezTo>
                      <a:pt x="576984" y="0"/>
                      <a:pt x="743400" y="26863"/>
                      <a:pt x="743400" y="60000"/>
                    </a:cubicBezTo>
                    <a:close/>
                  </a:path>
                </a:pathLst>
              </a:custGeom>
              <a:solidFill>
                <a:srgbClr val="005F4B"/>
              </a:solidFill>
              <a:ln w="131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19FBABAA-BDC3-453F-B076-81870090BF4E}"/>
                  </a:ext>
                </a:extLst>
              </p:cNvPr>
              <p:cNvSpPr/>
              <p:nvPr/>
            </p:nvSpPr>
            <p:spPr>
              <a:xfrm>
                <a:off x="5388300" y="3863094"/>
                <a:ext cx="743400" cy="180000"/>
              </a:xfrm>
              <a:custGeom>
                <a:avLst/>
                <a:gdLst>
                  <a:gd name="connsiteX0" fmla="*/ 637200 w 743400"/>
                  <a:gd name="connsiteY0" fmla="*/ 120000 h 180000"/>
                  <a:gd name="connsiteX1" fmla="*/ 610650 w 743400"/>
                  <a:gd name="connsiteY1" fmla="*/ 105000 h 180000"/>
                  <a:gd name="connsiteX2" fmla="*/ 637200 w 743400"/>
                  <a:gd name="connsiteY2" fmla="*/ 90000 h 180000"/>
                  <a:gd name="connsiteX3" fmla="*/ 663750 w 743400"/>
                  <a:gd name="connsiteY3" fmla="*/ 105000 h 180000"/>
                  <a:gd name="connsiteX4" fmla="*/ 637200 w 743400"/>
                  <a:gd name="connsiteY4" fmla="*/ 120000 h 180000"/>
                  <a:gd name="connsiteX5" fmla="*/ 371700 w 743400"/>
                  <a:gd name="connsiteY5" fmla="*/ 60000 h 180000"/>
                  <a:gd name="connsiteX6" fmla="*/ 0 w 743400"/>
                  <a:gd name="connsiteY6" fmla="*/ 0 h 180000"/>
                  <a:gd name="connsiteX7" fmla="*/ 0 w 743400"/>
                  <a:gd name="connsiteY7" fmla="*/ 120000 h 180000"/>
                  <a:gd name="connsiteX8" fmla="*/ 371700 w 743400"/>
                  <a:gd name="connsiteY8" fmla="*/ 180000 h 180000"/>
                  <a:gd name="connsiteX9" fmla="*/ 743400 w 743400"/>
                  <a:gd name="connsiteY9" fmla="*/ 120000 h 180000"/>
                  <a:gd name="connsiteX10" fmla="*/ 743400 w 743400"/>
                  <a:gd name="connsiteY10" fmla="*/ 0 h 180000"/>
                  <a:gd name="connsiteX11" fmla="*/ 371700 w 743400"/>
                  <a:gd name="connsiteY11" fmla="*/ 60000 h 1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3400" h="180000">
                    <a:moveTo>
                      <a:pt x="637200" y="120000"/>
                    </a:moveTo>
                    <a:cubicBezTo>
                      <a:pt x="621270" y="120000"/>
                      <a:pt x="610650" y="114000"/>
                      <a:pt x="610650" y="105000"/>
                    </a:cubicBezTo>
                    <a:cubicBezTo>
                      <a:pt x="610650" y="96000"/>
                      <a:pt x="621270" y="90000"/>
                      <a:pt x="637200" y="90000"/>
                    </a:cubicBezTo>
                    <a:cubicBezTo>
                      <a:pt x="653130" y="90000"/>
                      <a:pt x="663750" y="96000"/>
                      <a:pt x="663750" y="105000"/>
                    </a:cubicBezTo>
                    <a:cubicBezTo>
                      <a:pt x="663750" y="114000"/>
                      <a:pt x="653130" y="120000"/>
                      <a:pt x="637200" y="120000"/>
                    </a:cubicBezTo>
                    <a:close/>
                    <a:moveTo>
                      <a:pt x="371700" y="60000"/>
                    </a:moveTo>
                    <a:cubicBezTo>
                      <a:pt x="167265" y="60000"/>
                      <a:pt x="0" y="33000"/>
                      <a:pt x="0" y="0"/>
                    </a:cubicBezTo>
                    <a:lnTo>
                      <a:pt x="0" y="120000"/>
                    </a:lnTo>
                    <a:cubicBezTo>
                      <a:pt x="0" y="153000"/>
                      <a:pt x="167265" y="180000"/>
                      <a:pt x="371700" y="180000"/>
                    </a:cubicBezTo>
                    <a:cubicBezTo>
                      <a:pt x="576135" y="180000"/>
                      <a:pt x="743400" y="153000"/>
                      <a:pt x="743400" y="120000"/>
                    </a:cubicBezTo>
                    <a:lnTo>
                      <a:pt x="743400" y="0"/>
                    </a:lnTo>
                    <a:cubicBezTo>
                      <a:pt x="743400" y="33000"/>
                      <a:pt x="576135" y="60000"/>
                      <a:pt x="371700" y="60000"/>
                    </a:cubicBezTo>
                    <a:close/>
                  </a:path>
                </a:pathLst>
              </a:custGeom>
              <a:solidFill>
                <a:srgbClr val="005F4B"/>
              </a:solidFill>
              <a:ln w="131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E5DB648C-0D80-47E1-A4B6-02685AEF8FBF}"/>
                  </a:ext>
                </a:extLst>
              </p:cNvPr>
              <p:cNvSpPr/>
              <p:nvPr/>
            </p:nvSpPr>
            <p:spPr>
              <a:xfrm>
                <a:off x="5388300" y="4013094"/>
                <a:ext cx="743400" cy="180000"/>
              </a:xfrm>
              <a:custGeom>
                <a:avLst/>
                <a:gdLst>
                  <a:gd name="connsiteX0" fmla="*/ 637200 w 743400"/>
                  <a:gd name="connsiteY0" fmla="*/ 120000 h 180000"/>
                  <a:gd name="connsiteX1" fmla="*/ 610650 w 743400"/>
                  <a:gd name="connsiteY1" fmla="*/ 105000 h 180000"/>
                  <a:gd name="connsiteX2" fmla="*/ 637200 w 743400"/>
                  <a:gd name="connsiteY2" fmla="*/ 90000 h 180000"/>
                  <a:gd name="connsiteX3" fmla="*/ 663750 w 743400"/>
                  <a:gd name="connsiteY3" fmla="*/ 105000 h 180000"/>
                  <a:gd name="connsiteX4" fmla="*/ 637200 w 743400"/>
                  <a:gd name="connsiteY4" fmla="*/ 120000 h 180000"/>
                  <a:gd name="connsiteX5" fmla="*/ 371700 w 743400"/>
                  <a:gd name="connsiteY5" fmla="*/ 60000 h 180000"/>
                  <a:gd name="connsiteX6" fmla="*/ 0 w 743400"/>
                  <a:gd name="connsiteY6" fmla="*/ 0 h 180000"/>
                  <a:gd name="connsiteX7" fmla="*/ 0 w 743400"/>
                  <a:gd name="connsiteY7" fmla="*/ 120000 h 180000"/>
                  <a:gd name="connsiteX8" fmla="*/ 371700 w 743400"/>
                  <a:gd name="connsiteY8" fmla="*/ 180000 h 180000"/>
                  <a:gd name="connsiteX9" fmla="*/ 743400 w 743400"/>
                  <a:gd name="connsiteY9" fmla="*/ 120000 h 180000"/>
                  <a:gd name="connsiteX10" fmla="*/ 743400 w 743400"/>
                  <a:gd name="connsiteY10" fmla="*/ 0 h 180000"/>
                  <a:gd name="connsiteX11" fmla="*/ 371700 w 743400"/>
                  <a:gd name="connsiteY11" fmla="*/ 60000 h 1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3400" h="180000">
                    <a:moveTo>
                      <a:pt x="637200" y="120000"/>
                    </a:moveTo>
                    <a:cubicBezTo>
                      <a:pt x="621270" y="120000"/>
                      <a:pt x="610650" y="114000"/>
                      <a:pt x="610650" y="105000"/>
                    </a:cubicBezTo>
                    <a:cubicBezTo>
                      <a:pt x="610650" y="96000"/>
                      <a:pt x="621270" y="90000"/>
                      <a:pt x="637200" y="90000"/>
                    </a:cubicBezTo>
                    <a:cubicBezTo>
                      <a:pt x="653130" y="90000"/>
                      <a:pt x="663750" y="96000"/>
                      <a:pt x="663750" y="105000"/>
                    </a:cubicBezTo>
                    <a:cubicBezTo>
                      <a:pt x="663750" y="114000"/>
                      <a:pt x="653130" y="120000"/>
                      <a:pt x="637200" y="120000"/>
                    </a:cubicBezTo>
                    <a:close/>
                    <a:moveTo>
                      <a:pt x="371700" y="60000"/>
                    </a:moveTo>
                    <a:cubicBezTo>
                      <a:pt x="167265" y="60000"/>
                      <a:pt x="0" y="33000"/>
                      <a:pt x="0" y="0"/>
                    </a:cubicBezTo>
                    <a:lnTo>
                      <a:pt x="0" y="120000"/>
                    </a:lnTo>
                    <a:cubicBezTo>
                      <a:pt x="0" y="153000"/>
                      <a:pt x="167265" y="180000"/>
                      <a:pt x="371700" y="180000"/>
                    </a:cubicBezTo>
                    <a:cubicBezTo>
                      <a:pt x="576135" y="180000"/>
                      <a:pt x="743400" y="153000"/>
                      <a:pt x="743400" y="120000"/>
                    </a:cubicBezTo>
                    <a:lnTo>
                      <a:pt x="743400" y="0"/>
                    </a:lnTo>
                    <a:cubicBezTo>
                      <a:pt x="743400" y="33000"/>
                      <a:pt x="576135" y="60000"/>
                      <a:pt x="371700" y="60000"/>
                    </a:cubicBezTo>
                    <a:close/>
                  </a:path>
                </a:pathLst>
              </a:custGeom>
              <a:solidFill>
                <a:srgbClr val="005F4B"/>
              </a:solidFill>
              <a:ln w="131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14AF918D-5D1C-458E-8281-946A28EA5A6B}"/>
                  </a:ext>
                </a:extLst>
              </p:cNvPr>
              <p:cNvSpPr/>
              <p:nvPr/>
            </p:nvSpPr>
            <p:spPr>
              <a:xfrm>
                <a:off x="5388300" y="4163094"/>
                <a:ext cx="743400" cy="180000"/>
              </a:xfrm>
              <a:custGeom>
                <a:avLst/>
                <a:gdLst>
                  <a:gd name="connsiteX0" fmla="*/ 637200 w 743400"/>
                  <a:gd name="connsiteY0" fmla="*/ 120000 h 180000"/>
                  <a:gd name="connsiteX1" fmla="*/ 610650 w 743400"/>
                  <a:gd name="connsiteY1" fmla="*/ 105000 h 180000"/>
                  <a:gd name="connsiteX2" fmla="*/ 637200 w 743400"/>
                  <a:gd name="connsiteY2" fmla="*/ 90000 h 180000"/>
                  <a:gd name="connsiteX3" fmla="*/ 663750 w 743400"/>
                  <a:gd name="connsiteY3" fmla="*/ 105000 h 180000"/>
                  <a:gd name="connsiteX4" fmla="*/ 637200 w 743400"/>
                  <a:gd name="connsiteY4" fmla="*/ 120000 h 180000"/>
                  <a:gd name="connsiteX5" fmla="*/ 371700 w 743400"/>
                  <a:gd name="connsiteY5" fmla="*/ 60000 h 180000"/>
                  <a:gd name="connsiteX6" fmla="*/ 0 w 743400"/>
                  <a:gd name="connsiteY6" fmla="*/ 0 h 180000"/>
                  <a:gd name="connsiteX7" fmla="*/ 0 w 743400"/>
                  <a:gd name="connsiteY7" fmla="*/ 120000 h 180000"/>
                  <a:gd name="connsiteX8" fmla="*/ 371700 w 743400"/>
                  <a:gd name="connsiteY8" fmla="*/ 180000 h 180000"/>
                  <a:gd name="connsiteX9" fmla="*/ 743400 w 743400"/>
                  <a:gd name="connsiteY9" fmla="*/ 120000 h 180000"/>
                  <a:gd name="connsiteX10" fmla="*/ 743400 w 743400"/>
                  <a:gd name="connsiteY10" fmla="*/ 0 h 180000"/>
                  <a:gd name="connsiteX11" fmla="*/ 371700 w 743400"/>
                  <a:gd name="connsiteY11" fmla="*/ 60000 h 1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3400" h="180000">
                    <a:moveTo>
                      <a:pt x="637200" y="120000"/>
                    </a:moveTo>
                    <a:cubicBezTo>
                      <a:pt x="621270" y="120000"/>
                      <a:pt x="610650" y="114000"/>
                      <a:pt x="610650" y="105000"/>
                    </a:cubicBezTo>
                    <a:cubicBezTo>
                      <a:pt x="610650" y="96000"/>
                      <a:pt x="621270" y="90000"/>
                      <a:pt x="637200" y="90000"/>
                    </a:cubicBezTo>
                    <a:cubicBezTo>
                      <a:pt x="653130" y="90000"/>
                      <a:pt x="663750" y="96000"/>
                      <a:pt x="663750" y="105000"/>
                    </a:cubicBezTo>
                    <a:cubicBezTo>
                      <a:pt x="663750" y="114000"/>
                      <a:pt x="653130" y="120000"/>
                      <a:pt x="637200" y="120000"/>
                    </a:cubicBezTo>
                    <a:close/>
                    <a:moveTo>
                      <a:pt x="371700" y="60000"/>
                    </a:moveTo>
                    <a:cubicBezTo>
                      <a:pt x="167265" y="60000"/>
                      <a:pt x="0" y="33000"/>
                      <a:pt x="0" y="0"/>
                    </a:cubicBezTo>
                    <a:lnTo>
                      <a:pt x="0" y="120000"/>
                    </a:lnTo>
                    <a:cubicBezTo>
                      <a:pt x="0" y="153000"/>
                      <a:pt x="167265" y="180000"/>
                      <a:pt x="371700" y="180000"/>
                    </a:cubicBezTo>
                    <a:cubicBezTo>
                      <a:pt x="576135" y="180000"/>
                      <a:pt x="743400" y="153000"/>
                      <a:pt x="743400" y="120000"/>
                    </a:cubicBezTo>
                    <a:lnTo>
                      <a:pt x="743400" y="0"/>
                    </a:lnTo>
                    <a:cubicBezTo>
                      <a:pt x="743400" y="33000"/>
                      <a:pt x="576135" y="60000"/>
                      <a:pt x="371700" y="60000"/>
                    </a:cubicBezTo>
                    <a:close/>
                  </a:path>
                </a:pathLst>
              </a:custGeom>
              <a:solidFill>
                <a:srgbClr val="005F4B"/>
              </a:solidFill>
              <a:ln w="131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20D02E26-3FA0-49FA-A017-2CDBA4B20BC2}"/>
                </a:ext>
              </a:extLst>
            </p:cNvPr>
            <p:cNvGrpSpPr/>
            <p:nvPr/>
          </p:nvGrpSpPr>
          <p:grpSpPr>
            <a:xfrm>
              <a:off x="5321400" y="4284016"/>
              <a:ext cx="540000" cy="504000"/>
              <a:chOff x="5388300" y="3773094"/>
              <a:chExt cx="743400" cy="719642"/>
            </a:xfrm>
          </p:grpSpPr>
          <p:sp>
            <p:nvSpPr>
              <p:cNvPr id="104" name="자유형: 도형 103">
                <a:extLst>
                  <a:ext uri="{FF2B5EF4-FFF2-40B4-BE49-F238E27FC236}">
                    <a16:creationId xmlns:a16="http://schemas.microsoft.com/office/drawing/2014/main" id="{78E52EC0-C4A1-415A-B10F-FD06A30C1DF2}"/>
                  </a:ext>
                </a:extLst>
              </p:cNvPr>
              <p:cNvSpPr/>
              <p:nvPr/>
            </p:nvSpPr>
            <p:spPr>
              <a:xfrm>
                <a:off x="5388300" y="4222736"/>
                <a:ext cx="743400" cy="120000"/>
              </a:xfrm>
              <a:custGeom>
                <a:avLst/>
                <a:gdLst>
                  <a:gd name="connsiteX0" fmla="*/ 743400 w 743400"/>
                  <a:gd name="connsiteY0" fmla="*/ 60000 h 120000"/>
                  <a:gd name="connsiteX1" fmla="*/ 371700 w 743400"/>
                  <a:gd name="connsiteY1" fmla="*/ 120000 h 120000"/>
                  <a:gd name="connsiteX2" fmla="*/ 0 w 743400"/>
                  <a:gd name="connsiteY2" fmla="*/ 60000 h 120000"/>
                  <a:gd name="connsiteX3" fmla="*/ 371700 w 743400"/>
                  <a:gd name="connsiteY3" fmla="*/ 0 h 120000"/>
                  <a:gd name="connsiteX4" fmla="*/ 743400 w 743400"/>
                  <a:gd name="connsiteY4" fmla="*/ 60000 h 1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3400" h="120000">
                    <a:moveTo>
                      <a:pt x="743400" y="60000"/>
                    </a:moveTo>
                    <a:cubicBezTo>
                      <a:pt x="743400" y="93137"/>
                      <a:pt x="576984" y="120000"/>
                      <a:pt x="371700" y="120000"/>
                    </a:cubicBezTo>
                    <a:cubicBezTo>
                      <a:pt x="166416" y="120000"/>
                      <a:pt x="0" y="93137"/>
                      <a:pt x="0" y="60000"/>
                    </a:cubicBezTo>
                    <a:cubicBezTo>
                      <a:pt x="0" y="26863"/>
                      <a:pt x="166416" y="0"/>
                      <a:pt x="371700" y="0"/>
                    </a:cubicBezTo>
                    <a:cubicBezTo>
                      <a:pt x="576984" y="0"/>
                      <a:pt x="743400" y="26863"/>
                      <a:pt x="743400" y="60000"/>
                    </a:cubicBezTo>
                    <a:close/>
                  </a:path>
                </a:pathLst>
              </a:custGeom>
              <a:solidFill>
                <a:srgbClr val="005F4B"/>
              </a:solidFill>
              <a:ln w="131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5" name="자유형: 도형 104">
                <a:extLst>
                  <a:ext uri="{FF2B5EF4-FFF2-40B4-BE49-F238E27FC236}">
                    <a16:creationId xmlns:a16="http://schemas.microsoft.com/office/drawing/2014/main" id="{B4C2E2B8-2ABB-4C53-BCBE-735F26BD7B02}"/>
                  </a:ext>
                </a:extLst>
              </p:cNvPr>
              <p:cNvSpPr/>
              <p:nvPr/>
            </p:nvSpPr>
            <p:spPr>
              <a:xfrm>
                <a:off x="5388300" y="4312736"/>
                <a:ext cx="743400" cy="180000"/>
              </a:xfrm>
              <a:custGeom>
                <a:avLst/>
                <a:gdLst>
                  <a:gd name="connsiteX0" fmla="*/ 637200 w 743400"/>
                  <a:gd name="connsiteY0" fmla="*/ 120000 h 180000"/>
                  <a:gd name="connsiteX1" fmla="*/ 610650 w 743400"/>
                  <a:gd name="connsiteY1" fmla="*/ 105000 h 180000"/>
                  <a:gd name="connsiteX2" fmla="*/ 637200 w 743400"/>
                  <a:gd name="connsiteY2" fmla="*/ 90000 h 180000"/>
                  <a:gd name="connsiteX3" fmla="*/ 663750 w 743400"/>
                  <a:gd name="connsiteY3" fmla="*/ 105000 h 180000"/>
                  <a:gd name="connsiteX4" fmla="*/ 637200 w 743400"/>
                  <a:gd name="connsiteY4" fmla="*/ 120000 h 180000"/>
                  <a:gd name="connsiteX5" fmla="*/ 371700 w 743400"/>
                  <a:gd name="connsiteY5" fmla="*/ 60000 h 180000"/>
                  <a:gd name="connsiteX6" fmla="*/ 0 w 743400"/>
                  <a:gd name="connsiteY6" fmla="*/ 0 h 180000"/>
                  <a:gd name="connsiteX7" fmla="*/ 0 w 743400"/>
                  <a:gd name="connsiteY7" fmla="*/ 120000 h 180000"/>
                  <a:gd name="connsiteX8" fmla="*/ 371700 w 743400"/>
                  <a:gd name="connsiteY8" fmla="*/ 180000 h 180000"/>
                  <a:gd name="connsiteX9" fmla="*/ 743400 w 743400"/>
                  <a:gd name="connsiteY9" fmla="*/ 120000 h 180000"/>
                  <a:gd name="connsiteX10" fmla="*/ 743400 w 743400"/>
                  <a:gd name="connsiteY10" fmla="*/ 0 h 180000"/>
                  <a:gd name="connsiteX11" fmla="*/ 371700 w 743400"/>
                  <a:gd name="connsiteY11" fmla="*/ 60000 h 1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3400" h="180000">
                    <a:moveTo>
                      <a:pt x="637200" y="120000"/>
                    </a:moveTo>
                    <a:cubicBezTo>
                      <a:pt x="621270" y="120000"/>
                      <a:pt x="610650" y="114000"/>
                      <a:pt x="610650" y="105000"/>
                    </a:cubicBezTo>
                    <a:cubicBezTo>
                      <a:pt x="610650" y="96000"/>
                      <a:pt x="621270" y="90000"/>
                      <a:pt x="637200" y="90000"/>
                    </a:cubicBezTo>
                    <a:cubicBezTo>
                      <a:pt x="653130" y="90000"/>
                      <a:pt x="663750" y="96000"/>
                      <a:pt x="663750" y="105000"/>
                    </a:cubicBezTo>
                    <a:cubicBezTo>
                      <a:pt x="663750" y="114000"/>
                      <a:pt x="653130" y="120000"/>
                      <a:pt x="637200" y="120000"/>
                    </a:cubicBezTo>
                    <a:close/>
                    <a:moveTo>
                      <a:pt x="371700" y="60000"/>
                    </a:moveTo>
                    <a:cubicBezTo>
                      <a:pt x="167265" y="60000"/>
                      <a:pt x="0" y="33000"/>
                      <a:pt x="0" y="0"/>
                    </a:cubicBezTo>
                    <a:lnTo>
                      <a:pt x="0" y="120000"/>
                    </a:lnTo>
                    <a:cubicBezTo>
                      <a:pt x="0" y="153000"/>
                      <a:pt x="167265" y="180000"/>
                      <a:pt x="371700" y="180000"/>
                    </a:cubicBezTo>
                    <a:cubicBezTo>
                      <a:pt x="576135" y="180000"/>
                      <a:pt x="743400" y="153000"/>
                      <a:pt x="743400" y="120000"/>
                    </a:cubicBezTo>
                    <a:lnTo>
                      <a:pt x="743400" y="0"/>
                    </a:lnTo>
                    <a:cubicBezTo>
                      <a:pt x="743400" y="33000"/>
                      <a:pt x="576135" y="60000"/>
                      <a:pt x="371700" y="60000"/>
                    </a:cubicBezTo>
                    <a:close/>
                  </a:path>
                </a:pathLst>
              </a:custGeom>
              <a:solidFill>
                <a:srgbClr val="005F4B"/>
              </a:solidFill>
              <a:ln w="131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6" name="자유형: 도형 105">
                <a:extLst>
                  <a:ext uri="{FF2B5EF4-FFF2-40B4-BE49-F238E27FC236}">
                    <a16:creationId xmlns:a16="http://schemas.microsoft.com/office/drawing/2014/main" id="{9EDFA556-7B61-4DA1-B1E7-7A1D7BB602CD}"/>
                  </a:ext>
                </a:extLst>
              </p:cNvPr>
              <p:cNvSpPr/>
              <p:nvPr/>
            </p:nvSpPr>
            <p:spPr>
              <a:xfrm>
                <a:off x="5388300" y="3773094"/>
                <a:ext cx="743400" cy="120000"/>
              </a:xfrm>
              <a:custGeom>
                <a:avLst/>
                <a:gdLst>
                  <a:gd name="connsiteX0" fmla="*/ 743400 w 743400"/>
                  <a:gd name="connsiteY0" fmla="*/ 60000 h 120000"/>
                  <a:gd name="connsiteX1" fmla="*/ 371700 w 743400"/>
                  <a:gd name="connsiteY1" fmla="*/ 120000 h 120000"/>
                  <a:gd name="connsiteX2" fmla="*/ 0 w 743400"/>
                  <a:gd name="connsiteY2" fmla="*/ 60000 h 120000"/>
                  <a:gd name="connsiteX3" fmla="*/ 371700 w 743400"/>
                  <a:gd name="connsiteY3" fmla="*/ 0 h 120000"/>
                  <a:gd name="connsiteX4" fmla="*/ 743400 w 743400"/>
                  <a:gd name="connsiteY4" fmla="*/ 60000 h 1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3400" h="120000">
                    <a:moveTo>
                      <a:pt x="743400" y="60000"/>
                    </a:moveTo>
                    <a:cubicBezTo>
                      <a:pt x="743400" y="93137"/>
                      <a:pt x="576984" y="120000"/>
                      <a:pt x="371700" y="120000"/>
                    </a:cubicBezTo>
                    <a:cubicBezTo>
                      <a:pt x="166416" y="120000"/>
                      <a:pt x="0" y="93137"/>
                      <a:pt x="0" y="60000"/>
                    </a:cubicBezTo>
                    <a:cubicBezTo>
                      <a:pt x="0" y="26863"/>
                      <a:pt x="166416" y="0"/>
                      <a:pt x="371700" y="0"/>
                    </a:cubicBezTo>
                    <a:cubicBezTo>
                      <a:pt x="576984" y="0"/>
                      <a:pt x="743400" y="26863"/>
                      <a:pt x="743400" y="60000"/>
                    </a:cubicBezTo>
                    <a:close/>
                  </a:path>
                </a:pathLst>
              </a:custGeom>
              <a:solidFill>
                <a:srgbClr val="005F4B"/>
              </a:solidFill>
              <a:ln w="131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633DDF46-17DB-4FB9-AF29-DA652B3AC58D}"/>
                  </a:ext>
                </a:extLst>
              </p:cNvPr>
              <p:cNvSpPr/>
              <p:nvPr/>
            </p:nvSpPr>
            <p:spPr>
              <a:xfrm>
                <a:off x="5388300" y="3863094"/>
                <a:ext cx="743400" cy="180000"/>
              </a:xfrm>
              <a:custGeom>
                <a:avLst/>
                <a:gdLst>
                  <a:gd name="connsiteX0" fmla="*/ 637200 w 743400"/>
                  <a:gd name="connsiteY0" fmla="*/ 120000 h 180000"/>
                  <a:gd name="connsiteX1" fmla="*/ 610650 w 743400"/>
                  <a:gd name="connsiteY1" fmla="*/ 105000 h 180000"/>
                  <a:gd name="connsiteX2" fmla="*/ 637200 w 743400"/>
                  <a:gd name="connsiteY2" fmla="*/ 90000 h 180000"/>
                  <a:gd name="connsiteX3" fmla="*/ 663750 w 743400"/>
                  <a:gd name="connsiteY3" fmla="*/ 105000 h 180000"/>
                  <a:gd name="connsiteX4" fmla="*/ 637200 w 743400"/>
                  <a:gd name="connsiteY4" fmla="*/ 120000 h 180000"/>
                  <a:gd name="connsiteX5" fmla="*/ 371700 w 743400"/>
                  <a:gd name="connsiteY5" fmla="*/ 60000 h 180000"/>
                  <a:gd name="connsiteX6" fmla="*/ 0 w 743400"/>
                  <a:gd name="connsiteY6" fmla="*/ 0 h 180000"/>
                  <a:gd name="connsiteX7" fmla="*/ 0 w 743400"/>
                  <a:gd name="connsiteY7" fmla="*/ 120000 h 180000"/>
                  <a:gd name="connsiteX8" fmla="*/ 371700 w 743400"/>
                  <a:gd name="connsiteY8" fmla="*/ 180000 h 180000"/>
                  <a:gd name="connsiteX9" fmla="*/ 743400 w 743400"/>
                  <a:gd name="connsiteY9" fmla="*/ 120000 h 180000"/>
                  <a:gd name="connsiteX10" fmla="*/ 743400 w 743400"/>
                  <a:gd name="connsiteY10" fmla="*/ 0 h 180000"/>
                  <a:gd name="connsiteX11" fmla="*/ 371700 w 743400"/>
                  <a:gd name="connsiteY11" fmla="*/ 60000 h 1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3400" h="180000">
                    <a:moveTo>
                      <a:pt x="637200" y="120000"/>
                    </a:moveTo>
                    <a:cubicBezTo>
                      <a:pt x="621270" y="120000"/>
                      <a:pt x="610650" y="114000"/>
                      <a:pt x="610650" y="105000"/>
                    </a:cubicBezTo>
                    <a:cubicBezTo>
                      <a:pt x="610650" y="96000"/>
                      <a:pt x="621270" y="90000"/>
                      <a:pt x="637200" y="90000"/>
                    </a:cubicBezTo>
                    <a:cubicBezTo>
                      <a:pt x="653130" y="90000"/>
                      <a:pt x="663750" y="96000"/>
                      <a:pt x="663750" y="105000"/>
                    </a:cubicBezTo>
                    <a:cubicBezTo>
                      <a:pt x="663750" y="114000"/>
                      <a:pt x="653130" y="120000"/>
                      <a:pt x="637200" y="120000"/>
                    </a:cubicBezTo>
                    <a:close/>
                    <a:moveTo>
                      <a:pt x="371700" y="60000"/>
                    </a:moveTo>
                    <a:cubicBezTo>
                      <a:pt x="167265" y="60000"/>
                      <a:pt x="0" y="33000"/>
                      <a:pt x="0" y="0"/>
                    </a:cubicBezTo>
                    <a:lnTo>
                      <a:pt x="0" y="120000"/>
                    </a:lnTo>
                    <a:cubicBezTo>
                      <a:pt x="0" y="153000"/>
                      <a:pt x="167265" y="180000"/>
                      <a:pt x="371700" y="180000"/>
                    </a:cubicBezTo>
                    <a:cubicBezTo>
                      <a:pt x="576135" y="180000"/>
                      <a:pt x="743400" y="153000"/>
                      <a:pt x="743400" y="120000"/>
                    </a:cubicBezTo>
                    <a:lnTo>
                      <a:pt x="743400" y="0"/>
                    </a:lnTo>
                    <a:cubicBezTo>
                      <a:pt x="743400" y="33000"/>
                      <a:pt x="576135" y="60000"/>
                      <a:pt x="371700" y="60000"/>
                    </a:cubicBezTo>
                    <a:close/>
                  </a:path>
                </a:pathLst>
              </a:custGeom>
              <a:solidFill>
                <a:srgbClr val="005F4B"/>
              </a:solidFill>
              <a:ln w="131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8" name="자유형: 도형 107">
                <a:extLst>
                  <a:ext uri="{FF2B5EF4-FFF2-40B4-BE49-F238E27FC236}">
                    <a16:creationId xmlns:a16="http://schemas.microsoft.com/office/drawing/2014/main" id="{D0B0E2EC-09F0-441E-B01D-C903582FE8B5}"/>
                  </a:ext>
                </a:extLst>
              </p:cNvPr>
              <p:cNvSpPr/>
              <p:nvPr/>
            </p:nvSpPr>
            <p:spPr>
              <a:xfrm>
                <a:off x="5388300" y="4013094"/>
                <a:ext cx="743400" cy="180000"/>
              </a:xfrm>
              <a:custGeom>
                <a:avLst/>
                <a:gdLst>
                  <a:gd name="connsiteX0" fmla="*/ 637200 w 743400"/>
                  <a:gd name="connsiteY0" fmla="*/ 120000 h 180000"/>
                  <a:gd name="connsiteX1" fmla="*/ 610650 w 743400"/>
                  <a:gd name="connsiteY1" fmla="*/ 105000 h 180000"/>
                  <a:gd name="connsiteX2" fmla="*/ 637200 w 743400"/>
                  <a:gd name="connsiteY2" fmla="*/ 90000 h 180000"/>
                  <a:gd name="connsiteX3" fmla="*/ 663750 w 743400"/>
                  <a:gd name="connsiteY3" fmla="*/ 105000 h 180000"/>
                  <a:gd name="connsiteX4" fmla="*/ 637200 w 743400"/>
                  <a:gd name="connsiteY4" fmla="*/ 120000 h 180000"/>
                  <a:gd name="connsiteX5" fmla="*/ 371700 w 743400"/>
                  <a:gd name="connsiteY5" fmla="*/ 60000 h 180000"/>
                  <a:gd name="connsiteX6" fmla="*/ 0 w 743400"/>
                  <a:gd name="connsiteY6" fmla="*/ 0 h 180000"/>
                  <a:gd name="connsiteX7" fmla="*/ 0 w 743400"/>
                  <a:gd name="connsiteY7" fmla="*/ 120000 h 180000"/>
                  <a:gd name="connsiteX8" fmla="*/ 371700 w 743400"/>
                  <a:gd name="connsiteY8" fmla="*/ 180000 h 180000"/>
                  <a:gd name="connsiteX9" fmla="*/ 743400 w 743400"/>
                  <a:gd name="connsiteY9" fmla="*/ 120000 h 180000"/>
                  <a:gd name="connsiteX10" fmla="*/ 743400 w 743400"/>
                  <a:gd name="connsiteY10" fmla="*/ 0 h 180000"/>
                  <a:gd name="connsiteX11" fmla="*/ 371700 w 743400"/>
                  <a:gd name="connsiteY11" fmla="*/ 60000 h 1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3400" h="180000">
                    <a:moveTo>
                      <a:pt x="637200" y="120000"/>
                    </a:moveTo>
                    <a:cubicBezTo>
                      <a:pt x="621270" y="120000"/>
                      <a:pt x="610650" y="114000"/>
                      <a:pt x="610650" y="105000"/>
                    </a:cubicBezTo>
                    <a:cubicBezTo>
                      <a:pt x="610650" y="96000"/>
                      <a:pt x="621270" y="90000"/>
                      <a:pt x="637200" y="90000"/>
                    </a:cubicBezTo>
                    <a:cubicBezTo>
                      <a:pt x="653130" y="90000"/>
                      <a:pt x="663750" y="96000"/>
                      <a:pt x="663750" y="105000"/>
                    </a:cubicBezTo>
                    <a:cubicBezTo>
                      <a:pt x="663750" y="114000"/>
                      <a:pt x="653130" y="120000"/>
                      <a:pt x="637200" y="120000"/>
                    </a:cubicBezTo>
                    <a:close/>
                    <a:moveTo>
                      <a:pt x="371700" y="60000"/>
                    </a:moveTo>
                    <a:cubicBezTo>
                      <a:pt x="167265" y="60000"/>
                      <a:pt x="0" y="33000"/>
                      <a:pt x="0" y="0"/>
                    </a:cubicBezTo>
                    <a:lnTo>
                      <a:pt x="0" y="120000"/>
                    </a:lnTo>
                    <a:cubicBezTo>
                      <a:pt x="0" y="153000"/>
                      <a:pt x="167265" y="180000"/>
                      <a:pt x="371700" y="180000"/>
                    </a:cubicBezTo>
                    <a:cubicBezTo>
                      <a:pt x="576135" y="180000"/>
                      <a:pt x="743400" y="153000"/>
                      <a:pt x="743400" y="120000"/>
                    </a:cubicBezTo>
                    <a:lnTo>
                      <a:pt x="743400" y="0"/>
                    </a:lnTo>
                    <a:cubicBezTo>
                      <a:pt x="743400" y="33000"/>
                      <a:pt x="576135" y="60000"/>
                      <a:pt x="371700" y="60000"/>
                    </a:cubicBezTo>
                    <a:close/>
                  </a:path>
                </a:pathLst>
              </a:custGeom>
              <a:solidFill>
                <a:srgbClr val="005F4B"/>
              </a:solidFill>
              <a:ln w="131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09" name="자유형: 도형 108">
                <a:extLst>
                  <a:ext uri="{FF2B5EF4-FFF2-40B4-BE49-F238E27FC236}">
                    <a16:creationId xmlns:a16="http://schemas.microsoft.com/office/drawing/2014/main" id="{5010FBB2-ED74-45A2-8ED8-363F9F31F33C}"/>
                  </a:ext>
                </a:extLst>
              </p:cNvPr>
              <p:cNvSpPr/>
              <p:nvPr/>
            </p:nvSpPr>
            <p:spPr>
              <a:xfrm>
                <a:off x="5388300" y="4163094"/>
                <a:ext cx="743400" cy="180000"/>
              </a:xfrm>
              <a:custGeom>
                <a:avLst/>
                <a:gdLst>
                  <a:gd name="connsiteX0" fmla="*/ 637200 w 743400"/>
                  <a:gd name="connsiteY0" fmla="*/ 120000 h 180000"/>
                  <a:gd name="connsiteX1" fmla="*/ 610650 w 743400"/>
                  <a:gd name="connsiteY1" fmla="*/ 105000 h 180000"/>
                  <a:gd name="connsiteX2" fmla="*/ 637200 w 743400"/>
                  <a:gd name="connsiteY2" fmla="*/ 90000 h 180000"/>
                  <a:gd name="connsiteX3" fmla="*/ 663750 w 743400"/>
                  <a:gd name="connsiteY3" fmla="*/ 105000 h 180000"/>
                  <a:gd name="connsiteX4" fmla="*/ 637200 w 743400"/>
                  <a:gd name="connsiteY4" fmla="*/ 120000 h 180000"/>
                  <a:gd name="connsiteX5" fmla="*/ 371700 w 743400"/>
                  <a:gd name="connsiteY5" fmla="*/ 60000 h 180000"/>
                  <a:gd name="connsiteX6" fmla="*/ 0 w 743400"/>
                  <a:gd name="connsiteY6" fmla="*/ 0 h 180000"/>
                  <a:gd name="connsiteX7" fmla="*/ 0 w 743400"/>
                  <a:gd name="connsiteY7" fmla="*/ 120000 h 180000"/>
                  <a:gd name="connsiteX8" fmla="*/ 371700 w 743400"/>
                  <a:gd name="connsiteY8" fmla="*/ 180000 h 180000"/>
                  <a:gd name="connsiteX9" fmla="*/ 743400 w 743400"/>
                  <a:gd name="connsiteY9" fmla="*/ 120000 h 180000"/>
                  <a:gd name="connsiteX10" fmla="*/ 743400 w 743400"/>
                  <a:gd name="connsiteY10" fmla="*/ 0 h 180000"/>
                  <a:gd name="connsiteX11" fmla="*/ 371700 w 743400"/>
                  <a:gd name="connsiteY11" fmla="*/ 60000 h 1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3400" h="180000">
                    <a:moveTo>
                      <a:pt x="637200" y="120000"/>
                    </a:moveTo>
                    <a:cubicBezTo>
                      <a:pt x="621270" y="120000"/>
                      <a:pt x="610650" y="114000"/>
                      <a:pt x="610650" y="105000"/>
                    </a:cubicBezTo>
                    <a:cubicBezTo>
                      <a:pt x="610650" y="96000"/>
                      <a:pt x="621270" y="90000"/>
                      <a:pt x="637200" y="90000"/>
                    </a:cubicBezTo>
                    <a:cubicBezTo>
                      <a:pt x="653130" y="90000"/>
                      <a:pt x="663750" y="96000"/>
                      <a:pt x="663750" y="105000"/>
                    </a:cubicBezTo>
                    <a:cubicBezTo>
                      <a:pt x="663750" y="114000"/>
                      <a:pt x="653130" y="120000"/>
                      <a:pt x="637200" y="120000"/>
                    </a:cubicBezTo>
                    <a:close/>
                    <a:moveTo>
                      <a:pt x="371700" y="60000"/>
                    </a:moveTo>
                    <a:cubicBezTo>
                      <a:pt x="167265" y="60000"/>
                      <a:pt x="0" y="33000"/>
                      <a:pt x="0" y="0"/>
                    </a:cubicBezTo>
                    <a:lnTo>
                      <a:pt x="0" y="120000"/>
                    </a:lnTo>
                    <a:cubicBezTo>
                      <a:pt x="0" y="153000"/>
                      <a:pt x="167265" y="180000"/>
                      <a:pt x="371700" y="180000"/>
                    </a:cubicBezTo>
                    <a:cubicBezTo>
                      <a:pt x="576135" y="180000"/>
                      <a:pt x="743400" y="153000"/>
                      <a:pt x="743400" y="120000"/>
                    </a:cubicBezTo>
                    <a:lnTo>
                      <a:pt x="743400" y="0"/>
                    </a:lnTo>
                    <a:cubicBezTo>
                      <a:pt x="743400" y="33000"/>
                      <a:pt x="576135" y="60000"/>
                      <a:pt x="371700" y="60000"/>
                    </a:cubicBezTo>
                    <a:close/>
                  </a:path>
                </a:pathLst>
              </a:custGeom>
              <a:solidFill>
                <a:srgbClr val="005F4B"/>
              </a:solidFill>
              <a:ln w="131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76DE2CF3-6AB5-4508-996A-EDA869D0E5A6}"/>
                </a:ext>
              </a:extLst>
            </p:cNvPr>
            <p:cNvGrpSpPr/>
            <p:nvPr/>
          </p:nvGrpSpPr>
          <p:grpSpPr>
            <a:xfrm>
              <a:off x="5988100" y="4284016"/>
              <a:ext cx="540000" cy="504000"/>
              <a:chOff x="5388300" y="3773094"/>
              <a:chExt cx="743400" cy="719642"/>
            </a:xfrm>
          </p:grpSpPr>
          <p:sp>
            <p:nvSpPr>
              <p:cNvPr id="111" name="자유형: 도형 110">
                <a:extLst>
                  <a:ext uri="{FF2B5EF4-FFF2-40B4-BE49-F238E27FC236}">
                    <a16:creationId xmlns:a16="http://schemas.microsoft.com/office/drawing/2014/main" id="{68D2B777-238E-4728-B931-935C8961597B}"/>
                  </a:ext>
                </a:extLst>
              </p:cNvPr>
              <p:cNvSpPr/>
              <p:nvPr/>
            </p:nvSpPr>
            <p:spPr>
              <a:xfrm>
                <a:off x="5388300" y="4222736"/>
                <a:ext cx="743400" cy="120000"/>
              </a:xfrm>
              <a:custGeom>
                <a:avLst/>
                <a:gdLst>
                  <a:gd name="connsiteX0" fmla="*/ 743400 w 743400"/>
                  <a:gd name="connsiteY0" fmla="*/ 60000 h 120000"/>
                  <a:gd name="connsiteX1" fmla="*/ 371700 w 743400"/>
                  <a:gd name="connsiteY1" fmla="*/ 120000 h 120000"/>
                  <a:gd name="connsiteX2" fmla="*/ 0 w 743400"/>
                  <a:gd name="connsiteY2" fmla="*/ 60000 h 120000"/>
                  <a:gd name="connsiteX3" fmla="*/ 371700 w 743400"/>
                  <a:gd name="connsiteY3" fmla="*/ 0 h 120000"/>
                  <a:gd name="connsiteX4" fmla="*/ 743400 w 743400"/>
                  <a:gd name="connsiteY4" fmla="*/ 60000 h 1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3400" h="120000">
                    <a:moveTo>
                      <a:pt x="743400" y="60000"/>
                    </a:moveTo>
                    <a:cubicBezTo>
                      <a:pt x="743400" y="93137"/>
                      <a:pt x="576984" y="120000"/>
                      <a:pt x="371700" y="120000"/>
                    </a:cubicBezTo>
                    <a:cubicBezTo>
                      <a:pt x="166416" y="120000"/>
                      <a:pt x="0" y="93137"/>
                      <a:pt x="0" y="60000"/>
                    </a:cubicBezTo>
                    <a:cubicBezTo>
                      <a:pt x="0" y="26863"/>
                      <a:pt x="166416" y="0"/>
                      <a:pt x="371700" y="0"/>
                    </a:cubicBezTo>
                    <a:cubicBezTo>
                      <a:pt x="576984" y="0"/>
                      <a:pt x="743400" y="26863"/>
                      <a:pt x="743400" y="60000"/>
                    </a:cubicBezTo>
                    <a:close/>
                  </a:path>
                </a:pathLst>
              </a:custGeom>
              <a:solidFill>
                <a:srgbClr val="005F4B"/>
              </a:solidFill>
              <a:ln w="131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7FBBE1AC-BEB2-4B2C-846A-356E129B7503}"/>
                  </a:ext>
                </a:extLst>
              </p:cNvPr>
              <p:cNvSpPr/>
              <p:nvPr/>
            </p:nvSpPr>
            <p:spPr>
              <a:xfrm>
                <a:off x="5388300" y="4312736"/>
                <a:ext cx="743400" cy="180000"/>
              </a:xfrm>
              <a:custGeom>
                <a:avLst/>
                <a:gdLst>
                  <a:gd name="connsiteX0" fmla="*/ 637200 w 743400"/>
                  <a:gd name="connsiteY0" fmla="*/ 120000 h 180000"/>
                  <a:gd name="connsiteX1" fmla="*/ 610650 w 743400"/>
                  <a:gd name="connsiteY1" fmla="*/ 105000 h 180000"/>
                  <a:gd name="connsiteX2" fmla="*/ 637200 w 743400"/>
                  <a:gd name="connsiteY2" fmla="*/ 90000 h 180000"/>
                  <a:gd name="connsiteX3" fmla="*/ 663750 w 743400"/>
                  <a:gd name="connsiteY3" fmla="*/ 105000 h 180000"/>
                  <a:gd name="connsiteX4" fmla="*/ 637200 w 743400"/>
                  <a:gd name="connsiteY4" fmla="*/ 120000 h 180000"/>
                  <a:gd name="connsiteX5" fmla="*/ 371700 w 743400"/>
                  <a:gd name="connsiteY5" fmla="*/ 60000 h 180000"/>
                  <a:gd name="connsiteX6" fmla="*/ 0 w 743400"/>
                  <a:gd name="connsiteY6" fmla="*/ 0 h 180000"/>
                  <a:gd name="connsiteX7" fmla="*/ 0 w 743400"/>
                  <a:gd name="connsiteY7" fmla="*/ 120000 h 180000"/>
                  <a:gd name="connsiteX8" fmla="*/ 371700 w 743400"/>
                  <a:gd name="connsiteY8" fmla="*/ 180000 h 180000"/>
                  <a:gd name="connsiteX9" fmla="*/ 743400 w 743400"/>
                  <a:gd name="connsiteY9" fmla="*/ 120000 h 180000"/>
                  <a:gd name="connsiteX10" fmla="*/ 743400 w 743400"/>
                  <a:gd name="connsiteY10" fmla="*/ 0 h 180000"/>
                  <a:gd name="connsiteX11" fmla="*/ 371700 w 743400"/>
                  <a:gd name="connsiteY11" fmla="*/ 60000 h 1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3400" h="180000">
                    <a:moveTo>
                      <a:pt x="637200" y="120000"/>
                    </a:moveTo>
                    <a:cubicBezTo>
                      <a:pt x="621270" y="120000"/>
                      <a:pt x="610650" y="114000"/>
                      <a:pt x="610650" y="105000"/>
                    </a:cubicBezTo>
                    <a:cubicBezTo>
                      <a:pt x="610650" y="96000"/>
                      <a:pt x="621270" y="90000"/>
                      <a:pt x="637200" y="90000"/>
                    </a:cubicBezTo>
                    <a:cubicBezTo>
                      <a:pt x="653130" y="90000"/>
                      <a:pt x="663750" y="96000"/>
                      <a:pt x="663750" y="105000"/>
                    </a:cubicBezTo>
                    <a:cubicBezTo>
                      <a:pt x="663750" y="114000"/>
                      <a:pt x="653130" y="120000"/>
                      <a:pt x="637200" y="120000"/>
                    </a:cubicBezTo>
                    <a:close/>
                    <a:moveTo>
                      <a:pt x="371700" y="60000"/>
                    </a:moveTo>
                    <a:cubicBezTo>
                      <a:pt x="167265" y="60000"/>
                      <a:pt x="0" y="33000"/>
                      <a:pt x="0" y="0"/>
                    </a:cubicBezTo>
                    <a:lnTo>
                      <a:pt x="0" y="120000"/>
                    </a:lnTo>
                    <a:cubicBezTo>
                      <a:pt x="0" y="153000"/>
                      <a:pt x="167265" y="180000"/>
                      <a:pt x="371700" y="180000"/>
                    </a:cubicBezTo>
                    <a:cubicBezTo>
                      <a:pt x="576135" y="180000"/>
                      <a:pt x="743400" y="153000"/>
                      <a:pt x="743400" y="120000"/>
                    </a:cubicBezTo>
                    <a:lnTo>
                      <a:pt x="743400" y="0"/>
                    </a:lnTo>
                    <a:cubicBezTo>
                      <a:pt x="743400" y="33000"/>
                      <a:pt x="576135" y="60000"/>
                      <a:pt x="371700" y="60000"/>
                    </a:cubicBezTo>
                    <a:close/>
                  </a:path>
                </a:pathLst>
              </a:custGeom>
              <a:solidFill>
                <a:srgbClr val="005F4B"/>
              </a:solidFill>
              <a:ln w="131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F5AF6C5F-896E-4C21-B9DD-26A05C8096C4}"/>
                  </a:ext>
                </a:extLst>
              </p:cNvPr>
              <p:cNvSpPr/>
              <p:nvPr/>
            </p:nvSpPr>
            <p:spPr>
              <a:xfrm>
                <a:off x="5388300" y="3773094"/>
                <a:ext cx="743400" cy="120000"/>
              </a:xfrm>
              <a:custGeom>
                <a:avLst/>
                <a:gdLst>
                  <a:gd name="connsiteX0" fmla="*/ 743400 w 743400"/>
                  <a:gd name="connsiteY0" fmla="*/ 60000 h 120000"/>
                  <a:gd name="connsiteX1" fmla="*/ 371700 w 743400"/>
                  <a:gd name="connsiteY1" fmla="*/ 120000 h 120000"/>
                  <a:gd name="connsiteX2" fmla="*/ 0 w 743400"/>
                  <a:gd name="connsiteY2" fmla="*/ 60000 h 120000"/>
                  <a:gd name="connsiteX3" fmla="*/ 371700 w 743400"/>
                  <a:gd name="connsiteY3" fmla="*/ 0 h 120000"/>
                  <a:gd name="connsiteX4" fmla="*/ 743400 w 743400"/>
                  <a:gd name="connsiteY4" fmla="*/ 60000 h 1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3400" h="120000">
                    <a:moveTo>
                      <a:pt x="743400" y="60000"/>
                    </a:moveTo>
                    <a:cubicBezTo>
                      <a:pt x="743400" y="93137"/>
                      <a:pt x="576984" y="120000"/>
                      <a:pt x="371700" y="120000"/>
                    </a:cubicBezTo>
                    <a:cubicBezTo>
                      <a:pt x="166416" y="120000"/>
                      <a:pt x="0" y="93137"/>
                      <a:pt x="0" y="60000"/>
                    </a:cubicBezTo>
                    <a:cubicBezTo>
                      <a:pt x="0" y="26863"/>
                      <a:pt x="166416" y="0"/>
                      <a:pt x="371700" y="0"/>
                    </a:cubicBezTo>
                    <a:cubicBezTo>
                      <a:pt x="576984" y="0"/>
                      <a:pt x="743400" y="26863"/>
                      <a:pt x="743400" y="60000"/>
                    </a:cubicBezTo>
                    <a:close/>
                  </a:path>
                </a:pathLst>
              </a:custGeom>
              <a:solidFill>
                <a:srgbClr val="005F4B"/>
              </a:solidFill>
              <a:ln w="131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CBBD96D4-DEA6-49D5-A0E3-AB32D4E42AF5}"/>
                  </a:ext>
                </a:extLst>
              </p:cNvPr>
              <p:cNvSpPr/>
              <p:nvPr/>
            </p:nvSpPr>
            <p:spPr>
              <a:xfrm>
                <a:off x="5388300" y="3863094"/>
                <a:ext cx="743400" cy="180000"/>
              </a:xfrm>
              <a:custGeom>
                <a:avLst/>
                <a:gdLst>
                  <a:gd name="connsiteX0" fmla="*/ 637200 w 743400"/>
                  <a:gd name="connsiteY0" fmla="*/ 120000 h 180000"/>
                  <a:gd name="connsiteX1" fmla="*/ 610650 w 743400"/>
                  <a:gd name="connsiteY1" fmla="*/ 105000 h 180000"/>
                  <a:gd name="connsiteX2" fmla="*/ 637200 w 743400"/>
                  <a:gd name="connsiteY2" fmla="*/ 90000 h 180000"/>
                  <a:gd name="connsiteX3" fmla="*/ 663750 w 743400"/>
                  <a:gd name="connsiteY3" fmla="*/ 105000 h 180000"/>
                  <a:gd name="connsiteX4" fmla="*/ 637200 w 743400"/>
                  <a:gd name="connsiteY4" fmla="*/ 120000 h 180000"/>
                  <a:gd name="connsiteX5" fmla="*/ 371700 w 743400"/>
                  <a:gd name="connsiteY5" fmla="*/ 60000 h 180000"/>
                  <a:gd name="connsiteX6" fmla="*/ 0 w 743400"/>
                  <a:gd name="connsiteY6" fmla="*/ 0 h 180000"/>
                  <a:gd name="connsiteX7" fmla="*/ 0 w 743400"/>
                  <a:gd name="connsiteY7" fmla="*/ 120000 h 180000"/>
                  <a:gd name="connsiteX8" fmla="*/ 371700 w 743400"/>
                  <a:gd name="connsiteY8" fmla="*/ 180000 h 180000"/>
                  <a:gd name="connsiteX9" fmla="*/ 743400 w 743400"/>
                  <a:gd name="connsiteY9" fmla="*/ 120000 h 180000"/>
                  <a:gd name="connsiteX10" fmla="*/ 743400 w 743400"/>
                  <a:gd name="connsiteY10" fmla="*/ 0 h 180000"/>
                  <a:gd name="connsiteX11" fmla="*/ 371700 w 743400"/>
                  <a:gd name="connsiteY11" fmla="*/ 60000 h 1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3400" h="180000">
                    <a:moveTo>
                      <a:pt x="637200" y="120000"/>
                    </a:moveTo>
                    <a:cubicBezTo>
                      <a:pt x="621270" y="120000"/>
                      <a:pt x="610650" y="114000"/>
                      <a:pt x="610650" y="105000"/>
                    </a:cubicBezTo>
                    <a:cubicBezTo>
                      <a:pt x="610650" y="96000"/>
                      <a:pt x="621270" y="90000"/>
                      <a:pt x="637200" y="90000"/>
                    </a:cubicBezTo>
                    <a:cubicBezTo>
                      <a:pt x="653130" y="90000"/>
                      <a:pt x="663750" y="96000"/>
                      <a:pt x="663750" y="105000"/>
                    </a:cubicBezTo>
                    <a:cubicBezTo>
                      <a:pt x="663750" y="114000"/>
                      <a:pt x="653130" y="120000"/>
                      <a:pt x="637200" y="120000"/>
                    </a:cubicBezTo>
                    <a:close/>
                    <a:moveTo>
                      <a:pt x="371700" y="60000"/>
                    </a:moveTo>
                    <a:cubicBezTo>
                      <a:pt x="167265" y="60000"/>
                      <a:pt x="0" y="33000"/>
                      <a:pt x="0" y="0"/>
                    </a:cubicBezTo>
                    <a:lnTo>
                      <a:pt x="0" y="120000"/>
                    </a:lnTo>
                    <a:cubicBezTo>
                      <a:pt x="0" y="153000"/>
                      <a:pt x="167265" y="180000"/>
                      <a:pt x="371700" y="180000"/>
                    </a:cubicBezTo>
                    <a:cubicBezTo>
                      <a:pt x="576135" y="180000"/>
                      <a:pt x="743400" y="153000"/>
                      <a:pt x="743400" y="120000"/>
                    </a:cubicBezTo>
                    <a:lnTo>
                      <a:pt x="743400" y="0"/>
                    </a:lnTo>
                    <a:cubicBezTo>
                      <a:pt x="743400" y="33000"/>
                      <a:pt x="576135" y="60000"/>
                      <a:pt x="371700" y="60000"/>
                    </a:cubicBezTo>
                    <a:close/>
                  </a:path>
                </a:pathLst>
              </a:custGeom>
              <a:solidFill>
                <a:srgbClr val="005F4B"/>
              </a:solidFill>
              <a:ln w="131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3010F0A3-C0B9-4D00-8870-CF38307567BA}"/>
                  </a:ext>
                </a:extLst>
              </p:cNvPr>
              <p:cNvSpPr/>
              <p:nvPr/>
            </p:nvSpPr>
            <p:spPr>
              <a:xfrm>
                <a:off x="5388300" y="4013094"/>
                <a:ext cx="743400" cy="180000"/>
              </a:xfrm>
              <a:custGeom>
                <a:avLst/>
                <a:gdLst>
                  <a:gd name="connsiteX0" fmla="*/ 637200 w 743400"/>
                  <a:gd name="connsiteY0" fmla="*/ 120000 h 180000"/>
                  <a:gd name="connsiteX1" fmla="*/ 610650 w 743400"/>
                  <a:gd name="connsiteY1" fmla="*/ 105000 h 180000"/>
                  <a:gd name="connsiteX2" fmla="*/ 637200 w 743400"/>
                  <a:gd name="connsiteY2" fmla="*/ 90000 h 180000"/>
                  <a:gd name="connsiteX3" fmla="*/ 663750 w 743400"/>
                  <a:gd name="connsiteY3" fmla="*/ 105000 h 180000"/>
                  <a:gd name="connsiteX4" fmla="*/ 637200 w 743400"/>
                  <a:gd name="connsiteY4" fmla="*/ 120000 h 180000"/>
                  <a:gd name="connsiteX5" fmla="*/ 371700 w 743400"/>
                  <a:gd name="connsiteY5" fmla="*/ 60000 h 180000"/>
                  <a:gd name="connsiteX6" fmla="*/ 0 w 743400"/>
                  <a:gd name="connsiteY6" fmla="*/ 0 h 180000"/>
                  <a:gd name="connsiteX7" fmla="*/ 0 w 743400"/>
                  <a:gd name="connsiteY7" fmla="*/ 120000 h 180000"/>
                  <a:gd name="connsiteX8" fmla="*/ 371700 w 743400"/>
                  <a:gd name="connsiteY8" fmla="*/ 180000 h 180000"/>
                  <a:gd name="connsiteX9" fmla="*/ 743400 w 743400"/>
                  <a:gd name="connsiteY9" fmla="*/ 120000 h 180000"/>
                  <a:gd name="connsiteX10" fmla="*/ 743400 w 743400"/>
                  <a:gd name="connsiteY10" fmla="*/ 0 h 180000"/>
                  <a:gd name="connsiteX11" fmla="*/ 371700 w 743400"/>
                  <a:gd name="connsiteY11" fmla="*/ 60000 h 1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3400" h="180000">
                    <a:moveTo>
                      <a:pt x="637200" y="120000"/>
                    </a:moveTo>
                    <a:cubicBezTo>
                      <a:pt x="621270" y="120000"/>
                      <a:pt x="610650" y="114000"/>
                      <a:pt x="610650" y="105000"/>
                    </a:cubicBezTo>
                    <a:cubicBezTo>
                      <a:pt x="610650" y="96000"/>
                      <a:pt x="621270" y="90000"/>
                      <a:pt x="637200" y="90000"/>
                    </a:cubicBezTo>
                    <a:cubicBezTo>
                      <a:pt x="653130" y="90000"/>
                      <a:pt x="663750" y="96000"/>
                      <a:pt x="663750" y="105000"/>
                    </a:cubicBezTo>
                    <a:cubicBezTo>
                      <a:pt x="663750" y="114000"/>
                      <a:pt x="653130" y="120000"/>
                      <a:pt x="637200" y="120000"/>
                    </a:cubicBezTo>
                    <a:close/>
                    <a:moveTo>
                      <a:pt x="371700" y="60000"/>
                    </a:moveTo>
                    <a:cubicBezTo>
                      <a:pt x="167265" y="60000"/>
                      <a:pt x="0" y="33000"/>
                      <a:pt x="0" y="0"/>
                    </a:cubicBezTo>
                    <a:lnTo>
                      <a:pt x="0" y="120000"/>
                    </a:lnTo>
                    <a:cubicBezTo>
                      <a:pt x="0" y="153000"/>
                      <a:pt x="167265" y="180000"/>
                      <a:pt x="371700" y="180000"/>
                    </a:cubicBezTo>
                    <a:cubicBezTo>
                      <a:pt x="576135" y="180000"/>
                      <a:pt x="743400" y="153000"/>
                      <a:pt x="743400" y="120000"/>
                    </a:cubicBezTo>
                    <a:lnTo>
                      <a:pt x="743400" y="0"/>
                    </a:lnTo>
                    <a:cubicBezTo>
                      <a:pt x="743400" y="33000"/>
                      <a:pt x="576135" y="60000"/>
                      <a:pt x="371700" y="60000"/>
                    </a:cubicBezTo>
                    <a:close/>
                  </a:path>
                </a:pathLst>
              </a:custGeom>
              <a:solidFill>
                <a:srgbClr val="005F4B"/>
              </a:solidFill>
              <a:ln w="131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29733CBA-56DB-492E-A28B-93FAF3B4049E}"/>
                  </a:ext>
                </a:extLst>
              </p:cNvPr>
              <p:cNvSpPr/>
              <p:nvPr/>
            </p:nvSpPr>
            <p:spPr>
              <a:xfrm>
                <a:off x="5388300" y="4163094"/>
                <a:ext cx="743400" cy="180000"/>
              </a:xfrm>
              <a:custGeom>
                <a:avLst/>
                <a:gdLst>
                  <a:gd name="connsiteX0" fmla="*/ 637200 w 743400"/>
                  <a:gd name="connsiteY0" fmla="*/ 120000 h 180000"/>
                  <a:gd name="connsiteX1" fmla="*/ 610650 w 743400"/>
                  <a:gd name="connsiteY1" fmla="*/ 105000 h 180000"/>
                  <a:gd name="connsiteX2" fmla="*/ 637200 w 743400"/>
                  <a:gd name="connsiteY2" fmla="*/ 90000 h 180000"/>
                  <a:gd name="connsiteX3" fmla="*/ 663750 w 743400"/>
                  <a:gd name="connsiteY3" fmla="*/ 105000 h 180000"/>
                  <a:gd name="connsiteX4" fmla="*/ 637200 w 743400"/>
                  <a:gd name="connsiteY4" fmla="*/ 120000 h 180000"/>
                  <a:gd name="connsiteX5" fmla="*/ 371700 w 743400"/>
                  <a:gd name="connsiteY5" fmla="*/ 60000 h 180000"/>
                  <a:gd name="connsiteX6" fmla="*/ 0 w 743400"/>
                  <a:gd name="connsiteY6" fmla="*/ 0 h 180000"/>
                  <a:gd name="connsiteX7" fmla="*/ 0 w 743400"/>
                  <a:gd name="connsiteY7" fmla="*/ 120000 h 180000"/>
                  <a:gd name="connsiteX8" fmla="*/ 371700 w 743400"/>
                  <a:gd name="connsiteY8" fmla="*/ 180000 h 180000"/>
                  <a:gd name="connsiteX9" fmla="*/ 743400 w 743400"/>
                  <a:gd name="connsiteY9" fmla="*/ 120000 h 180000"/>
                  <a:gd name="connsiteX10" fmla="*/ 743400 w 743400"/>
                  <a:gd name="connsiteY10" fmla="*/ 0 h 180000"/>
                  <a:gd name="connsiteX11" fmla="*/ 371700 w 743400"/>
                  <a:gd name="connsiteY11" fmla="*/ 60000 h 18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3400" h="180000">
                    <a:moveTo>
                      <a:pt x="637200" y="120000"/>
                    </a:moveTo>
                    <a:cubicBezTo>
                      <a:pt x="621270" y="120000"/>
                      <a:pt x="610650" y="114000"/>
                      <a:pt x="610650" y="105000"/>
                    </a:cubicBezTo>
                    <a:cubicBezTo>
                      <a:pt x="610650" y="96000"/>
                      <a:pt x="621270" y="90000"/>
                      <a:pt x="637200" y="90000"/>
                    </a:cubicBezTo>
                    <a:cubicBezTo>
                      <a:pt x="653130" y="90000"/>
                      <a:pt x="663750" y="96000"/>
                      <a:pt x="663750" y="105000"/>
                    </a:cubicBezTo>
                    <a:cubicBezTo>
                      <a:pt x="663750" y="114000"/>
                      <a:pt x="653130" y="120000"/>
                      <a:pt x="637200" y="120000"/>
                    </a:cubicBezTo>
                    <a:close/>
                    <a:moveTo>
                      <a:pt x="371700" y="60000"/>
                    </a:moveTo>
                    <a:cubicBezTo>
                      <a:pt x="167265" y="60000"/>
                      <a:pt x="0" y="33000"/>
                      <a:pt x="0" y="0"/>
                    </a:cubicBezTo>
                    <a:lnTo>
                      <a:pt x="0" y="120000"/>
                    </a:lnTo>
                    <a:cubicBezTo>
                      <a:pt x="0" y="153000"/>
                      <a:pt x="167265" y="180000"/>
                      <a:pt x="371700" y="180000"/>
                    </a:cubicBezTo>
                    <a:cubicBezTo>
                      <a:pt x="576135" y="180000"/>
                      <a:pt x="743400" y="153000"/>
                      <a:pt x="743400" y="120000"/>
                    </a:cubicBezTo>
                    <a:lnTo>
                      <a:pt x="743400" y="0"/>
                    </a:lnTo>
                    <a:cubicBezTo>
                      <a:pt x="743400" y="33000"/>
                      <a:pt x="576135" y="60000"/>
                      <a:pt x="371700" y="60000"/>
                    </a:cubicBezTo>
                    <a:close/>
                  </a:path>
                </a:pathLst>
              </a:custGeom>
              <a:solidFill>
                <a:srgbClr val="005F4B"/>
              </a:solidFill>
              <a:ln w="131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E0C930E0-97CE-424B-BAE5-667D67D1C751}"/>
              </a:ext>
            </a:extLst>
          </p:cNvPr>
          <p:cNvGrpSpPr/>
          <p:nvPr/>
        </p:nvGrpSpPr>
        <p:grpSpPr>
          <a:xfrm>
            <a:off x="5863571" y="3251749"/>
            <a:ext cx="728923" cy="567071"/>
            <a:chOff x="5821055" y="3503561"/>
            <a:chExt cx="728923" cy="567071"/>
          </a:xfrm>
        </p:grpSpPr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EA1EB275-D75C-4CB6-9D95-63771717A682}"/>
                </a:ext>
              </a:extLst>
            </p:cNvPr>
            <p:cNvSpPr/>
            <p:nvPr/>
          </p:nvSpPr>
          <p:spPr>
            <a:xfrm>
              <a:off x="6016155" y="3503561"/>
              <a:ext cx="288000" cy="288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5F4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rgbClr val="003738"/>
                </a:solidFill>
              </a:endParaRPr>
            </a:p>
          </p:txBody>
        </p:sp>
        <p:cxnSp>
          <p:nvCxnSpPr>
            <p:cNvPr id="122" name="직선 화살표 연결선 121">
              <a:extLst>
                <a:ext uri="{FF2B5EF4-FFF2-40B4-BE49-F238E27FC236}">
                  <a16:creationId xmlns:a16="http://schemas.microsoft.com/office/drawing/2014/main" id="{00B08401-319B-4B49-B9AC-CDD6C63D4B78}"/>
                </a:ext>
              </a:extLst>
            </p:cNvPr>
            <p:cNvCxnSpPr>
              <a:cxnSpLocks/>
              <a:stCxn id="121" idx="3"/>
            </p:cNvCxnSpPr>
            <p:nvPr/>
          </p:nvCxnSpPr>
          <p:spPr>
            <a:xfrm flipH="1">
              <a:off x="5821055" y="3749384"/>
              <a:ext cx="237277" cy="321248"/>
            </a:xfrm>
            <a:prstGeom prst="straightConnector1">
              <a:avLst/>
            </a:prstGeom>
            <a:ln w="38100">
              <a:solidFill>
                <a:srgbClr val="005F4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화살표 연결선 122">
              <a:extLst>
                <a:ext uri="{FF2B5EF4-FFF2-40B4-BE49-F238E27FC236}">
                  <a16:creationId xmlns:a16="http://schemas.microsoft.com/office/drawing/2014/main" id="{20A9AFB3-BEC2-44DC-A629-5E5A53541F43}"/>
                </a:ext>
              </a:extLst>
            </p:cNvPr>
            <p:cNvCxnSpPr>
              <a:cxnSpLocks/>
              <a:stCxn id="121" idx="4"/>
            </p:cNvCxnSpPr>
            <p:nvPr/>
          </p:nvCxnSpPr>
          <p:spPr>
            <a:xfrm>
              <a:off x="6160155" y="3791561"/>
              <a:ext cx="0" cy="279071"/>
            </a:xfrm>
            <a:prstGeom prst="straightConnector1">
              <a:avLst/>
            </a:prstGeom>
            <a:ln w="38100">
              <a:solidFill>
                <a:srgbClr val="005F4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>
              <a:extLst>
                <a:ext uri="{FF2B5EF4-FFF2-40B4-BE49-F238E27FC236}">
                  <a16:creationId xmlns:a16="http://schemas.microsoft.com/office/drawing/2014/main" id="{2C9F6AE9-F9E1-434A-B904-6AE374F5D6CE}"/>
                </a:ext>
              </a:extLst>
            </p:cNvPr>
            <p:cNvCxnSpPr>
              <a:cxnSpLocks/>
              <a:stCxn id="121" idx="5"/>
            </p:cNvCxnSpPr>
            <p:nvPr/>
          </p:nvCxnSpPr>
          <p:spPr>
            <a:xfrm>
              <a:off x="6261978" y="3749384"/>
              <a:ext cx="288000" cy="321248"/>
            </a:xfrm>
            <a:prstGeom prst="straightConnector1">
              <a:avLst/>
            </a:prstGeom>
            <a:ln w="38100">
              <a:solidFill>
                <a:srgbClr val="005F4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519BBA5E-685B-4619-9549-23BAC4B35DC2}"/>
              </a:ext>
            </a:extLst>
          </p:cNvPr>
          <p:cNvSpPr txBox="1"/>
          <p:nvPr/>
        </p:nvSpPr>
        <p:spPr>
          <a:xfrm>
            <a:off x="5454189" y="3742630"/>
            <a:ext cx="1547686" cy="360000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3738"/>
                </a:solidFill>
              </a:rPr>
              <a:t>백업 디스크 로드 </a:t>
            </a:r>
            <a:r>
              <a:rPr lang="ko-KR" altLang="en-US" sz="1000" dirty="0" err="1">
                <a:solidFill>
                  <a:srgbClr val="003738"/>
                </a:solidFill>
              </a:rPr>
              <a:t>밸런싱</a:t>
            </a:r>
            <a:endParaRPr lang="ko-KR" altLang="en-US" sz="1000" dirty="0">
              <a:solidFill>
                <a:srgbClr val="003738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D8044BE-0C4D-4AB2-8A42-8F261FCE66F5}"/>
              </a:ext>
            </a:extLst>
          </p:cNvPr>
          <p:cNvSpPr txBox="1"/>
          <p:nvPr/>
        </p:nvSpPr>
        <p:spPr>
          <a:xfrm>
            <a:off x="7607502" y="3550890"/>
            <a:ext cx="680903" cy="762025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en-US" altLang="ko-KR" sz="5000" dirty="0">
                <a:solidFill>
                  <a:srgbClr val="005F4B"/>
                </a:solidFill>
              </a:rPr>
              <a:t>+</a:t>
            </a:r>
            <a:endParaRPr lang="ko-KR" altLang="en-US" sz="5000" dirty="0">
              <a:solidFill>
                <a:srgbClr val="005F4B"/>
              </a:solidFill>
            </a:endParaRPr>
          </a:p>
        </p:txBody>
      </p:sp>
      <p:graphicFrame>
        <p:nvGraphicFramePr>
          <p:cNvPr id="129" name="표 12">
            <a:extLst>
              <a:ext uri="{FF2B5EF4-FFF2-40B4-BE49-F238E27FC236}">
                <a16:creationId xmlns:a16="http://schemas.microsoft.com/office/drawing/2014/main" id="{53FC2745-F955-41EF-B419-2567D0E185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142944"/>
              </p:ext>
            </p:extLst>
          </p:nvPr>
        </p:nvGraphicFramePr>
        <p:xfrm>
          <a:off x="273000" y="1879285"/>
          <a:ext cx="9360000" cy="4570033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4504889">
                  <a:extLst>
                    <a:ext uri="{9D8B030D-6E8A-4147-A177-3AD203B41FA5}">
                      <a16:colId xmlns:a16="http://schemas.microsoft.com/office/drawing/2014/main" val="3397569639"/>
                    </a:ext>
                  </a:extLst>
                </a:gridCol>
                <a:gridCol w="361061">
                  <a:extLst>
                    <a:ext uri="{9D8B030D-6E8A-4147-A177-3AD203B41FA5}">
                      <a16:colId xmlns:a16="http://schemas.microsoft.com/office/drawing/2014/main" val="3085294347"/>
                    </a:ext>
                  </a:extLst>
                </a:gridCol>
                <a:gridCol w="4494050">
                  <a:extLst>
                    <a:ext uri="{9D8B030D-6E8A-4147-A177-3AD203B41FA5}">
                      <a16:colId xmlns:a16="http://schemas.microsoft.com/office/drawing/2014/main" val="1531032646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400" b="1" dirty="0">
                          <a:solidFill>
                            <a:srgbClr val="003738"/>
                          </a:solidFill>
                        </a:rPr>
                        <a:t>백업저장소 장애</a:t>
                      </a:r>
                      <a:endParaRPr lang="en-US" altLang="ko-KR" sz="1400" b="1" dirty="0">
                        <a:solidFill>
                          <a:srgbClr val="003738"/>
                        </a:solidFill>
                      </a:endParaRPr>
                    </a:p>
                  </a:txBody>
                  <a:tcPr marL="540000" marR="91135" marT="45568" marB="4556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rgbClr val="003738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rgbClr val="003738"/>
                          </a:solidFill>
                        </a:rPr>
                        <a:t>장애 </a:t>
                      </a:r>
                      <a:r>
                        <a:rPr lang="ko-KR" altLang="en-US" sz="1400" b="1" dirty="0" err="1">
                          <a:solidFill>
                            <a:srgbClr val="003738"/>
                          </a:solidFill>
                        </a:rPr>
                        <a:t>예방안</a:t>
                      </a:r>
                      <a:endParaRPr lang="en-US" altLang="ko-KR" sz="1400" b="1" dirty="0">
                        <a:solidFill>
                          <a:srgbClr val="003738"/>
                        </a:solidFill>
                      </a:endParaRPr>
                    </a:p>
                  </a:txBody>
                  <a:tcPr marL="54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303572"/>
                  </a:ext>
                </a:extLst>
              </a:tr>
              <a:tr h="288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2639453"/>
                  </a:ext>
                </a:extLst>
              </a:tr>
              <a:tr h="1258033">
                <a:tc>
                  <a:txBody>
                    <a:bodyPr/>
                    <a:lstStyle/>
                    <a:p>
                      <a:pPr marL="285750" indent="-285750" latinLnBrk="0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Veeam</a:t>
                      </a:r>
                      <a:r>
                        <a:rPr lang="ko-KR" altLang="en-US" sz="1200" dirty="0"/>
                        <a:t>의 </a:t>
                      </a:r>
                      <a:r>
                        <a:rPr lang="en-US" altLang="ko-KR" sz="1200" dirty="0"/>
                        <a:t>Backup Copy </a:t>
                      </a:r>
                      <a:r>
                        <a:rPr lang="ko-KR" altLang="en-US" sz="1200" dirty="0"/>
                        <a:t>기능으로 백업 데이터를 원격지 저장소로 주기적 복사</a:t>
                      </a:r>
                      <a:endParaRPr lang="en-US" altLang="ko-KR" sz="1200" dirty="0"/>
                    </a:p>
                    <a:p>
                      <a:pPr marL="285750" indent="-285750" latinLnBrk="0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백업 저장소 전체에 문제 발생시 제</a:t>
                      </a:r>
                      <a:r>
                        <a:rPr lang="en-US" altLang="ko-KR" sz="1200" dirty="0"/>
                        <a:t>2</a:t>
                      </a:r>
                      <a:r>
                        <a:rPr lang="ko-KR" altLang="en-US" sz="1200" dirty="0"/>
                        <a:t>의 백업 저장소에서 데이터 보관</a:t>
                      </a:r>
                      <a:endParaRPr lang="en-US" altLang="ko-KR" sz="12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45000">
                          <a:schemeClr val="bg1">
                            <a:lumMod val="95000"/>
                          </a:schemeClr>
                        </a:gs>
                        <a:gs pos="0">
                          <a:schemeClr val="bg1"/>
                        </a:gs>
                        <a:gs pos="99000">
                          <a:schemeClr val="bg1">
                            <a:lumMod val="85000"/>
                          </a:scheme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</a:tcPr>
                </a:tc>
                <a:tc>
                  <a:txBody>
                    <a:bodyPr/>
                    <a:lstStyle/>
                    <a:p>
                      <a:pPr marL="285750" indent="-285750" latinLnBrk="0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latinLnBrk="0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백업 디스크의 병목 또는 부하 예방을 위해 로드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밸런싱으로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순화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latinLnBrk="0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엔지니어 방문 정기점검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latinLnBrk="0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45000">
                          <a:schemeClr val="bg1">
                            <a:lumMod val="95000"/>
                          </a:schemeClr>
                        </a:gs>
                        <a:gs pos="0">
                          <a:schemeClr val="bg1"/>
                        </a:gs>
                        <a:gs pos="99000">
                          <a:schemeClr val="bg1">
                            <a:lumMod val="85000"/>
                          </a:schemeClr>
                        </a:gs>
                      </a:gsLst>
                      <a:path path="circle">
                        <a:fillToRect r="100000" b="100000"/>
                      </a:path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045589859"/>
                  </a:ext>
                </a:extLst>
              </a:tr>
            </a:tbl>
          </a:graphicData>
        </a:graphic>
      </p:graphicFrame>
      <p:sp>
        <p:nvSpPr>
          <p:cNvPr id="130" name="자유형: 도형 129">
            <a:extLst>
              <a:ext uri="{FF2B5EF4-FFF2-40B4-BE49-F238E27FC236}">
                <a16:creationId xmlns:a16="http://schemas.microsoft.com/office/drawing/2014/main" id="{36B0465D-207C-4557-AA08-64932F44CA5D}"/>
              </a:ext>
            </a:extLst>
          </p:cNvPr>
          <p:cNvSpPr>
            <a:spLocks noChangeAspect="1"/>
          </p:cNvSpPr>
          <p:nvPr/>
        </p:nvSpPr>
        <p:spPr>
          <a:xfrm>
            <a:off x="391528" y="1932842"/>
            <a:ext cx="288000" cy="316800"/>
          </a:xfrm>
          <a:custGeom>
            <a:avLst/>
            <a:gdLst>
              <a:gd name="connsiteX0" fmla="*/ 540000 w 1080000"/>
              <a:gd name="connsiteY0" fmla="*/ 173802 h 1188000"/>
              <a:gd name="connsiteX1" fmla="*/ 180000 w 1080000"/>
              <a:gd name="connsiteY1" fmla="*/ 533802 h 1188000"/>
              <a:gd name="connsiteX2" fmla="*/ 540000 w 1080000"/>
              <a:gd name="connsiteY2" fmla="*/ 893802 h 1188000"/>
              <a:gd name="connsiteX3" fmla="*/ 900000 w 1080000"/>
              <a:gd name="connsiteY3" fmla="*/ 533802 h 1188000"/>
              <a:gd name="connsiteX4" fmla="*/ 540000 w 1080000"/>
              <a:gd name="connsiteY4" fmla="*/ 173802 h 1188000"/>
              <a:gd name="connsiteX5" fmla="*/ 540000 w 1080000"/>
              <a:gd name="connsiteY5" fmla="*/ 0 h 1188000"/>
              <a:gd name="connsiteX6" fmla="*/ 1080000 w 1080000"/>
              <a:gd name="connsiteY6" fmla="*/ 540000 h 1188000"/>
              <a:gd name="connsiteX7" fmla="*/ 921838 w 1080000"/>
              <a:gd name="connsiteY7" fmla="*/ 921838 h 1188000"/>
              <a:gd name="connsiteX8" fmla="*/ 861041 w 1080000"/>
              <a:gd name="connsiteY8" fmla="*/ 972000 h 1188000"/>
              <a:gd name="connsiteX9" fmla="*/ 864000 w 1080000"/>
              <a:gd name="connsiteY9" fmla="*/ 972000 h 1188000"/>
              <a:gd name="connsiteX10" fmla="*/ 848586 w 1080000"/>
              <a:gd name="connsiteY10" fmla="*/ 982276 h 1188000"/>
              <a:gd name="connsiteX11" fmla="*/ 841919 w 1080000"/>
              <a:gd name="connsiteY11" fmla="*/ 987777 h 1188000"/>
              <a:gd name="connsiteX12" fmla="*/ 833395 w 1080000"/>
              <a:gd name="connsiteY12" fmla="*/ 992403 h 1188000"/>
              <a:gd name="connsiteX13" fmla="*/ 540000 w 1080000"/>
              <a:gd name="connsiteY13" fmla="*/ 1188000 h 1188000"/>
              <a:gd name="connsiteX14" fmla="*/ 246605 w 1080000"/>
              <a:gd name="connsiteY14" fmla="*/ 992403 h 1188000"/>
              <a:gd name="connsiteX15" fmla="*/ 238081 w 1080000"/>
              <a:gd name="connsiteY15" fmla="*/ 987777 h 1188000"/>
              <a:gd name="connsiteX16" fmla="*/ 231414 w 1080000"/>
              <a:gd name="connsiteY16" fmla="*/ 982276 h 1188000"/>
              <a:gd name="connsiteX17" fmla="*/ 216000 w 1080000"/>
              <a:gd name="connsiteY17" fmla="*/ 972000 h 1188000"/>
              <a:gd name="connsiteX18" fmla="*/ 218959 w 1080000"/>
              <a:gd name="connsiteY18" fmla="*/ 972000 h 1188000"/>
              <a:gd name="connsiteX19" fmla="*/ 158162 w 1080000"/>
              <a:gd name="connsiteY19" fmla="*/ 921838 h 1188000"/>
              <a:gd name="connsiteX20" fmla="*/ 0 w 1080000"/>
              <a:gd name="connsiteY20" fmla="*/ 540000 h 1188000"/>
              <a:gd name="connsiteX21" fmla="*/ 540000 w 1080000"/>
              <a:gd name="connsiteY21" fmla="*/ 0 h 11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80000" h="1188000">
                <a:moveTo>
                  <a:pt x="540000" y="173802"/>
                </a:moveTo>
                <a:cubicBezTo>
                  <a:pt x="341177" y="173802"/>
                  <a:pt x="180000" y="334979"/>
                  <a:pt x="180000" y="533802"/>
                </a:cubicBezTo>
                <a:cubicBezTo>
                  <a:pt x="180000" y="732625"/>
                  <a:pt x="341177" y="893802"/>
                  <a:pt x="540000" y="893802"/>
                </a:cubicBezTo>
                <a:cubicBezTo>
                  <a:pt x="738823" y="893802"/>
                  <a:pt x="900000" y="732625"/>
                  <a:pt x="900000" y="533802"/>
                </a:cubicBezTo>
                <a:cubicBezTo>
                  <a:pt x="900000" y="334979"/>
                  <a:pt x="738823" y="173802"/>
                  <a:pt x="540000" y="173802"/>
                </a:cubicBezTo>
                <a:close/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689117"/>
                  <a:pt x="1019559" y="824117"/>
                  <a:pt x="921838" y="921838"/>
                </a:cubicBezTo>
                <a:lnTo>
                  <a:pt x="861041" y="972000"/>
                </a:lnTo>
                <a:lnTo>
                  <a:pt x="864000" y="972000"/>
                </a:lnTo>
                <a:lnTo>
                  <a:pt x="848586" y="982276"/>
                </a:lnTo>
                <a:lnTo>
                  <a:pt x="841919" y="987777"/>
                </a:lnTo>
                <a:lnTo>
                  <a:pt x="833395" y="992403"/>
                </a:lnTo>
                <a:lnTo>
                  <a:pt x="540000" y="1188000"/>
                </a:lnTo>
                <a:lnTo>
                  <a:pt x="246605" y="992403"/>
                </a:lnTo>
                <a:lnTo>
                  <a:pt x="238081" y="987777"/>
                </a:lnTo>
                <a:lnTo>
                  <a:pt x="231414" y="982276"/>
                </a:lnTo>
                <a:lnTo>
                  <a:pt x="216000" y="972000"/>
                </a:lnTo>
                <a:lnTo>
                  <a:pt x="218959" y="972000"/>
                </a:lnTo>
                <a:lnTo>
                  <a:pt x="158162" y="921838"/>
                </a:lnTo>
                <a:cubicBezTo>
                  <a:pt x="60442" y="824117"/>
                  <a:pt x="0" y="689117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solidFill>
            <a:srgbClr val="005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1" name="자유형: 도형 130">
            <a:extLst>
              <a:ext uri="{FF2B5EF4-FFF2-40B4-BE49-F238E27FC236}">
                <a16:creationId xmlns:a16="http://schemas.microsoft.com/office/drawing/2014/main" id="{D3AE015C-0CE2-4007-8099-20A43F4D2139}"/>
              </a:ext>
            </a:extLst>
          </p:cNvPr>
          <p:cNvSpPr>
            <a:spLocks noChangeAspect="1"/>
          </p:cNvSpPr>
          <p:nvPr/>
        </p:nvSpPr>
        <p:spPr>
          <a:xfrm>
            <a:off x="5261265" y="1931485"/>
            <a:ext cx="288000" cy="316800"/>
          </a:xfrm>
          <a:custGeom>
            <a:avLst/>
            <a:gdLst>
              <a:gd name="connsiteX0" fmla="*/ 540000 w 1080000"/>
              <a:gd name="connsiteY0" fmla="*/ 173802 h 1188000"/>
              <a:gd name="connsiteX1" fmla="*/ 180000 w 1080000"/>
              <a:gd name="connsiteY1" fmla="*/ 533802 h 1188000"/>
              <a:gd name="connsiteX2" fmla="*/ 540000 w 1080000"/>
              <a:gd name="connsiteY2" fmla="*/ 893802 h 1188000"/>
              <a:gd name="connsiteX3" fmla="*/ 900000 w 1080000"/>
              <a:gd name="connsiteY3" fmla="*/ 533802 h 1188000"/>
              <a:gd name="connsiteX4" fmla="*/ 540000 w 1080000"/>
              <a:gd name="connsiteY4" fmla="*/ 173802 h 1188000"/>
              <a:gd name="connsiteX5" fmla="*/ 540000 w 1080000"/>
              <a:gd name="connsiteY5" fmla="*/ 0 h 1188000"/>
              <a:gd name="connsiteX6" fmla="*/ 1080000 w 1080000"/>
              <a:gd name="connsiteY6" fmla="*/ 540000 h 1188000"/>
              <a:gd name="connsiteX7" fmla="*/ 921838 w 1080000"/>
              <a:gd name="connsiteY7" fmla="*/ 921838 h 1188000"/>
              <a:gd name="connsiteX8" fmla="*/ 861041 w 1080000"/>
              <a:gd name="connsiteY8" fmla="*/ 972000 h 1188000"/>
              <a:gd name="connsiteX9" fmla="*/ 864000 w 1080000"/>
              <a:gd name="connsiteY9" fmla="*/ 972000 h 1188000"/>
              <a:gd name="connsiteX10" fmla="*/ 848586 w 1080000"/>
              <a:gd name="connsiteY10" fmla="*/ 982276 h 1188000"/>
              <a:gd name="connsiteX11" fmla="*/ 841919 w 1080000"/>
              <a:gd name="connsiteY11" fmla="*/ 987777 h 1188000"/>
              <a:gd name="connsiteX12" fmla="*/ 833395 w 1080000"/>
              <a:gd name="connsiteY12" fmla="*/ 992403 h 1188000"/>
              <a:gd name="connsiteX13" fmla="*/ 540000 w 1080000"/>
              <a:gd name="connsiteY13" fmla="*/ 1188000 h 1188000"/>
              <a:gd name="connsiteX14" fmla="*/ 246605 w 1080000"/>
              <a:gd name="connsiteY14" fmla="*/ 992403 h 1188000"/>
              <a:gd name="connsiteX15" fmla="*/ 238081 w 1080000"/>
              <a:gd name="connsiteY15" fmla="*/ 987777 h 1188000"/>
              <a:gd name="connsiteX16" fmla="*/ 231414 w 1080000"/>
              <a:gd name="connsiteY16" fmla="*/ 982276 h 1188000"/>
              <a:gd name="connsiteX17" fmla="*/ 216000 w 1080000"/>
              <a:gd name="connsiteY17" fmla="*/ 972000 h 1188000"/>
              <a:gd name="connsiteX18" fmla="*/ 218959 w 1080000"/>
              <a:gd name="connsiteY18" fmla="*/ 972000 h 1188000"/>
              <a:gd name="connsiteX19" fmla="*/ 158162 w 1080000"/>
              <a:gd name="connsiteY19" fmla="*/ 921838 h 1188000"/>
              <a:gd name="connsiteX20" fmla="*/ 0 w 1080000"/>
              <a:gd name="connsiteY20" fmla="*/ 540000 h 1188000"/>
              <a:gd name="connsiteX21" fmla="*/ 540000 w 1080000"/>
              <a:gd name="connsiteY21" fmla="*/ 0 h 118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80000" h="1188000">
                <a:moveTo>
                  <a:pt x="540000" y="173802"/>
                </a:moveTo>
                <a:cubicBezTo>
                  <a:pt x="341177" y="173802"/>
                  <a:pt x="180000" y="334979"/>
                  <a:pt x="180000" y="533802"/>
                </a:cubicBezTo>
                <a:cubicBezTo>
                  <a:pt x="180000" y="732625"/>
                  <a:pt x="341177" y="893802"/>
                  <a:pt x="540000" y="893802"/>
                </a:cubicBezTo>
                <a:cubicBezTo>
                  <a:pt x="738823" y="893802"/>
                  <a:pt x="900000" y="732625"/>
                  <a:pt x="900000" y="533802"/>
                </a:cubicBezTo>
                <a:cubicBezTo>
                  <a:pt x="900000" y="334979"/>
                  <a:pt x="738823" y="173802"/>
                  <a:pt x="540000" y="173802"/>
                </a:cubicBezTo>
                <a:close/>
                <a:moveTo>
                  <a:pt x="540000" y="0"/>
                </a:moveTo>
                <a:cubicBezTo>
                  <a:pt x="838234" y="0"/>
                  <a:pt x="1080000" y="241766"/>
                  <a:pt x="1080000" y="540000"/>
                </a:cubicBezTo>
                <a:cubicBezTo>
                  <a:pt x="1080000" y="689117"/>
                  <a:pt x="1019559" y="824117"/>
                  <a:pt x="921838" y="921838"/>
                </a:cubicBezTo>
                <a:lnTo>
                  <a:pt x="861041" y="972000"/>
                </a:lnTo>
                <a:lnTo>
                  <a:pt x="864000" y="972000"/>
                </a:lnTo>
                <a:lnTo>
                  <a:pt x="848586" y="982276"/>
                </a:lnTo>
                <a:lnTo>
                  <a:pt x="841919" y="987777"/>
                </a:lnTo>
                <a:lnTo>
                  <a:pt x="833395" y="992403"/>
                </a:lnTo>
                <a:lnTo>
                  <a:pt x="540000" y="1188000"/>
                </a:lnTo>
                <a:lnTo>
                  <a:pt x="246605" y="992403"/>
                </a:lnTo>
                <a:lnTo>
                  <a:pt x="238081" y="987777"/>
                </a:lnTo>
                <a:lnTo>
                  <a:pt x="231414" y="982276"/>
                </a:lnTo>
                <a:lnTo>
                  <a:pt x="216000" y="972000"/>
                </a:lnTo>
                <a:lnTo>
                  <a:pt x="218959" y="972000"/>
                </a:lnTo>
                <a:lnTo>
                  <a:pt x="158162" y="921838"/>
                </a:lnTo>
                <a:cubicBezTo>
                  <a:pt x="60442" y="824117"/>
                  <a:pt x="0" y="689117"/>
                  <a:pt x="0" y="540000"/>
                </a:cubicBezTo>
                <a:cubicBezTo>
                  <a:pt x="0" y="241766"/>
                  <a:pt x="241766" y="0"/>
                  <a:pt x="540000" y="0"/>
                </a:cubicBezTo>
                <a:close/>
              </a:path>
            </a:pathLst>
          </a:custGeom>
          <a:solidFill>
            <a:srgbClr val="005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33" name="그래픽 132" descr="남성 사무직 근로자 단색으로 채워진">
            <a:extLst>
              <a:ext uri="{FF2B5EF4-FFF2-40B4-BE49-F238E27FC236}">
                <a16:creationId xmlns:a16="http://schemas.microsoft.com/office/drawing/2014/main" id="{8A8F9406-9470-44D4-BC8E-F8E9A43F83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85987" y="3436278"/>
            <a:ext cx="914400" cy="914400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0BDE5961-8336-4E6C-A7AE-40FC38405894}"/>
              </a:ext>
            </a:extLst>
          </p:cNvPr>
          <p:cNvSpPr txBox="1"/>
          <p:nvPr/>
        </p:nvSpPr>
        <p:spPr>
          <a:xfrm>
            <a:off x="8162699" y="4367681"/>
            <a:ext cx="1326378" cy="515485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3738"/>
                </a:solidFill>
              </a:rPr>
              <a:t>엔지니어 방문 </a:t>
            </a:r>
            <a:endParaRPr lang="en-US" altLang="ko-KR" sz="1000" dirty="0">
              <a:solidFill>
                <a:srgbClr val="003738"/>
              </a:solidFill>
            </a:endParaRPr>
          </a:p>
          <a:p>
            <a:pPr algn="ctr"/>
            <a:r>
              <a:rPr lang="ko-KR" altLang="en-US" sz="1000" dirty="0">
                <a:solidFill>
                  <a:srgbClr val="003738"/>
                </a:solidFill>
              </a:rPr>
              <a:t>정기점검</a:t>
            </a:r>
          </a:p>
        </p:txBody>
      </p:sp>
    </p:spTree>
    <p:extLst>
      <p:ext uri="{BB962C8B-B14F-4D97-AF65-F5344CB8AC3E}">
        <p14:creationId xmlns:p14="http://schemas.microsoft.com/office/powerpoint/2010/main" val="36765494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030C2B-9735-40F3-B4C1-9D5E617BF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2.3.7 </a:t>
            </a:r>
            <a:r>
              <a:rPr lang="ko-KR" altLang="en-US" dirty="0"/>
              <a:t>제안 용량 산정 </a:t>
            </a:r>
            <a:r>
              <a:rPr lang="en-US" altLang="ko-KR" dirty="0"/>
              <a:t>(</a:t>
            </a:r>
            <a:r>
              <a:rPr lang="ko-KR" altLang="en-US" dirty="0"/>
              <a:t>계산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FE732A-B8EB-4129-A19E-06933B5C10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백업 및 복구 시스템 구축에 필요한 백업 전용 스토리지의 용량 산정 기준은 다음과 같습니다</a:t>
            </a:r>
            <a:r>
              <a:rPr lang="en-US" altLang="ko-KR" dirty="0"/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AE7328-360F-4D18-BA62-45F3B1AE19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구축방안</a:t>
            </a:r>
          </a:p>
        </p:txBody>
      </p:sp>
      <p:graphicFrame>
        <p:nvGraphicFramePr>
          <p:cNvPr id="69" name="표 68">
            <a:extLst>
              <a:ext uri="{FF2B5EF4-FFF2-40B4-BE49-F238E27FC236}">
                <a16:creationId xmlns:a16="http://schemas.microsoft.com/office/drawing/2014/main" id="{65A60F51-D202-4650-A3A3-5427F9B52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851503"/>
              </p:ext>
            </p:extLst>
          </p:nvPr>
        </p:nvGraphicFramePr>
        <p:xfrm>
          <a:off x="280876" y="2553377"/>
          <a:ext cx="9362021" cy="2150401"/>
        </p:xfrm>
        <a:graphic>
          <a:graphicData uri="http://schemas.openxmlformats.org/drawingml/2006/table">
            <a:tbl>
              <a:tblPr firstRow="1" firstCol="1">
                <a:tableStyleId>{93296810-A885-4BE3-A3E7-6D5BEEA58F35}</a:tableStyleId>
              </a:tblPr>
              <a:tblGrid>
                <a:gridCol w="1340268">
                  <a:extLst>
                    <a:ext uri="{9D8B030D-6E8A-4147-A177-3AD203B41FA5}">
                      <a16:colId xmlns:a16="http://schemas.microsoft.com/office/drawing/2014/main" val="1604298670"/>
                    </a:ext>
                  </a:extLst>
                </a:gridCol>
                <a:gridCol w="943153">
                  <a:extLst>
                    <a:ext uri="{9D8B030D-6E8A-4147-A177-3AD203B41FA5}">
                      <a16:colId xmlns:a16="http://schemas.microsoft.com/office/drawing/2014/main" val="3961084734"/>
                    </a:ext>
                  </a:extLst>
                </a:gridCol>
                <a:gridCol w="933224">
                  <a:extLst>
                    <a:ext uri="{9D8B030D-6E8A-4147-A177-3AD203B41FA5}">
                      <a16:colId xmlns:a16="http://schemas.microsoft.com/office/drawing/2014/main" val="1331437838"/>
                    </a:ext>
                  </a:extLst>
                </a:gridCol>
                <a:gridCol w="1509042">
                  <a:extLst>
                    <a:ext uri="{9D8B030D-6E8A-4147-A177-3AD203B41FA5}">
                      <a16:colId xmlns:a16="http://schemas.microsoft.com/office/drawing/2014/main" val="4153975090"/>
                    </a:ext>
                  </a:extLst>
                </a:gridCol>
                <a:gridCol w="1598394">
                  <a:extLst>
                    <a:ext uri="{9D8B030D-6E8A-4147-A177-3AD203B41FA5}">
                      <a16:colId xmlns:a16="http://schemas.microsoft.com/office/drawing/2014/main" val="526241930"/>
                    </a:ext>
                  </a:extLst>
                </a:gridCol>
                <a:gridCol w="1598394">
                  <a:extLst>
                    <a:ext uri="{9D8B030D-6E8A-4147-A177-3AD203B41FA5}">
                      <a16:colId xmlns:a16="http://schemas.microsoft.com/office/drawing/2014/main" val="2181916505"/>
                    </a:ext>
                  </a:extLst>
                </a:gridCol>
                <a:gridCol w="1439546">
                  <a:extLst>
                    <a:ext uri="{9D8B030D-6E8A-4147-A177-3AD203B41FA5}">
                      <a16:colId xmlns:a16="http://schemas.microsoft.com/office/drawing/2014/main" val="808093819"/>
                    </a:ext>
                  </a:extLst>
                </a:gridCol>
              </a:tblGrid>
              <a:tr h="224514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Backup 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타입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71" marR="5471" marT="5471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F4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백업 대상 용량</a:t>
                      </a:r>
                      <a:b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(TB)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71" marR="5471" marT="5471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F4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실 사용량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(TB) +</a:t>
                      </a:r>
                      <a:b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데이터 </a:t>
                      </a:r>
                      <a:r>
                        <a:rPr lang="ko-KR" altLang="en-US" sz="1000" u="none" strike="noStrike" dirty="0" err="1">
                          <a:effectLst/>
                          <a:latin typeface="+mn-ea"/>
                          <a:ea typeface="+mn-ea"/>
                        </a:rPr>
                        <a:t>증가량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u="none" strike="noStrike" baseline="30000" dirty="0">
                          <a:effectLst/>
                          <a:latin typeface="+mn-ea"/>
                          <a:ea typeface="+mn-ea"/>
                        </a:rPr>
                        <a:t>1)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71" marR="5471" marT="5471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F4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최초 중복 제거율 </a:t>
                      </a:r>
                      <a:r>
                        <a:rPr lang="en-US" altLang="ko-KR" sz="1000" u="none" strike="noStrike" baseline="30000" dirty="0">
                          <a:effectLst/>
                          <a:latin typeface="+mn-ea"/>
                          <a:ea typeface="+mn-ea"/>
                        </a:rPr>
                        <a:t>2)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71" marR="5471" marT="5471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F4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일별 중복 제거율  </a:t>
                      </a:r>
                      <a:r>
                        <a:rPr lang="en-US" altLang="ko-KR" sz="1000" u="none" strike="noStrike" baseline="30000" dirty="0">
                          <a:effectLst/>
                          <a:latin typeface="+mn-ea"/>
                          <a:ea typeface="+mn-ea"/>
                        </a:rPr>
                        <a:t>3)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71" marR="5471" marT="5471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F4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백업 보관 </a:t>
                      </a:r>
                      <a:r>
                        <a:rPr lang="ko-KR" altLang="en-US" sz="1000" u="none" strike="noStrike" dirty="0" err="1">
                          <a:effectLst/>
                          <a:latin typeface="+mn-ea"/>
                          <a:ea typeface="+mn-ea"/>
                        </a:rPr>
                        <a:t>벌수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u="none" strike="noStrike" baseline="30000" dirty="0">
                          <a:effectLst/>
                          <a:latin typeface="+mn-ea"/>
                          <a:ea typeface="+mn-ea"/>
                        </a:rPr>
                        <a:t>4)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71" marR="5471" marT="5471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F4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제안 용량</a:t>
                      </a:r>
                      <a:b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u="none" strike="noStrike" dirty="0" err="1">
                          <a:effectLst/>
                          <a:latin typeface="+mn-ea"/>
                          <a:ea typeface="+mn-ea"/>
                        </a:rPr>
                        <a:t>증가량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+</a:t>
                      </a:r>
                      <a:r>
                        <a:rPr lang="ko-KR" altLang="en-US" sz="1000" u="none" strike="noStrike" dirty="0" err="1">
                          <a:effectLst/>
                          <a:latin typeface="+mn-ea"/>
                          <a:ea typeface="+mn-ea"/>
                        </a:rPr>
                        <a:t>여유율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20% </a:t>
                      </a:r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적용</a:t>
                      </a:r>
                      <a:r>
                        <a:rPr lang="en-US" altLang="ko-KR" sz="1000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71" marR="5471" marT="5471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F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290400"/>
                  </a:ext>
                </a:extLst>
              </a:tr>
              <a:tr h="2245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최초 백업 용량 </a:t>
                      </a:r>
                      <a:r>
                        <a:rPr lang="en-US" altLang="ko-KR" sz="10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(TB) </a:t>
                      </a:r>
                      <a:r>
                        <a:rPr lang="en-US" altLang="ko-KR" sz="1000" u="none" strike="noStrike" baseline="300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a)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71" marR="5471" marT="5471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F4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차 이후 백업 용량 </a:t>
                      </a:r>
                      <a:r>
                        <a:rPr lang="en-US" altLang="ko-KR" sz="10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(TB) </a:t>
                      </a:r>
                      <a:r>
                        <a:rPr lang="en-US" altLang="ko-KR" sz="1000" u="none" strike="noStrike" baseline="300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b)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71" marR="5471" marT="5471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F4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전체 필요 용량 </a:t>
                      </a:r>
                      <a:r>
                        <a:rPr lang="en-US" altLang="ko-KR" sz="10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(TB)</a:t>
                      </a:r>
                      <a:endParaRPr lang="en-US" altLang="ko-KR" sz="10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71" marR="5471" marT="5471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F4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072411"/>
                  </a:ext>
                </a:extLst>
              </a:tr>
              <a:tr h="212902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VM</a:t>
                      </a:r>
                      <a:b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(130TB+40TB)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71" marR="5471" marT="5471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170.0 TB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71" marR="5471" marT="5471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  <a:latin typeface="+mn-ea"/>
                          <a:ea typeface="+mn-ea"/>
                        </a:rPr>
                        <a:t>102.0 TB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71" marR="5471" marT="5471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50%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98.5%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28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벌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CC0000"/>
                          </a:solidFill>
                          <a:effectLst/>
                          <a:latin typeface="+mn-ea"/>
                          <a:ea typeface="+mn-ea"/>
                        </a:rPr>
                        <a:t>355TB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1334455"/>
                  </a:ext>
                </a:extLst>
              </a:tr>
              <a:tr h="2245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수식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=</a:t>
                      </a:r>
                      <a:r>
                        <a:rPr lang="ko-KR" altLang="en-US" sz="9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1)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 (100% - </a:t>
                      </a:r>
                      <a:r>
                        <a:rPr lang="en-US" altLang="ko-KR" sz="9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2)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수식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= </a:t>
                      </a:r>
                      <a:r>
                        <a:rPr lang="en-US" altLang="ko-KR" sz="9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1)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 (100% - </a:t>
                      </a:r>
                      <a:r>
                        <a:rPr lang="en-US" altLang="ko-KR" sz="9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3)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수식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= </a:t>
                      </a:r>
                      <a:r>
                        <a:rPr lang="en-US" sz="9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a)*2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+ { </a:t>
                      </a:r>
                      <a:r>
                        <a:rPr lang="en-US" sz="9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b)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x (</a:t>
                      </a:r>
                      <a:r>
                        <a:rPr lang="en-US" sz="9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4)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- 1) }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110619"/>
                  </a:ext>
                </a:extLst>
              </a:tr>
              <a:tr h="2709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51.0 TB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0.8 TB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122.7 TB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955609"/>
                  </a:ext>
                </a:extLst>
              </a:tr>
              <a:tr h="212902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Data</a:t>
                      </a:r>
                      <a:b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(150TB+40TB)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71" marR="5471" marT="5471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  <a:latin typeface="+mn-ea"/>
                          <a:ea typeface="+mn-ea"/>
                        </a:rPr>
                        <a:t>190.0 TB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71" marR="5471" marT="5471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  <a:latin typeface="+mn-ea"/>
                          <a:ea typeface="+mn-ea"/>
                        </a:rPr>
                        <a:t>123.5 TB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71" marR="5471" marT="5471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50%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97.0%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28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벌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455802"/>
                  </a:ext>
                </a:extLst>
              </a:tr>
              <a:tr h="2245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수식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=</a:t>
                      </a:r>
                      <a:r>
                        <a:rPr lang="ko-KR" altLang="en-US" sz="9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1)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 (100% - </a:t>
                      </a:r>
                      <a:r>
                        <a:rPr lang="en-US" altLang="ko-KR" sz="9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2)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수식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= </a:t>
                      </a:r>
                      <a:r>
                        <a:rPr lang="en-US" altLang="ko-KR" sz="9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1)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 (100% - </a:t>
                      </a:r>
                      <a:r>
                        <a:rPr lang="en-US" altLang="ko-KR" sz="9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3)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수식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= </a:t>
                      </a:r>
                      <a:r>
                        <a:rPr lang="en-US" sz="9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a)*2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+ { </a:t>
                      </a:r>
                      <a:r>
                        <a:rPr lang="en-US" sz="9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b)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x (</a:t>
                      </a:r>
                      <a:r>
                        <a:rPr lang="en-US" sz="9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4)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- 1) }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893557"/>
                  </a:ext>
                </a:extLst>
              </a:tr>
              <a:tr h="2709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61.8 TB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1.9 TB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173.5 TB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024101"/>
                  </a:ext>
                </a:extLst>
              </a:tr>
              <a:tr h="27096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Total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71" marR="5471" marT="5471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n-ea"/>
                          <a:ea typeface="+mn-ea"/>
                        </a:rPr>
                        <a:t>360.0 TB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71" marR="5471" marT="5471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225.5 TB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71" marR="5471" marT="5471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296.2 TB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067380"/>
                  </a:ext>
                </a:extLst>
              </a:tr>
            </a:tbl>
          </a:graphicData>
        </a:graphic>
      </p:graphicFrame>
      <p:sp>
        <p:nvSpPr>
          <p:cNvPr id="83" name="직사각형 82">
            <a:extLst>
              <a:ext uri="{FF2B5EF4-FFF2-40B4-BE49-F238E27FC236}">
                <a16:creationId xmlns:a16="http://schemas.microsoft.com/office/drawing/2014/main" id="{D83F3131-12C4-4821-B7D7-8BB5B4A3C1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927" y="5627640"/>
            <a:ext cx="9313918" cy="69036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36000" tIns="36000" rIns="36000" bIns="36000" anchor="ctr"/>
          <a:lstStyle/>
          <a:p>
            <a:pPr algn="ctr">
              <a:tabLst>
                <a:tab pos="914400" algn="l"/>
                <a:tab pos="7315200" algn="r"/>
              </a:tabLst>
              <a:defRPr/>
            </a:pPr>
            <a:r>
              <a:rPr lang="ko-KR" altLang="en-US" sz="1400" b="1" dirty="0">
                <a:solidFill>
                  <a:srgbClr val="003738"/>
                </a:solidFill>
                <a:latin typeface="+mn-ea"/>
                <a:cs typeface="Arial" charset="0"/>
              </a:rPr>
              <a:t>백업 및 복구 시스템 저장장치 용량 산정 결과 </a:t>
            </a:r>
            <a:r>
              <a:rPr lang="en-US" altLang="ko-KR" sz="1400" b="1" dirty="0">
                <a:solidFill>
                  <a:srgbClr val="003738"/>
                </a:solidFill>
                <a:latin typeface="+mn-ea"/>
                <a:cs typeface="Arial" charset="0"/>
              </a:rPr>
              <a:t>– OOOO TB</a:t>
            </a:r>
          </a:p>
          <a:p>
            <a:pPr algn="ctr">
              <a:tabLst>
                <a:tab pos="914400" algn="l"/>
                <a:tab pos="7315200" algn="r"/>
              </a:tabLst>
              <a:defRPr/>
            </a:pPr>
            <a:r>
              <a:rPr lang="ko-KR" altLang="en-US" sz="1400" b="1" dirty="0">
                <a:solidFill>
                  <a:srgbClr val="003738"/>
                </a:solidFill>
                <a:latin typeface="+mn-ea"/>
                <a:cs typeface="Arial" charset="0"/>
              </a:rPr>
              <a:t>위 용량산정 기준을 고려하여 </a:t>
            </a:r>
            <a:r>
              <a:rPr lang="en-US" altLang="ko-KR" sz="1400" b="1" dirty="0" err="1">
                <a:solidFill>
                  <a:srgbClr val="003738"/>
                </a:solidFill>
                <a:latin typeface="+mn-ea"/>
                <a:cs typeface="Arial" charset="0"/>
              </a:rPr>
              <a:t>Veeam</a:t>
            </a:r>
            <a:r>
              <a:rPr lang="en-US" altLang="ko-KR" sz="1400" b="1" dirty="0">
                <a:solidFill>
                  <a:srgbClr val="003738"/>
                </a:solidFill>
                <a:latin typeface="+mn-ea"/>
                <a:cs typeface="Arial" charset="0"/>
              </a:rPr>
              <a:t> </a:t>
            </a:r>
            <a:r>
              <a:rPr lang="ko-KR" altLang="en-US" sz="1400" b="1" dirty="0">
                <a:solidFill>
                  <a:srgbClr val="003738"/>
                </a:solidFill>
                <a:latin typeface="+mn-ea"/>
                <a:cs typeface="Arial" charset="0"/>
              </a:rPr>
              <a:t>백업 전용 스토리지</a:t>
            </a:r>
            <a:r>
              <a:rPr lang="en-US" altLang="ko-KR" sz="1400" b="1" dirty="0">
                <a:solidFill>
                  <a:srgbClr val="003738"/>
                </a:solidFill>
                <a:latin typeface="+mn-ea"/>
                <a:cs typeface="Arial" charset="0"/>
              </a:rPr>
              <a:t>  </a:t>
            </a:r>
            <a:r>
              <a:rPr lang="en-US" altLang="ko-KR" sz="1400" b="1" dirty="0">
                <a:solidFill>
                  <a:srgbClr val="C00000"/>
                </a:solidFill>
                <a:latin typeface="+mn-ea"/>
                <a:cs typeface="Arial" charset="0"/>
              </a:rPr>
              <a:t>OOOO</a:t>
            </a:r>
            <a:r>
              <a:rPr lang="en-US" altLang="ko-KR" sz="1400" b="1" dirty="0">
                <a:solidFill>
                  <a:srgbClr val="003738"/>
                </a:solidFill>
                <a:latin typeface="+mn-ea"/>
                <a:cs typeface="Arial" charset="0"/>
              </a:rPr>
              <a:t> TB</a:t>
            </a:r>
            <a:r>
              <a:rPr lang="ko-KR" altLang="en-US" sz="1400" b="1" dirty="0">
                <a:solidFill>
                  <a:srgbClr val="003738"/>
                </a:solidFill>
                <a:latin typeface="+mn-ea"/>
                <a:cs typeface="Arial" charset="0"/>
              </a:rPr>
              <a:t> 를 제안합니다</a:t>
            </a:r>
            <a:r>
              <a:rPr lang="en-US" altLang="ko-KR" sz="1400" b="1" dirty="0">
                <a:solidFill>
                  <a:srgbClr val="003738"/>
                </a:solidFill>
                <a:latin typeface="+mn-ea"/>
                <a:cs typeface="Arial" charset="0"/>
              </a:rPr>
              <a:t>.</a:t>
            </a:r>
            <a:endParaRPr lang="ko-KR" altLang="en-US" sz="1200" b="1" dirty="0">
              <a:solidFill>
                <a:srgbClr val="003738"/>
              </a:solidFill>
              <a:latin typeface="+mn-ea"/>
              <a:cs typeface="Arial" charset="0"/>
            </a:endParaRPr>
          </a:p>
        </p:txBody>
      </p:sp>
      <p:sp>
        <p:nvSpPr>
          <p:cNvPr id="84" name="Rectangle 4">
            <a:extLst>
              <a:ext uri="{FF2B5EF4-FFF2-40B4-BE49-F238E27FC236}">
                <a16:creationId xmlns:a16="http://schemas.microsoft.com/office/drawing/2014/main" id="{AD324308-AFAF-4576-AAA6-0E1AE29B8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811" y="4720229"/>
            <a:ext cx="8572150" cy="7884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noAutofit/>
          </a:bodyPr>
          <a:lstStyle/>
          <a:p>
            <a:pPr marL="46037" indent="-171450" algn="just" defTabSz="841375" fontAlgn="ctr">
              <a:lnSpc>
                <a:spcPts val="1600"/>
              </a:lnSpc>
              <a:spcBef>
                <a:spcPts val="200"/>
              </a:spcBef>
              <a:spcAft>
                <a:spcPts val="1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최초 백업 대상 용량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: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백업시스템 용량 산정 기준</a:t>
            </a:r>
          </a:p>
          <a:p>
            <a:pPr marL="331787" lvl="1" algn="just" defTabSz="841375" fontAlgn="ctr">
              <a:lnSpc>
                <a:spcPts val="1600"/>
              </a:lnSpc>
              <a:spcBef>
                <a:spcPts val="200"/>
              </a:spcBef>
              <a:spcAft>
                <a:spcPts val="1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defRPr/>
            </a:pP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- 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최초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Full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백업 시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50%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중복제거 및 압축 기준 산정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: [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대상용량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] x 0.5             - 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이후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Full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백업 시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97~98.5%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중복제거 및 압축 기준 산정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: [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대상용량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] x 0.03~0.015</a:t>
            </a:r>
          </a:p>
          <a:p>
            <a:pPr algn="just" defTabSz="841375" fontAlgn="ctr">
              <a:lnSpc>
                <a:spcPts val="1600"/>
              </a:lnSpc>
              <a:spcBef>
                <a:spcPts val="200"/>
              </a:spcBef>
              <a:spcAft>
                <a:spcPts val="1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defRPr/>
            </a:pP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         - 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백업 데이터 저장 시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1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개월 보관주기 기준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: [[Full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백업용량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] x 2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벌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] + [[Next </a:t>
            </a:r>
            <a:r>
              <a:rPr lang="ko-KR" altLang="en-US" sz="1000" kern="0" spc="-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증분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백업 용량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] x 28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벌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]   =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백업 필요 용량</a:t>
            </a:r>
            <a:endParaRPr lang="en-US" altLang="ko-KR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93A055F5-A561-4644-B4D5-15D6DBB051F3}"/>
              </a:ext>
            </a:extLst>
          </p:cNvPr>
          <p:cNvSpPr/>
          <p:nvPr/>
        </p:nvSpPr>
        <p:spPr>
          <a:xfrm>
            <a:off x="3513000" y="1667677"/>
            <a:ext cx="2880000" cy="432000"/>
          </a:xfrm>
          <a:custGeom>
            <a:avLst/>
            <a:gdLst>
              <a:gd name="connsiteX0" fmla="*/ 91802 w 3708000"/>
              <a:gd name="connsiteY0" fmla="*/ 0 h 550800"/>
              <a:gd name="connsiteX1" fmla="*/ 3616198 w 3708000"/>
              <a:gd name="connsiteY1" fmla="*/ 0 h 550800"/>
              <a:gd name="connsiteX2" fmla="*/ 3708000 w 3708000"/>
              <a:gd name="connsiteY2" fmla="*/ 91802 h 550800"/>
              <a:gd name="connsiteX3" fmla="*/ 3708000 w 3708000"/>
              <a:gd name="connsiteY3" fmla="*/ 95402 h 550800"/>
              <a:gd name="connsiteX4" fmla="*/ 3617998 w 3708000"/>
              <a:gd name="connsiteY4" fmla="*/ 5400 h 550800"/>
              <a:gd name="connsiteX5" fmla="*/ 198002 w 3708000"/>
              <a:gd name="connsiteY5" fmla="*/ 5400 h 550800"/>
              <a:gd name="connsiteX6" fmla="*/ 108000 w 3708000"/>
              <a:gd name="connsiteY6" fmla="*/ 95402 h 550800"/>
              <a:gd name="connsiteX7" fmla="*/ 108000 w 3708000"/>
              <a:gd name="connsiteY7" fmla="*/ 455398 h 550800"/>
              <a:gd name="connsiteX8" fmla="*/ 198002 w 3708000"/>
              <a:gd name="connsiteY8" fmla="*/ 545400 h 550800"/>
              <a:gd name="connsiteX9" fmla="*/ 3617998 w 3708000"/>
              <a:gd name="connsiteY9" fmla="*/ 545400 h 550800"/>
              <a:gd name="connsiteX10" fmla="*/ 3708000 w 3708000"/>
              <a:gd name="connsiteY10" fmla="*/ 455398 h 550800"/>
              <a:gd name="connsiteX11" fmla="*/ 3708000 w 3708000"/>
              <a:gd name="connsiteY11" fmla="*/ 458998 h 550800"/>
              <a:gd name="connsiteX12" fmla="*/ 3616198 w 3708000"/>
              <a:gd name="connsiteY12" fmla="*/ 550800 h 550800"/>
              <a:gd name="connsiteX13" fmla="*/ 91802 w 3708000"/>
              <a:gd name="connsiteY13" fmla="*/ 550800 h 550800"/>
              <a:gd name="connsiteX14" fmla="*/ 0 w 3708000"/>
              <a:gd name="connsiteY14" fmla="*/ 458998 h 550800"/>
              <a:gd name="connsiteX15" fmla="*/ 0 w 3708000"/>
              <a:gd name="connsiteY15" fmla="*/ 91802 h 550800"/>
              <a:gd name="connsiteX16" fmla="*/ 91802 w 3708000"/>
              <a:gd name="connsiteY16" fmla="*/ 0 h 55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08000" h="550800">
                <a:moveTo>
                  <a:pt x="91802" y="0"/>
                </a:moveTo>
                <a:lnTo>
                  <a:pt x="3616198" y="0"/>
                </a:lnTo>
                <a:cubicBezTo>
                  <a:pt x="3666899" y="0"/>
                  <a:pt x="3708000" y="41101"/>
                  <a:pt x="3708000" y="91802"/>
                </a:cubicBezTo>
                <a:lnTo>
                  <a:pt x="3708000" y="95402"/>
                </a:lnTo>
                <a:cubicBezTo>
                  <a:pt x="3708000" y="45695"/>
                  <a:pt x="3667705" y="5400"/>
                  <a:pt x="3617998" y="5400"/>
                </a:cubicBezTo>
                <a:lnTo>
                  <a:pt x="198002" y="5400"/>
                </a:lnTo>
                <a:cubicBezTo>
                  <a:pt x="148295" y="5400"/>
                  <a:pt x="108000" y="45695"/>
                  <a:pt x="108000" y="95402"/>
                </a:cubicBezTo>
                <a:lnTo>
                  <a:pt x="108000" y="455398"/>
                </a:lnTo>
                <a:cubicBezTo>
                  <a:pt x="108000" y="505105"/>
                  <a:pt x="148295" y="545400"/>
                  <a:pt x="198002" y="545400"/>
                </a:cubicBezTo>
                <a:lnTo>
                  <a:pt x="3617998" y="545400"/>
                </a:lnTo>
                <a:cubicBezTo>
                  <a:pt x="3667705" y="545400"/>
                  <a:pt x="3708000" y="505105"/>
                  <a:pt x="3708000" y="455398"/>
                </a:cubicBezTo>
                <a:lnTo>
                  <a:pt x="3708000" y="458998"/>
                </a:lnTo>
                <a:cubicBezTo>
                  <a:pt x="3708000" y="509699"/>
                  <a:pt x="3666899" y="550800"/>
                  <a:pt x="3616198" y="550800"/>
                </a:cubicBezTo>
                <a:lnTo>
                  <a:pt x="91802" y="550800"/>
                </a:lnTo>
                <a:cubicBezTo>
                  <a:pt x="41101" y="550800"/>
                  <a:pt x="0" y="509699"/>
                  <a:pt x="0" y="458998"/>
                </a:cubicBezTo>
                <a:lnTo>
                  <a:pt x="0" y="91802"/>
                </a:lnTo>
                <a:cubicBezTo>
                  <a:pt x="0" y="41101"/>
                  <a:pt x="41101" y="0"/>
                  <a:pt x="91802" y="0"/>
                </a:cubicBezTo>
                <a:close/>
              </a:path>
            </a:pathLst>
          </a:custGeom>
          <a:solidFill>
            <a:srgbClr val="005F4B"/>
          </a:solidFill>
          <a:ln>
            <a:solidFill>
              <a:srgbClr val="005F4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rtlCol="0" anchor="ctr">
            <a:noAutofit/>
          </a:bodyPr>
          <a:lstStyle/>
          <a:p>
            <a:pPr algn="ctr"/>
            <a:r>
              <a:rPr lang="ko-KR" altLang="en-US" sz="1600" b="1" dirty="0">
                <a:solidFill>
                  <a:srgbClr val="003738"/>
                </a:solidFill>
              </a:rPr>
              <a:t>제안 용량 산정</a:t>
            </a:r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0E1E2EB1-11A5-406D-96E5-54DF5FF3D466}"/>
              </a:ext>
            </a:extLst>
          </p:cNvPr>
          <p:cNvSpPr/>
          <p:nvPr/>
        </p:nvSpPr>
        <p:spPr>
          <a:xfrm>
            <a:off x="8028764" y="1285887"/>
            <a:ext cx="1691236" cy="1140977"/>
          </a:xfrm>
          <a:prstGeom prst="wedgeRectCallou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373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200" dirty="0">
                <a:solidFill>
                  <a:srgbClr val="003738"/>
                </a:solidFill>
              </a:rPr>
              <a:t>프로젝트에 맞게 수정</a:t>
            </a:r>
          </a:p>
        </p:txBody>
      </p:sp>
    </p:spTree>
    <p:extLst>
      <p:ext uri="{BB962C8B-B14F-4D97-AF65-F5344CB8AC3E}">
        <p14:creationId xmlns:p14="http://schemas.microsoft.com/office/powerpoint/2010/main" val="42381006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030C2B-9735-40F3-B4C1-9D5E617BF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2.3.7 </a:t>
            </a:r>
            <a:r>
              <a:rPr lang="ko-KR" altLang="en-US" dirty="0"/>
              <a:t>제안 용량 산정 </a:t>
            </a:r>
            <a:r>
              <a:rPr lang="en-US" altLang="ko-KR" dirty="0"/>
              <a:t>(</a:t>
            </a:r>
            <a:r>
              <a:rPr lang="ko-KR" altLang="en-US" dirty="0"/>
              <a:t>계산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FE732A-B8EB-4129-A19E-06933B5C10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백업 및 복구 시스템 구축에 필요한 백업 전용 스토리지의 용량 산정 기준은 다음과 같습니다</a:t>
            </a:r>
            <a:r>
              <a:rPr lang="en-US" altLang="ko-KR" dirty="0"/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AE7328-360F-4D18-BA62-45F3B1AE19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구축방안</a:t>
            </a:r>
          </a:p>
        </p:txBody>
      </p:sp>
      <p:sp>
        <p:nvSpPr>
          <p:cNvPr id="85" name="자유형: 도형 84">
            <a:extLst>
              <a:ext uri="{FF2B5EF4-FFF2-40B4-BE49-F238E27FC236}">
                <a16:creationId xmlns:a16="http://schemas.microsoft.com/office/drawing/2014/main" id="{93A055F5-A561-4644-B4D5-15D6DBB051F3}"/>
              </a:ext>
            </a:extLst>
          </p:cNvPr>
          <p:cNvSpPr/>
          <p:nvPr/>
        </p:nvSpPr>
        <p:spPr>
          <a:xfrm>
            <a:off x="2708998" y="1667677"/>
            <a:ext cx="3708000" cy="432000"/>
          </a:xfrm>
          <a:custGeom>
            <a:avLst/>
            <a:gdLst>
              <a:gd name="connsiteX0" fmla="*/ 91802 w 3708000"/>
              <a:gd name="connsiteY0" fmla="*/ 0 h 550800"/>
              <a:gd name="connsiteX1" fmla="*/ 3616198 w 3708000"/>
              <a:gd name="connsiteY1" fmla="*/ 0 h 550800"/>
              <a:gd name="connsiteX2" fmla="*/ 3708000 w 3708000"/>
              <a:gd name="connsiteY2" fmla="*/ 91802 h 550800"/>
              <a:gd name="connsiteX3" fmla="*/ 3708000 w 3708000"/>
              <a:gd name="connsiteY3" fmla="*/ 95402 h 550800"/>
              <a:gd name="connsiteX4" fmla="*/ 3617998 w 3708000"/>
              <a:gd name="connsiteY4" fmla="*/ 5400 h 550800"/>
              <a:gd name="connsiteX5" fmla="*/ 198002 w 3708000"/>
              <a:gd name="connsiteY5" fmla="*/ 5400 h 550800"/>
              <a:gd name="connsiteX6" fmla="*/ 108000 w 3708000"/>
              <a:gd name="connsiteY6" fmla="*/ 95402 h 550800"/>
              <a:gd name="connsiteX7" fmla="*/ 108000 w 3708000"/>
              <a:gd name="connsiteY7" fmla="*/ 455398 h 550800"/>
              <a:gd name="connsiteX8" fmla="*/ 198002 w 3708000"/>
              <a:gd name="connsiteY8" fmla="*/ 545400 h 550800"/>
              <a:gd name="connsiteX9" fmla="*/ 3617998 w 3708000"/>
              <a:gd name="connsiteY9" fmla="*/ 545400 h 550800"/>
              <a:gd name="connsiteX10" fmla="*/ 3708000 w 3708000"/>
              <a:gd name="connsiteY10" fmla="*/ 455398 h 550800"/>
              <a:gd name="connsiteX11" fmla="*/ 3708000 w 3708000"/>
              <a:gd name="connsiteY11" fmla="*/ 458998 h 550800"/>
              <a:gd name="connsiteX12" fmla="*/ 3616198 w 3708000"/>
              <a:gd name="connsiteY12" fmla="*/ 550800 h 550800"/>
              <a:gd name="connsiteX13" fmla="*/ 91802 w 3708000"/>
              <a:gd name="connsiteY13" fmla="*/ 550800 h 550800"/>
              <a:gd name="connsiteX14" fmla="*/ 0 w 3708000"/>
              <a:gd name="connsiteY14" fmla="*/ 458998 h 550800"/>
              <a:gd name="connsiteX15" fmla="*/ 0 w 3708000"/>
              <a:gd name="connsiteY15" fmla="*/ 91802 h 550800"/>
              <a:gd name="connsiteX16" fmla="*/ 91802 w 3708000"/>
              <a:gd name="connsiteY16" fmla="*/ 0 h 55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08000" h="550800">
                <a:moveTo>
                  <a:pt x="91802" y="0"/>
                </a:moveTo>
                <a:lnTo>
                  <a:pt x="3616198" y="0"/>
                </a:lnTo>
                <a:cubicBezTo>
                  <a:pt x="3666899" y="0"/>
                  <a:pt x="3708000" y="41101"/>
                  <a:pt x="3708000" y="91802"/>
                </a:cubicBezTo>
                <a:lnTo>
                  <a:pt x="3708000" y="95402"/>
                </a:lnTo>
                <a:cubicBezTo>
                  <a:pt x="3708000" y="45695"/>
                  <a:pt x="3667705" y="5400"/>
                  <a:pt x="3617998" y="5400"/>
                </a:cubicBezTo>
                <a:lnTo>
                  <a:pt x="198002" y="5400"/>
                </a:lnTo>
                <a:cubicBezTo>
                  <a:pt x="148295" y="5400"/>
                  <a:pt x="108000" y="45695"/>
                  <a:pt x="108000" y="95402"/>
                </a:cubicBezTo>
                <a:lnTo>
                  <a:pt x="108000" y="455398"/>
                </a:lnTo>
                <a:cubicBezTo>
                  <a:pt x="108000" y="505105"/>
                  <a:pt x="148295" y="545400"/>
                  <a:pt x="198002" y="545400"/>
                </a:cubicBezTo>
                <a:lnTo>
                  <a:pt x="3617998" y="545400"/>
                </a:lnTo>
                <a:cubicBezTo>
                  <a:pt x="3667705" y="545400"/>
                  <a:pt x="3708000" y="505105"/>
                  <a:pt x="3708000" y="455398"/>
                </a:cubicBezTo>
                <a:lnTo>
                  <a:pt x="3708000" y="458998"/>
                </a:lnTo>
                <a:cubicBezTo>
                  <a:pt x="3708000" y="509699"/>
                  <a:pt x="3666899" y="550800"/>
                  <a:pt x="3616198" y="550800"/>
                </a:cubicBezTo>
                <a:lnTo>
                  <a:pt x="91802" y="550800"/>
                </a:lnTo>
                <a:cubicBezTo>
                  <a:pt x="41101" y="550800"/>
                  <a:pt x="0" y="509699"/>
                  <a:pt x="0" y="458998"/>
                </a:cubicBezTo>
                <a:lnTo>
                  <a:pt x="0" y="91802"/>
                </a:lnTo>
                <a:cubicBezTo>
                  <a:pt x="0" y="41101"/>
                  <a:pt x="41101" y="0"/>
                  <a:pt x="91802" y="0"/>
                </a:cubicBezTo>
                <a:close/>
              </a:path>
            </a:pathLst>
          </a:custGeom>
          <a:solidFill>
            <a:srgbClr val="005F4B"/>
          </a:solidFill>
          <a:ln>
            <a:solidFill>
              <a:srgbClr val="005F4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rtlCol="0" anchor="ctr">
            <a:noAutofit/>
          </a:bodyPr>
          <a:lstStyle/>
          <a:p>
            <a:pPr algn="ctr"/>
            <a:r>
              <a:rPr lang="ko-KR" altLang="en-US" sz="1600" b="1" dirty="0">
                <a:solidFill>
                  <a:srgbClr val="003738"/>
                </a:solidFill>
              </a:rPr>
              <a:t>용량 산정 기준</a:t>
            </a:r>
          </a:p>
        </p:txBody>
      </p:sp>
      <p:pic>
        <p:nvPicPr>
          <p:cNvPr id="10" name="Picture 21" descr="바닥06">
            <a:extLst>
              <a:ext uri="{FF2B5EF4-FFF2-40B4-BE49-F238E27FC236}">
                <a16:creationId xmlns:a16="http://schemas.microsoft.com/office/drawing/2014/main" id="{160887B7-561E-4F48-9E32-BF89CF8CC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54" y="5512408"/>
            <a:ext cx="9083823" cy="656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4">
            <a:extLst>
              <a:ext uri="{FF2B5EF4-FFF2-40B4-BE49-F238E27FC236}">
                <a16:creationId xmlns:a16="http://schemas.microsoft.com/office/drawing/2014/main" id="{D42AD8D0-21D8-4C6F-B492-C8F5443920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592" y="2200852"/>
            <a:ext cx="9045575" cy="31939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noAutofit/>
          </a:bodyPr>
          <a:lstStyle/>
          <a:p>
            <a:pPr marL="46037" indent="-171450" algn="just" defTabSz="841375" fontAlgn="ctr">
              <a:lnSpc>
                <a:spcPts val="1600"/>
              </a:lnSpc>
              <a:spcBef>
                <a:spcPts val="200"/>
              </a:spcBef>
              <a:spcAft>
                <a:spcPts val="100"/>
              </a:spcAft>
              <a:buClr>
                <a:srgbClr val="7BA8D5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ko-KR" altLang="en-US" sz="1400" b="1" u="sng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최초 백업 대상 용량 </a:t>
            </a:r>
            <a:r>
              <a:rPr lang="en-US" altLang="ko-KR" sz="1400" b="1" u="sng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: 21TB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F9E1809F-78F1-4E11-9036-393C621D69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001217"/>
              </p:ext>
            </p:extLst>
          </p:nvPr>
        </p:nvGraphicFramePr>
        <p:xfrm>
          <a:off x="452923" y="2476136"/>
          <a:ext cx="9037151" cy="1126200"/>
        </p:xfrm>
        <a:graphic>
          <a:graphicData uri="http://schemas.openxmlformats.org/drawingml/2006/table">
            <a:tbl>
              <a:tblPr/>
              <a:tblGrid>
                <a:gridCol w="1129644">
                  <a:extLst>
                    <a:ext uri="{9D8B030D-6E8A-4147-A177-3AD203B41FA5}">
                      <a16:colId xmlns:a16="http://schemas.microsoft.com/office/drawing/2014/main" val="3811557670"/>
                    </a:ext>
                  </a:extLst>
                </a:gridCol>
                <a:gridCol w="1129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96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9644">
                  <a:extLst>
                    <a:ext uri="{9D8B030D-6E8A-4147-A177-3AD203B41FA5}">
                      <a16:colId xmlns:a16="http://schemas.microsoft.com/office/drawing/2014/main" val="3532153266"/>
                    </a:ext>
                  </a:extLst>
                </a:gridCol>
                <a:gridCol w="1129644">
                  <a:extLst>
                    <a:ext uri="{9D8B030D-6E8A-4147-A177-3AD203B41FA5}">
                      <a16:colId xmlns:a16="http://schemas.microsoft.com/office/drawing/2014/main" val="84982987"/>
                    </a:ext>
                  </a:extLst>
                </a:gridCol>
                <a:gridCol w="1129644">
                  <a:extLst>
                    <a:ext uri="{9D8B030D-6E8A-4147-A177-3AD203B41FA5}">
                      <a16:colId xmlns:a16="http://schemas.microsoft.com/office/drawing/2014/main" val="2314600364"/>
                    </a:ext>
                  </a:extLst>
                </a:gridCol>
                <a:gridCol w="1031250">
                  <a:extLst>
                    <a:ext uri="{9D8B030D-6E8A-4147-A177-3AD203B41FA5}">
                      <a16:colId xmlns:a16="http://schemas.microsoft.com/office/drawing/2014/main" val="4181260127"/>
                    </a:ext>
                  </a:extLst>
                </a:gridCol>
                <a:gridCol w="1228037">
                  <a:extLst>
                    <a:ext uri="{9D8B030D-6E8A-4147-A177-3AD203B41FA5}">
                      <a16:colId xmlns:a16="http://schemas.microsoft.com/office/drawing/2014/main" val="3872670756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5F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대상용량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5F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1st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Full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백업</a:t>
                      </a:r>
                      <a:endParaRPr kumimoji="0" 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5F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Next 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증분백업</a:t>
                      </a:r>
                      <a:endParaRPr kumimoji="0" 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5F4B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보존주기</a:t>
                      </a:r>
                      <a:endParaRPr kumimoji="0" 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5F4B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139" marR="59139" marT="0" marB="0" anchor="ctr" horzOverflow="overflow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필요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용량</a:t>
                      </a:r>
                      <a:endParaRPr kumimoji="0" 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5F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  <a:endParaRPr kumimoji="0" 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5F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On-premise</a:t>
                      </a:r>
                      <a:endParaRPr kumimoji="0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21TB</a:t>
                      </a:r>
                      <a:endParaRPr kumimoji="0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10.5TB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1,050GB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10.5TB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(Synthetic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Full)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31.5TB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42 TB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보정치 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20%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를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고려하여 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50TB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필요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Cloud</a:t>
                      </a:r>
                      <a:endParaRPr kumimoji="0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21TB</a:t>
                      </a:r>
                      <a:endParaRPr kumimoji="0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10.5TB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1,050GB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10.5TB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189 TB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199.5TB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Object Storage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의 중복제거율 상이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447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고객사 지정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50% 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중복제거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95% 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중복제거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주간백업 기준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일일백업 기준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Rectangle 4">
            <a:extLst>
              <a:ext uri="{FF2B5EF4-FFF2-40B4-BE49-F238E27FC236}">
                <a16:creationId xmlns:a16="http://schemas.microsoft.com/office/drawing/2014/main" id="{BEEFDA47-B0DB-40E1-A2A2-D1C4C54346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1" y="3857112"/>
            <a:ext cx="9045575" cy="172819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noAutofit/>
          </a:bodyPr>
          <a:lstStyle/>
          <a:p>
            <a:pPr marL="46037" indent="-171450" algn="just" defTabSz="841375" fontAlgn="ctr">
              <a:lnSpc>
                <a:spcPts val="1600"/>
              </a:lnSpc>
              <a:spcBef>
                <a:spcPts val="200"/>
              </a:spcBef>
              <a:spcAft>
                <a:spcPts val="100"/>
              </a:spcAft>
              <a:buClr>
                <a:srgbClr val="7BA8D5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ko-KR" altLang="en-US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최초 백업 대상 용량 </a:t>
            </a:r>
            <a:r>
              <a:rPr lang="en-US" altLang="ko-KR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: </a:t>
            </a:r>
            <a:r>
              <a:rPr lang="ko-KR" altLang="en-US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백업시스템 용량 산정 기준</a:t>
            </a:r>
            <a:endParaRPr lang="en-US" altLang="ko-KR" sz="1050" kern="0" spc="-1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503237" lvl="1" indent="-171450" algn="just" defTabSz="841375" fontAlgn="ctr">
              <a:lnSpc>
                <a:spcPts val="1600"/>
              </a:lnSpc>
              <a:spcBef>
                <a:spcPts val="200"/>
              </a:spcBef>
              <a:spcAft>
                <a:spcPts val="100"/>
              </a:spcAft>
              <a:buClr>
                <a:srgbClr val="7BA8D5"/>
              </a:buClr>
              <a:buSzPct val="100000"/>
              <a:buFontTx/>
              <a:buChar char="-"/>
              <a:defRPr/>
            </a:pPr>
            <a:r>
              <a:rPr lang="ko-KR" altLang="en-US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최초 </a:t>
            </a:r>
            <a:r>
              <a:rPr lang="en-US" altLang="ko-KR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Full </a:t>
            </a:r>
            <a:r>
              <a:rPr lang="ko-KR" altLang="en-US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백업 시</a:t>
            </a:r>
            <a:r>
              <a:rPr lang="en-US" altLang="ko-KR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50% </a:t>
            </a:r>
            <a:r>
              <a:rPr lang="ko-KR" altLang="en-US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중복제거 및 압축 기준 산정 </a:t>
            </a:r>
            <a:r>
              <a:rPr lang="en-US" altLang="ko-KR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: [</a:t>
            </a:r>
            <a:r>
              <a:rPr lang="ko-KR" altLang="en-US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대상용량</a:t>
            </a:r>
            <a:r>
              <a:rPr lang="en-US" altLang="ko-KR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] x 0.5</a:t>
            </a:r>
          </a:p>
          <a:p>
            <a:pPr marL="503237" lvl="1" indent="-171450" algn="just" defTabSz="841375" fontAlgn="ctr">
              <a:lnSpc>
                <a:spcPts val="1600"/>
              </a:lnSpc>
              <a:spcBef>
                <a:spcPts val="200"/>
              </a:spcBef>
              <a:spcAft>
                <a:spcPts val="100"/>
              </a:spcAft>
              <a:buClr>
                <a:srgbClr val="7BA8D5"/>
              </a:buClr>
              <a:buSzPct val="100000"/>
              <a:buFontTx/>
              <a:buChar char="-"/>
              <a:defRPr/>
            </a:pPr>
            <a:r>
              <a:rPr lang="ko-KR" altLang="en-US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이후 </a:t>
            </a:r>
            <a:r>
              <a:rPr lang="en-US" altLang="ko-KR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Full </a:t>
            </a:r>
            <a:r>
              <a:rPr lang="ko-KR" altLang="en-US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백업 시</a:t>
            </a:r>
            <a:r>
              <a:rPr lang="en-US" altLang="ko-KR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95% </a:t>
            </a:r>
            <a:r>
              <a:rPr lang="ko-KR" altLang="en-US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중복제거 및 압축 기준 산정 </a:t>
            </a:r>
            <a:r>
              <a:rPr lang="en-US" altLang="ko-KR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: [</a:t>
            </a:r>
            <a:r>
              <a:rPr lang="ko-KR" altLang="en-US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대상용량</a:t>
            </a:r>
            <a:r>
              <a:rPr lang="en-US" altLang="ko-KR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] x 0.05</a:t>
            </a:r>
          </a:p>
          <a:p>
            <a:pPr marL="503237" lvl="1" indent="-171450" algn="just" defTabSz="841375" fontAlgn="ctr">
              <a:lnSpc>
                <a:spcPts val="1600"/>
              </a:lnSpc>
              <a:spcBef>
                <a:spcPts val="200"/>
              </a:spcBef>
              <a:spcAft>
                <a:spcPts val="100"/>
              </a:spcAft>
              <a:buClr>
                <a:srgbClr val="7BA8D5"/>
              </a:buClr>
              <a:buSzPct val="100000"/>
              <a:buFontTx/>
              <a:buChar char="-"/>
              <a:defRPr/>
            </a:pPr>
            <a:r>
              <a:rPr lang="ko-KR" altLang="en-US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백업 데이터 저장 시</a:t>
            </a:r>
            <a:r>
              <a:rPr lang="en-US" altLang="ko-KR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30</a:t>
            </a:r>
            <a:r>
              <a:rPr lang="ko-KR" altLang="en-US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일 보관주기 기준 </a:t>
            </a:r>
            <a:r>
              <a:rPr lang="en-US" altLang="ko-KR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: [[</a:t>
            </a:r>
            <a:r>
              <a:rPr lang="ko-KR" altLang="en-US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전체백업용량</a:t>
            </a:r>
            <a:r>
              <a:rPr lang="en-US" altLang="ko-KR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] x 1</a:t>
            </a:r>
            <a:r>
              <a:rPr lang="ko-KR" altLang="en-US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벌</a:t>
            </a:r>
            <a:r>
              <a:rPr lang="en-US" altLang="ko-KR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] + [[Next </a:t>
            </a:r>
            <a:r>
              <a:rPr lang="ko-KR" altLang="en-US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증분백업용량</a:t>
            </a:r>
            <a:r>
              <a:rPr lang="en-US" altLang="ko-KR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] x 30</a:t>
            </a:r>
            <a:r>
              <a:rPr lang="ko-KR" altLang="en-US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벌</a:t>
            </a:r>
            <a:r>
              <a:rPr lang="en-US" altLang="ko-KR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] </a:t>
            </a:r>
          </a:p>
          <a:p>
            <a:pPr marL="331787" lvl="1" algn="just" defTabSz="841375" fontAlgn="ctr">
              <a:lnSpc>
                <a:spcPts val="1600"/>
              </a:lnSpc>
              <a:spcBef>
                <a:spcPts val="200"/>
              </a:spcBef>
              <a:spcAft>
                <a:spcPts val="100"/>
              </a:spcAft>
              <a:buClr>
                <a:srgbClr val="7BA8D5"/>
              </a:buClr>
              <a:buSzPct val="100000"/>
              <a:defRPr/>
            </a:pPr>
            <a:r>
              <a:rPr lang="ko-KR" altLang="en-US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    </a:t>
            </a:r>
            <a:r>
              <a:rPr lang="en-US" altLang="ko-KR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= </a:t>
            </a:r>
            <a:r>
              <a:rPr lang="ko-KR" altLang="en-US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백업 필요 용량</a:t>
            </a:r>
            <a:endParaRPr lang="en-US" altLang="ko-KR" sz="1050" kern="0" spc="-1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503237" lvl="1" indent="-171450" algn="just" defTabSz="841375" fontAlgn="ctr">
              <a:lnSpc>
                <a:spcPts val="1600"/>
              </a:lnSpc>
              <a:spcBef>
                <a:spcPts val="200"/>
              </a:spcBef>
              <a:spcAft>
                <a:spcPts val="100"/>
              </a:spcAft>
              <a:buClr>
                <a:srgbClr val="7BA8D5"/>
              </a:buClr>
              <a:buSzPct val="100000"/>
              <a:buFontTx/>
              <a:buChar char="-"/>
              <a:defRPr/>
            </a:pPr>
            <a:r>
              <a:rPr lang="en-US" altLang="ko-KR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2</a:t>
            </a:r>
            <a:r>
              <a:rPr lang="ko-KR" altLang="en-US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차 백업 데이터 저장 시</a:t>
            </a:r>
            <a:r>
              <a:rPr lang="en-US" altLang="ko-KR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180</a:t>
            </a:r>
            <a:r>
              <a:rPr lang="ko-KR" altLang="en-US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일 보관주기 기준  </a:t>
            </a:r>
            <a:r>
              <a:rPr lang="en-US" altLang="ko-KR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: [[</a:t>
            </a:r>
            <a:r>
              <a:rPr lang="ko-KR" altLang="en-US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전체백업용량</a:t>
            </a:r>
            <a:r>
              <a:rPr lang="en-US" altLang="ko-KR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] x 1</a:t>
            </a:r>
            <a:r>
              <a:rPr lang="ko-KR" altLang="en-US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벌</a:t>
            </a:r>
            <a:r>
              <a:rPr lang="en-US" altLang="ko-KR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] + [[Next </a:t>
            </a:r>
            <a:r>
              <a:rPr lang="ko-KR" altLang="en-US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증분백업용량</a:t>
            </a:r>
            <a:r>
              <a:rPr lang="en-US" altLang="ko-KR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] x 180</a:t>
            </a:r>
            <a:r>
              <a:rPr lang="ko-KR" altLang="en-US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벌</a:t>
            </a:r>
            <a:r>
              <a:rPr lang="en-US" altLang="ko-KR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]</a:t>
            </a:r>
          </a:p>
          <a:p>
            <a:pPr marL="331787" lvl="1" algn="just" defTabSz="841375" fontAlgn="ctr">
              <a:lnSpc>
                <a:spcPts val="1600"/>
              </a:lnSpc>
              <a:spcBef>
                <a:spcPts val="200"/>
              </a:spcBef>
              <a:spcAft>
                <a:spcPts val="100"/>
              </a:spcAft>
              <a:buClr>
                <a:srgbClr val="7BA8D5"/>
              </a:buClr>
              <a:buSzPct val="100000"/>
              <a:defRPr/>
            </a:pPr>
            <a:r>
              <a:rPr lang="en-US" altLang="ko-KR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    </a:t>
            </a:r>
            <a:r>
              <a:rPr lang="ko-KR" altLang="en-US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</a:t>
            </a:r>
            <a:r>
              <a:rPr lang="en-US" altLang="ko-KR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= </a:t>
            </a:r>
            <a:r>
              <a:rPr lang="ko-KR" altLang="en-US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백업 필요 용량</a:t>
            </a:r>
            <a:endParaRPr lang="en-US" altLang="ko-KR" sz="1050" kern="0" spc="-1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algn="just" defTabSz="841375" fontAlgn="ctr">
              <a:lnSpc>
                <a:spcPts val="1600"/>
              </a:lnSpc>
              <a:spcBef>
                <a:spcPts val="200"/>
              </a:spcBef>
              <a:spcAft>
                <a:spcPts val="100"/>
              </a:spcAft>
              <a:buClr>
                <a:srgbClr val="7BA8D5"/>
              </a:buClr>
              <a:buSzPct val="100000"/>
              <a:defRPr/>
            </a:pPr>
            <a:endParaRPr lang="en-US" altLang="ko-KR" sz="1050" kern="0" spc="-1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46037" indent="-171450" algn="just" defTabSz="841375" fontAlgn="ctr">
              <a:lnSpc>
                <a:spcPts val="1600"/>
              </a:lnSpc>
              <a:spcBef>
                <a:spcPts val="200"/>
              </a:spcBef>
              <a:spcAft>
                <a:spcPts val="100"/>
              </a:spcAft>
              <a:buClr>
                <a:srgbClr val="7BA8D5"/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altLang="ko-KR" sz="1050" kern="0" spc="-1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E70649-931B-4BAB-ACE2-BEDF44A90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923" y="5577523"/>
            <a:ext cx="9037150" cy="63686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36000" tIns="36000" rIns="36000" bIns="36000" anchor="ctr"/>
          <a:lstStyle/>
          <a:p>
            <a:pPr algn="ctr">
              <a:tabLst>
                <a:tab pos="914400" algn="l"/>
                <a:tab pos="7315200" algn="r"/>
              </a:tabLst>
            </a:pPr>
            <a:r>
              <a:rPr lang="ko-KR" altLang="en-US" sz="1400" b="1" dirty="0">
                <a:solidFill>
                  <a:srgbClr val="003738"/>
                </a:solidFill>
                <a:latin typeface="+mn-ea"/>
                <a:cs typeface="Arial" charset="0"/>
              </a:rPr>
              <a:t>백업 및 복구 시스템 저장장치 용량 산정 결과</a:t>
            </a:r>
            <a:endParaRPr lang="en-US" altLang="ko-KR" sz="1400" b="1" dirty="0">
              <a:solidFill>
                <a:srgbClr val="003738"/>
              </a:solidFill>
              <a:latin typeface="+mn-ea"/>
              <a:cs typeface="Arial" charset="0"/>
            </a:endParaRPr>
          </a:p>
          <a:p>
            <a:pPr algn="ctr">
              <a:tabLst>
                <a:tab pos="914400" algn="l"/>
                <a:tab pos="7315200" algn="r"/>
              </a:tabLst>
            </a:pPr>
            <a:r>
              <a:rPr lang="ko-KR" altLang="en-US" sz="1400" b="1" dirty="0">
                <a:solidFill>
                  <a:srgbClr val="003738"/>
                </a:solidFill>
                <a:latin typeface="+mn-ea"/>
                <a:cs typeface="Arial" charset="0"/>
              </a:rPr>
              <a:t>위 용량산정 기준을 고려하여 </a:t>
            </a:r>
            <a:r>
              <a:rPr lang="en-US" altLang="ko-KR" sz="1400" b="1" dirty="0">
                <a:solidFill>
                  <a:srgbClr val="003738"/>
                </a:solidFill>
                <a:latin typeface="+mn-ea"/>
                <a:cs typeface="Arial" charset="0"/>
              </a:rPr>
              <a:t>Veeam </a:t>
            </a:r>
            <a:r>
              <a:rPr lang="ko-KR" altLang="en-US" sz="1400" b="1" dirty="0">
                <a:solidFill>
                  <a:srgbClr val="003738"/>
                </a:solidFill>
                <a:latin typeface="+mn-ea"/>
                <a:cs typeface="Arial" charset="0"/>
              </a:rPr>
              <a:t>백업전용 스토리지의 용량</a:t>
            </a:r>
            <a:r>
              <a:rPr lang="en-US" altLang="ko-KR" sz="1400" b="1" dirty="0">
                <a:solidFill>
                  <a:srgbClr val="003738"/>
                </a:solidFill>
                <a:latin typeface="+mn-ea"/>
                <a:cs typeface="Arial" charset="0"/>
              </a:rPr>
              <a:t>  </a:t>
            </a:r>
            <a:r>
              <a:rPr lang="ko-KR" altLang="en-US" sz="1400" b="1" dirty="0">
                <a:solidFill>
                  <a:srgbClr val="003738"/>
                </a:solidFill>
                <a:latin typeface="+mn-ea"/>
                <a:cs typeface="Arial" charset="0"/>
              </a:rPr>
              <a:t>약 </a:t>
            </a:r>
            <a:r>
              <a:rPr lang="en-US" altLang="ko-KR" sz="1400" b="1" dirty="0">
                <a:solidFill>
                  <a:srgbClr val="003738"/>
                </a:solidFill>
                <a:latin typeface="+mn-ea"/>
                <a:cs typeface="Arial" charset="0"/>
              </a:rPr>
              <a:t>50TB</a:t>
            </a:r>
            <a:r>
              <a:rPr lang="ko-KR" altLang="en-US" sz="1400" b="1" dirty="0">
                <a:solidFill>
                  <a:srgbClr val="003738"/>
                </a:solidFill>
                <a:latin typeface="+mn-ea"/>
                <a:cs typeface="Arial" charset="0"/>
              </a:rPr>
              <a:t> 가 필요 합니다</a:t>
            </a:r>
            <a:r>
              <a:rPr lang="en-US" altLang="ko-KR" sz="1400" b="1" dirty="0">
                <a:solidFill>
                  <a:srgbClr val="003738"/>
                </a:solidFill>
                <a:latin typeface="+mn-ea"/>
                <a:cs typeface="Arial" charset="0"/>
              </a:rPr>
              <a:t>.</a:t>
            </a:r>
            <a:endParaRPr lang="ko-KR" altLang="en-US" sz="1400" b="1" dirty="0">
              <a:solidFill>
                <a:srgbClr val="003738"/>
              </a:solidFill>
              <a:latin typeface="+mn-ea"/>
              <a:cs typeface="Arial" charset="0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1391EC77-33DD-4A14-AE4B-C6EE57DE1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498" y="3625409"/>
            <a:ext cx="9045575" cy="31939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noAutofit/>
          </a:bodyPr>
          <a:lstStyle/>
          <a:p>
            <a:pPr indent="-125413" algn="just" defTabSz="841375" fontAlgn="ctr">
              <a:lnSpc>
                <a:spcPts val="1600"/>
              </a:lnSpc>
              <a:spcBef>
                <a:spcPts val="200"/>
              </a:spcBef>
              <a:spcAft>
                <a:spcPts val="100"/>
              </a:spcAft>
              <a:buClr>
                <a:srgbClr val="7BA8D5"/>
              </a:buClr>
              <a:buSzPct val="100000"/>
              <a:defRPr/>
            </a:pPr>
            <a:r>
              <a:rPr lang="en-US" altLang="ko-KR" sz="900" u="sng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나눔고딕" panose="020D0604000000000000"/>
              </a:rPr>
              <a:t>※ </a:t>
            </a:r>
            <a:r>
              <a:rPr lang="ko-KR" altLang="en-US" sz="900" u="sng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나눔고딕" panose="020D0604000000000000"/>
              </a:rPr>
              <a:t>위 산정식은 백업정책</a:t>
            </a:r>
            <a:r>
              <a:rPr lang="en-US" altLang="ko-KR" sz="900" u="sng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나눔고딕" panose="020D0604000000000000"/>
              </a:rPr>
              <a:t>(</a:t>
            </a:r>
            <a:r>
              <a:rPr lang="ko-KR" altLang="en-US" sz="900" u="sng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나눔고딕" panose="020D0604000000000000"/>
              </a:rPr>
              <a:t>보존주기</a:t>
            </a:r>
            <a:r>
              <a:rPr lang="en-US" altLang="ko-KR" sz="900" u="sng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나눔고딕" panose="020D0604000000000000"/>
              </a:rPr>
              <a:t>, </a:t>
            </a:r>
            <a:r>
              <a:rPr lang="ko-KR" altLang="en-US" sz="900" u="sng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나눔고딕" panose="020D0604000000000000"/>
              </a:rPr>
              <a:t>백업주기</a:t>
            </a:r>
            <a:r>
              <a:rPr lang="en-US" altLang="ko-KR" sz="900" u="sng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나눔고딕" panose="020D0604000000000000"/>
              </a:rPr>
              <a:t>)</a:t>
            </a:r>
            <a:r>
              <a:rPr lang="ko-KR" altLang="en-US" sz="900" u="sng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나눔고딕" panose="020D0604000000000000"/>
              </a:rPr>
              <a:t> 및 데이터 변경양에 따라 필요 용량 값이 변경될 수 있습니다</a:t>
            </a:r>
            <a:r>
              <a:rPr lang="en-US" altLang="ko-KR" sz="900" u="sng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나눔고딕" panose="020D0604000000000000"/>
              </a:rPr>
              <a:t>.</a:t>
            </a:r>
            <a:endParaRPr lang="en-US" altLang="ko-KR" sz="900" u="sng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anose="020D0604000000000000"/>
            </a:endParaRPr>
          </a:p>
        </p:txBody>
      </p: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96617A4B-B70C-4589-91D8-2C3BA8ECA11D}"/>
              </a:ext>
            </a:extLst>
          </p:cNvPr>
          <p:cNvSpPr/>
          <p:nvPr/>
        </p:nvSpPr>
        <p:spPr>
          <a:xfrm>
            <a:off x="8028764" y="1285887"/>
            <a:ext cx="1691236" cy="1140977"/>
          </a:xfrm>
          <a:prstGeom prst="wedgeRectCallou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373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200" dirty="0">
                <a:solidFill>
                  <a:srgbClr val="003738"/>
                </a:solidFill>
              </a:rPr>
              <a:t>프로젝트에 맞게 수정</a:t>
            </a:r>
          </a:p>
        </p:txBody>
      </p:sp>
    </p:spTree>
    <p:extLst>
      <p:ext uri="{BB962C8B-B14F-4D97-AF65-F5344CB8AC3E}">
        <p14:creationId xmlns:p14="http://schemas.microsoft.com/office/powerpoint/2010/main" val="33199316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09E722-5394-4274-B40D-E22456881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2.3.8 </a:t>
            </a:r>
            <a:r>
              <a:rPr lang="ko-KR" altLang="en-US" dirty="0"/>
              <a:t>유사 구축 사례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9CAA77-2F9B-4134-B8E5-93810C6C0E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국내 </a:t>
            </a:r>
            <a:r>
              <a:rPr lang="en-US" altLang="ko-KR" dirty="0"/>
              <a:t>OOOO </a:t>
            </a:r>
            <a:r>
              <a:rPr lang="ko-KR" altLang="en-US" dirty="0"/>
              <a:t>제조사에서 백업 및 복제 시스템을 구축한 환경입니다</a:t>
            </a:r>
            <a:r>
              <a:rPr lang="en-US" altLang="ko-KR" dirty="0"/>
              <a:t>. </a:t>
            </a:r>
            <a:r>
              <a:rPr lang="ko-KR" altLang="en-US" dirty="0"/>
              <a:t>해당 사례는 주센터의 가상화 시스템에 대한 백업에서 그친 것이 아니라</a:t>
            </a:r>
            <a:r>
              <a:rPr lang="en-US" altLang="ko-KR" dirty="0"/>
              <a:t>, </a:t>
            </a:r>
            <a:r>
              <a:rPr lang="ko-KR" altLang="en-US" dirty="0"/>
              <a:t>준 실시간 복제를 구성하여 완벽한 가용성을 확보한 사례입니다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2C14BA-D21E-4564-81BC-20B13832AC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구축 방안</a:t>
            </a: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81F8767B-967C-4240-845A-95F2F575C4A4}"/>
              </a:ext>
            </a:extLst>
          </p:cNvPr>
          <p:cNvSpPr/>
          <p:nvPr/>
        </p:nvSpPr>
        <p:spPr>
          <a:xfrm>
            <a:off x="2708998" y="1789200"/>
            <a:ext cx="3708000" cy="432000"/>
          </a:xfrm>
          <a:custGeom>
            <a:avLst/>
            <a:gdLst>
              <a:gd name="connsiteX0" fmla="*/ 91802 w 3708000"/>
              <a:gd name="connsiteY0" fmla="*/ 0 h 550800"/>
              <a:gd name="connsiteX1" fmla="*/ 3616198 w 3708000"/>
              <a:gd name="connsiteY1" fmla="*/ 0 h 550800"/>
              <a:gd name="connsiteX2" fmla="*/ 3708000 w 3708000"/>
              <a:gd name="connsiteY2" fmla="*/ 91802 h 550800"/>
              <a:gd name="connsiteX3" fmla="*/ 3708000 w 3708000"/>
              <a:gd name="connsiteY3" fmla="*/ 95402 h 550800"/>
              <a:gd name="connsiteX4" fmla="*/ 3617998 w 3708000"/>
              <a:gd name="connsiteY4" fmla="*/ 5400 h 550800"/>
              <a:gd name="connsiteX5" fmla="*/ 198002 w 3708000"/>
              <a:gd name="connsiteY5" fmla="*/ 5400 h 550800"/>
              <a:gd name="connsiteX6" fmla="*/ 108000 w 3708000"/>
              <a:gd name="connsiteY6" fmla="*/ 95402 h 550800"/>
              <a:gd name="connsiteX7" fmla="*/ 108000 w 3708000"/>
              <a:gd name="connsiteY7" fmla="*/ 455398 h 550800"/>
              <a:gd name="connsiteX8" fmla="*/ 198002 w 3708000"/>
              <a:gd name="connsiteY8" fmla="*/ 545400 h 550800"/>
              <a:gd name="connsiteX9" fmla="*/ 3617998 w 3708000"/>
              <a:gd name="connsiteY9" fmla="*/ 545400 h 550800"/>
              <a:gd name="connsiteX10" fmla="*/ 3708000 w 3708000"/>
              <a:gd name="connsiteY10" fmla="*/ 455398 h 550800"/>
              <a:gd name="connsiteX11" fmla="*/ 3708000 w 3708000"/>
              <a:gd name="connsiteY11" fmla="*/ 458998 h 550800"/>
              <a:gd name="connsiteX12" fmla="*/ 3616198 w 3708000"/>
              <a:gd name="connsiteY12" fmla="*/ 550800 h 550800"/>
              <a:gd name="connsiteX13" fmla="*/ 91802 w 3708000"/>
              <a:gd name="connsiteY13" fmla="*/ 550800 h 550800"/>
              <a:gd name="connsiteX14" fmla="*/ 0 w 3708000"/>
              <a:gd name="connsiteY14" fmla="*/ 458998 h 550800"/>
              <a:gd name="connsiteX15" fmla="*/ 0 w 3708000"/>
              <a:gd name="connsiteY15" fmla="*/ 91802 h 550800"/>
              <a:gd name="connsiteX16" fmla="*/ 91802 w 3708000"/>
              <a:gd name="connsiteY16" fmla="*/ 0 h 55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08000" h="550800">
                <a:moveTo>
                  <a:pt x="91802" y="0"/>
                </a:moveTo>
                <a:lnTo>
                  <a:pt x="3616198" y="0"/>
                </a:lnTo>
                <a:cubicBezTo>
                  <a:pt x="3666899" y="0"/>
                  <a:pt x="3708000" y="41101"/>
                  <a:pt x="3708000" y="91802"/>
                </a:cubicBezTo>
                <a:lnTo>
                  <a:pt x="3708000" y="95402"/>
                </a:lnTo>
                <a:cubicBezTo>
                  <a:pt x="3708000" y="45695"/>
                  <a:pt x="3667705" y="5400"/>
                  <a:pt x="3617998" y="5400"/>
                </a:cubicBezTo>
                <a:lnTo>
                  <a:pt x="198002" y="5400"/>
                </a:lnTo>
                <a:cubicBezTo>
                  <a:pt x="148295" y="5400"/>
                  <a:pt x="108000" y="45695"/>
                  <a:pt x="108000" y="95402"/>
                </a:cubicBezTo>
                <a:lnTo>
                  <a:pt x="108000" y="455398"/>
                </a:lnTo>
                <a:cubicBezTo>
                  <a:pt x="108000" y="505105"/>
                  <a:pt x="148295" y="545400"/>
                  <a:pt x="198002" y="545400"/>
                </a:cubicBezTo>
                <a:lnTo>
                  <a:pt x="3617998" y="545400"/>
                </a:lnTo>
                <a:cubicBezTo>
                  <a:pt x="3667705" y="545400"/>
                  <a:pt x="3708000" y="505105"/>
                  <a:pt x="3708000" y="455398"/>
                </a:cubicBezTo>
                <a:lnTo>
                  <a:pt x="3708000" y="458998"/>
                </a:lnTo>
                <a:cubicBezTo>
                  <a:pt x="3708000" y="509699"/>
                  <a:pt x="3666899" y="550800"/>
                  <a:pt x="3616198" y="550800"/>
                </a:cubicBezTo>
                <a:lnTo>
                  <a:pt x="91802" y="550800"/>
                </a:lnTo>
                <a:cubicBezTo>
                  <a:pt x="41101" y="550800"/>
                  <a:pt x="0" y="509699"/>
                  <a:pt x="0" y="458998"/>
                </a:cubicBezTo>
                <a:lnTo>
                  <a:pt x="0" y="91802"/>
                </a:lnTo>
                <a:cubicBezTo>
                  <a:pt x="0" y="41101"/>
                  <a:pt x="41101" y="0"/>
                  <a:pt x="91802" y="0"/>
                </a:cubicBezTo>
                <a:close/>
              </a:path>
            </a:pathLst>
          </a:custGeom>
          <a:solidFill>
            <a:srgbClr val="005F4B"/>
          </a:solidFill>
          <a:ln>
            <a:solidFill>
              <a:srgbClr val="005F4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rtlCol="0" anchor="ctr">
            <a:noAutofit/>
          </a:bodyPr>
          <a:lstStyle/>
          <a:p>
            <a:pPr algn="ctr"/>
            <a:r>
              <a:rPr lang="ko-KR" altLang="en-US" sz="1600" b="1" dirty="0">
                <a:solidFill>
                  <a:srgbClr val="003738"/>
                </a:solidFill>
              </a:rPr>
              <a:t>유사 구축 사례 </a:t>
            </a:r>
            <a:r>
              <a:rPr lang="en-US" altLang="ko-KR" sz="1600" b="1" dirty="0">
                <a:solidFill>
                  <a:srgbClr val="003738"/>
                </a:solidFill>
              </a:rPr>
              <a:t>– OOOO </a:t>
            </a:r>
            <a:r>
              <a:rPr lang="ko-KR" altLang="en-US" sz="1600" b="1" dirty="0">
                <a:solidFill>
                  <a:srgbClr val="003738"/>
                </a:solidFill>
              </a:rPr>
              <a:t>사</a:t>
            </a:r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7F5AED43-0721-4D6D-9FE5-EAEF76C3EC37}"/>
              </a:ext>
            </a:extLst>
          </p:cNvPr>
          <p:cNvSpPr/>
          <p:nvPr/>
        </p:nvSpPr>
        <p:spPr>
          <a:xfrm>
            <a:off x="8028764" y="1285887"/>
            <a:ext cx="1691236" cy="1140977"/>
          </a:xfrm>
          <a:prstGeom prst="wedgeRectCallou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373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200" dirty="0">
                <a:solidFill>
                  <a:srgbClr val="003738"/>
                </a:solidFill>
              </a:rPr>
              <a:t>프로젝트에 맞게 수정</a:t>
            </a:r>
          </a:p>
        </p:txBody>
      </p:sp>
    </p:spTree>
    <p:extLst>
      <p:ext uri="{BB962C8B-B14F-4D97-AF65-F5344CB8AC3E}">
        <p14:creationId xmlns:p14="http://schemas.microsoft.com/office/powerpoint/2010/main" val="26406662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1583970-9587-4E4C-8DA1-C030CCCB8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798EB51-142B-4F0C-8BD9-2AAA1F43D0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C57DD27-9E6E-45B2-80AE-E93A25753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741761"/>
              </p:ext>
            </p:extLst>
          </p:nvPr>
        </p:nvGraphicFramePr>
        <p:xfrm>
          <a:off x="1576389" y="2963545"/>
          <a:ext cx="6753223" cy="1301977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619373">
                  <a:extLst>
                    <a:ext uri="{9D8B030D-6E8A-4147-A177-3AD203B41FA5}">
                      <a16:colId xmlns:a16="http://schemas.microsoft.com/office/drawing/2014/main" val="1915816770"/>
                    </a:ext>
                  </a:extLst>
                </a:gridCol>
                <a:gridCol w="4133850">
                  <a:extLst>
                    <a:ext uri="{9D8B030D-6E8A-4147-A177-3AD203B41FA5}">
                      <a16:colId xmlns:a16="http://schemas.microsoft.com/office/drawing/2014/main" val="308978249"/>
                    </a:ext>
                  </a:extLst>
                </a:gridCol>
              </a:tblGrid>
              <a:tr h="1201082">
                <a:tc>
                  <a:txBody>
                    <a:bodyPr/>
                    <a:lstStyle/>
                    <a:p>
                      <a:pPr algn="l" latinLnBrk="0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사업관리 및 품질보증</a:t>
                      </a:r>
                    </a:p>
                  </a:txBody>
                  <a:tcPr marL="180000" marR="180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사업 수행 추진조직 및 업무분장</a:t>
                      </a:r>
                    </a:p>
                    <a:p>
                      <a:pPr algn="l" latinLnBrk="0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3.2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사업 수행 투입인력 및 이력 사항</a:t>
                      </a:r>
                    </a:p>
                    <a:p>
                      <a:pPr algn="l" latinLnBrk="0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3.3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사업 수행에 따른 위험 요소 및 관리 방안</a:t>
                      </a:r>
                    </a:p>
                    <a:p>
                      <a:pPr algn="l" latinLnBrk="0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3.4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시험 및 품질보증 계획 </a:t>
                      </a:r>
                    </a:p>
                  </a:txBody>
                  <a:tcPr marL="180000" marR="180000" marT="108000" marB="108000" anchor="ctr">
                    <a:lnL w="3810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37311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80427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18FAB1-AE2C-4751-A402-E0E0C0E5B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3.1.1 </a:t>
            </a:r>
            <a:r>
              <a:rPr lang="ko-KR" altLang="en-US" dirty="0"/>
              <a:t>사업 수행 추진조직 및 업무분장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709A21-BA19-4AF8-A582-244CA69703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ko-KR" altLang="en-US" dirty="0"/>
              <a:t>사업 수행 추진조직 및 업무분장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B58DBE5-94DA-4955-AA83-CF4C6A1CE5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102606"/>
              </p:ext>
            </p:extLst>
          </p:nvPr>
        </p:nvGraphicFramePr>
        <p:xfrm>
          <a:off x="4953000" y="2051178"/>
          <a:ext cx="4573002" cy="4091638"/>
        </p:xfrm>
        <a:graphic>
          <a:graphicData uri="http://schemas.openxmlformats.org/drawingml/2006/table">
            <a:tbl>
              <a:tblPr/>
              <a:tblGrid>
                <a:gridCol w="451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53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84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72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3208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조직</a:t>
                      </a:r>
                    </a:p>
                  </a:txBody>
                  <a:tcPr marL="29258" marR="29258" marT="29258" marB="29258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F4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수행 내역</a:t>
                      </a:r>
                    </a:p>
                  </a:txBody>
                  <a:tcPr marL="29258" marR="29258" marT="29258" marB="29258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F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비고</a:t>
                      </a:r>
                    </a:p>
                  </a:txBody>
                  <a:tcPr marL="29258" marR="29258" marT="29258" marB="29258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F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839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고객사</a:t>
                      </a:r>
                    </a:p>
                  </a:txBody>
                  <a:tcPr marL="29258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사업총괄</a:t>
                      </a:r>
                    </a:p>
                  </a:txBody>
                  <a:tcPr marL="29258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주요 이슈사항 협의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심의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요구사항 제시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프로젝트 전 과정의 관리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감독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담당 분야 감독 및 역할 수행</a:t>
                      </a:r>
                    </a:p>
                  </a:txBody>
                  <a:tcPr marL="43886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2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endParaRPr lang="ko-KR" altLang="en-US" sz="1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3886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3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실무담당</a:t>
                      </a:r>
                    </a:p>
                  </a:txBody>
                  <a:tcPr marL="29258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백업 시스템 구축에 따른 전반적인 지원</a:t>
                      </a:r>
                    </a:p>
                  </a:txBody>
                  <a:tcPr marL="43886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2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endParaRPr lang="ko-KR" altLang="en-US" sz="1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3886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18735">
                <a:tc row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제안사</a:t>
                      </a:r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9258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PM</a:t>
                      </a:r>
                      <a:endParaRPr kumimoji="1" lang="ko-KR" altLang="en-US" sz="1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9258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프로젝트 총괄 관리 및 통제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인원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일정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위험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비용 등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주요 사안에 대한 의사결정 및 전략 계획 수립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고객과 의사소통 문제점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역할 및 책임 범위 해결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조정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고객에게 진척사항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문제점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위험요소 등 보고 및 산출물 인도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사업 진척 사항 관리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품질관리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위험 관리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산출물 작성 포맷 배포 및 산출물 진도 관리</a:t>
                      </a:r>
                    </a:p>
                  </a:txBody>
                  <a:tcPr marL="43886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2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endParaRPr lang="ko-KR" altLang="en-US" sz="1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3886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739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설계</a:t>
                      </a:r>
                    </a:p>
                  </a:txBody>
                  <a:tcPr marL="29258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전반적인 백업 시스템 구성 디자인</a:t>
                      </a:r>
                    </a:p>
                  </a:txBody>
                  <a:tcPr marL="43886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2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endParaRPr lang="ko-KR" altLang="en-US" sz="1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3886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54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구축</a:t>
                      </a:r>
                    </a:p>
                  </a:txBody>
                  <a:tcPr marL="29258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백업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HW, SW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디자인 및 구성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HW, SW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구축 및 백업정책 마이그레이션</a:t>
                      </a:r>
                    </a:p>
                  </a:txBody>
                  <a:tcPr marL="43886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2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endParaRPr lang="ko-KR" altLang="en-US" sz="1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3886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4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전사기술 지원</a:t>
                      </a:r>
                    </a:p>
                  </a:txBody>
                  <a:tcPr marL="29258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시스템의 안정적 운영 및 적절한 환경유지를 위한 제품 연구 및 기술지원</a:t>
                      </a:r>
                    </a:p>
                  </a:txBody>
                  <a:tcPr marL="43886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2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endParaRPr lang="ko-KR" altLang="en-US" sz="1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3886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59B01812-C035-4F01-9C86-8AA9E3967EAC}"/>
              </a:ext>
            </a:extLst>
          </p:cNvPr>
          <p:cNvGrpSpPr/>
          <p:nvPr/>
        </p:nvGrpSpPr>
        <p:grpSpPr>
          <a:xfrm>
            <a:off x="254363" y="2051178"/>
            <a:ext cx="4463688" cy="4068761"/>
            <a:chOff x="371838" y="2312988"/>
            <a:chExt cx="4092212" cy="4068761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D5756E66-FBD5-4FEB-97F5-E99A66421EDB}"/>
                </a:ext>
              </a:extLst>
            </p:cNvPr>
            <p:cNvCxnSpPr>
              <a:cxnSpLocks/>
              <a:stCxn id="22" idx="2"/>
              <a:endCxn id="18" idx="0"/>
            </p:cNvCxnSpPr>
            <p:nvPr/>
          </p:nvCxnSpPr>
          <p:spPr>
            <a:xfrm flipH="1">
              <a:off x="2132021" y="5699830"/>
              <a:ext cx="414536" cy="7528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369A9590-BA61-4EFC-BBEE-ED35AF141CA6}"/>
                </a:ext>
              </a:extLst>
            </p:cNvPr>
            <p:cNvCxnSpPr>
              <a:cxnSpLocks/>
              <a:stCxn id="14" idx="2"/>
              <a:endCxn id="13" idx="3"/>
            </p:cNvCxnSpPr>
            <p:nvPr/>
          </p:nvCxnSpPr>
          <p:spPr>
            <a:xfrm>
              <a:off x="2386799" y="3192900"/>
              <a:ext cx="1455" cy="635893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046CA93-D1DD-4BF9-B2E0-F27E387E07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8791" y="3506555"/>
              <a:ext cx="852454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C3DC3A8-5897-40CB-A3DA-D37B95220AAB}"/>
                </a:ext>
              </a:extLst>
            </p:cNvPr>
            <p:cNvSpPr/>
            <p:nvPr/>
          </p:nvSpPr>
          <p:spPr>
            <a:xfrm>
              <a:off x="872021" y="5878807"/>
              <a:ext cx="1260000" cy="432000"/>
            </a:xfrm>
            <a:prstGeom prst="rect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050" dirty="0">
                  <a:latin typeface="+mn-ea"/>
                </a:rPr>
                <a:t>OOOO </a:t>
              </a:r>
              <a:r>
                <a:rPr lang="ko-KR" altLang="en-US" sz="1050" dirty="0">
                  <a:latin typeface="+mn-ea"/>
                </a:rPr>
                <a:t>과장</a:t>
              </a:r>
              <a:endParaRPr lang="en-US" altLang="ko-KR" sz="1050" dirty="0">
                <a:latin typeface="+mn-ea"/>
              </a:endParaRPr>
            </a:p>
            <a:p>
              <a:pPr algn="ctr">
                <a:defRPr/>
              </a:pPr>
              <a:r>
                <a:rPr lang="en-US" altLang="ko-KR" sz="1050" dirty="0">
                  <a:latin typeface="+mn-ea"/>
                </a:rPr>
                <a:t>OOOO</a:t>
              </a:r>
              <a:r>
                <a:rPr lang="ko-KR" altLang="en-US" sz="1050" dirty="0">
                  <a:latin typeface="+mn-ea"/>
                </a:rPr>
                <a:t> 과장</a:t>
              </a:r>
              <a:endParaRPr lang="en-US" altLang="ko-KR" sz="1050" dirty="0">
                <a:latin typeface="+mn-ea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D1C2EE71-07AE-4614-85DA-9453A8AE4EE4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2388253" y="4462279"/>
              <a:ext cx="0" cy="1237551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모서리가 둥근 직사각형 66">
              <a:extLst>
                <a:ext uri="{FF2B5EF4-FFF2-40B4-BE49-F238E27FC236}">
                  <a16:creationId xmlns:a16="http://schemas.microsoft.com/office/drawing/2014/main" id="{80612615-A26C-440B-89FB-F08100FEB282}"/>
                </a:ext>
              </a:extLst>
            </p:cNvPr>
            <p:cNvSpPr/>
            <p:nvPr/>
          </p:nvSpPr>
          <p:spPr>
            <a:xfrm>
              <a:off x="1745194" y="4170104"/>
              <a:ext cx="1286118" cy="292175"/>
            </a:xfrm>
            <a:prstGeom prst="rect">
              <a:avLst/>
            </a:prstGeom>
            <a:solidFill>
              <a:schemeClr val="lt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050" dirty="0">
                  <a:latin typeface="+mn-ea"/>
                </a:rPr>
                <a:t>OOO</a:t>
              </a:r>
              <a:endParaRPr lang="ko-KR" altLang="en-US" sz="1050" dirty="0">
                <a:latin typeface="+mn-ea"/>
              </a:endParaRPr>
            </a:p>
          </p:txBody>
        </p:sp>
        <p:sp>
          <p:nvSpPr>
            <p:cNvPr id="13" name="양쪽 모서리가 둥근 사각형 61">
              <a:extLst>
                <a:ext uri="{FF2B5EF4-FFF2-40B4-BE49-F238E27FC236}">
                  <a16:creationId xmlns:a16="http://schemas.microsoft.com/office/drawing/2014/main" id="{7211618C-A3EE-4722-A1EF-87A153B3F911}"/>
                </a:ext>
              </a:extLst>
            </p:cNvPr>
            <p:cNvSpPr/>
            <p:nvPr/>
          </p:nvSpPr>
          <p:spPr>
            <a:xfrm>
              <a:off x="1738764" y="3828793"/>
              <a:ext cx="1298979" cy="350610"/>
            </a:xfrm>
            <a:prstGeom prst="round2Same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dirty="0">
                  <a:solidFill>
                    <a:schemeClr val="bg1"/>
                  </a:solidFill>
                  <a:latin typeface="+mn-ea"/>
                </a:rPr>
                <a:t>Project Manager</a:t>
              </a:r>
            </a:p>
            <a:p>
              <a:pPr algn="ctr">
                <a:defRPr/>
              </a:pPr>
              <a:r>
                <a:rPr lang="en-US" altLang="ko-KR" sz="1100" dirty="0">
                  <a:solidFill>
                    <a:schemeClr val="bg1"/>
                  </a:solidFill>
                  <a:latin typeface="+mn-ea"/>
                </a:rPr>
                <a:t>OOOO</a:t>
              </a:r>
            </a:p>
          </p:txBody>
        </p:sp>
        <p:sp>
          <p:nvSpPr>
            <p:cNvPr id="14" name="모서리가 둥근 직사각형 66">
              <a:extLst>
                <a:ext uri="{FF2B5EF4-FFF2-40B4-BE49-F238E27FC236}">
                  <a16:creationId xmlns:a16="http://schemas.microsoft.com/office/drawing/2014/main" id="{DB54728D-BDE6-4CF7-9B73-1B3F52E96861}"/>
                </a:ext>
              </a:extLst>
            </p:cNvPr>
            <p:cNvSpPr/>
            <p:nvPr/>
          </p:nvSpPr>
          <p:spPr>
            <a:xfrm>
              <a:off x="1743540" y="2900800"/>
              <a:ext cx="1286518" cy="292100"/>
            </a:xfrm>
            <a:prstGeom prst="rect">
              <a:avLst/>
            </a:prstGeom>
            <a:solidFill>
              <a:schemeClr val="lt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050" dirty="0">
                  <a:latin typeface="+mn-ea"/>
                </a:rPr>
                <a:t> </a:t>
              </a:r>
              <a:r>
                <a:rPr lang="ko-KR" altLang="en-US" sz="1050" dirty="0">
                  <a:latin typeface="+mn-ea"/>
                </a:rPr>
                <a:t>고객사 </a:t>
              </a:r>
              <a:r>
                <a:rPr lang="en-US" altLang="ko-KR" sz="1050" dirty="0">
                  <a:latin typeface="+mn-ea"/>
                </a:rPr>
                <a:t>PM</a:t>
              </a:r>
              <a:endParaRPr lang="ko-KR" altLang="en-US" sz="1050" dirty="0">
                <a:latin typeface="+mn-ea"/>
              </a:endParaRPr>
            </a:p>
          </p:txBody>
        </p:sp>
        <p:sp>
          <p:nvSpPr>
            <p:cNvPr id="15" name="양쪽 모서리가 둥근 사각형 64">
              <a:extLst>
                <a:ext uri="{FF2B5EF4-FFF2-40B4-BE49-F238E27FC236}">
                  <a16:creationId xmlns:a16="http://schemas.microsoft.com/office/drawing/2014/main" id="{015A91E8-2824-4F63-884C-A50F6753FD15}"/>
                </a:ext>
              </a:extLst>
            </p:cNvPr>
            <p:cNvSpPr/>
            <p:nvPr/>
          </p:nvSpPr>
          <p:spPr>
            <a:xfrm>
              <a:off x="1738229" y="2559487"/>
              <a:ext cx="1298468" cy="350838"/>
            </a:xfrm>
            <a:prstGeom prst="round2SameRect">
              <a:avLst/>
            </a:prstGeom>
            <a:solidFill>
              <a:srgbClr val="005F4B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dirty="0">
                  <a:solidFill>
                    <a:schemeClr val="bg1"/>
                  </a:solidFill>
                  <a:latin typeface="+mn-ea"/>
                </a:rPr>
                <a:t>Project Sponsor</a:t>
              </a:r>
            </a:p>
            <a:p>
              <a:pPr algn="ctr">
                <a:defRPr/>
              </a:pPr>
              <a:r>
                <a:rPr lang="en-US" altLang="ko-KR" sz="1100" dirty="0">
                  <a:solidFill>
                    <a:schemeClr val="bg1"/>
                  </a:solidFill>
                  <a:latin typeface="+mn-ea"/>
                </a:rPr>
                <a:t>OOOO</a:t>
              </a:r>
            </a:p>
          </p:txBody>
        </p:sp>
        <p:sp>
          <p:nvSpPr>
            <p:cNvPr id="16" name="모서리가 둥근 직사각형 66">
              <a:extLst>
                <a:ext uri="{FF2B5EF4-FFF2-40B4-BE49-F238E27FC236}">
                  <a16:creationId xmlns:a16="http://schemas.microsoft.com/office/drawing/2014/main" id="{CE9032C2-FCE3-4427-9EF4-193023E184E6}"/>
                </a:ext>
              </a:extLst>
            </p:cNvPr>
            <p:cNvSpPr/>
            <p:nvPr/>
          </p:nvSpPr>
          <p:spPr>
            <a:xfrm>
              <a:off x="3142344" y="3487200"/>
              <a:ext cx="1260000" cy="432000"/>
            </a:xfrm>
            <a:prstGeom prst="rect">
              <a:avLst/>
            </a:prstGeom>
            <a:solidFill>
              <a:schemeClr val="lt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050" dirty="0">
                  <a:latin typeface="+mn-ea"/>
                </a:rPr>
                <a:t>인프라 운영</a:t>
              </a:r>
              <a:endParaRPr lang="en-US" altLang="ko-KR" sz="1050" dirty="0">
                <a:latin typeface="+mn-ea"/>
              </a:endParaRPr>
            </a:p>
            <a:p>
              <a:pPr algn="ctr">
                <a:defRPr/>
              </a:pPr>
              <a:r>
                <a:rPr lang="ko-KR" altLang="en-US" sz="1050" dirty="0">
                  <a:latin typeface="+mn-ea"/>
                </a:rPr>
                <a:t> 담당자</a:t>
              </a:r>
            </a:p>
          </p:txBody>
        </p:sp>
        <p:sp>
          <p:nvSpPr>
            <p:cNvPr id="17" name="양쪽 모서리가 둥근 사각형 67">
              <a:extLst>
                <a:ext uri="{FF2B5EF4-FFF2-40B4-BE49-F238E27FC236}">
                  <a16:creationId xmlns:a16="http://schemas.microsoft.com/office/drawing/2014/main" id="{EB1D9DFE-67D5-473A-92FB-B7F2BA8E97D8}"/>
                </a:ext>
              </a:extLst>
            </p:cNvPr>
            <p:cNvSpPr/>
            <p:nvPr/>
          </p:nvSpPr>
          <p:spPr>
            <a:xfrm>
              <a:off x="3142344" y="3137424"/>
              <a:ext cx="1260000" cy="350610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실무담당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  <a:p>
              <a:pPr algn="ctr">
                <a:defRPr/>
              </a:pPr>
              <a:r>
                <a:rPr lang="en-US" altLang="ko-KR" sz="1100" dirty="0">
                  <a:solidFill>
                    <a:schemeClr val="tx1"/>
                  </a:solidFill>
                  <a:latin typeface="+mn-ea"/>
                </a:rPr>
                <a:t>OOOO</a:t>
              </a:r>
            </a:p>
          </p:txBody>
        </p:sp>
        <p:sp>
          <p:nvSpPr>
            <p:cNvPr id="18" name="양쪽 모서리가 둥근 사각형 68">
              <a:extLst>
                <a:ext uri="{FF2B5EF4-FFF2-40B4-BE49-F238E27FC236}">
                  <a16:creationId xmlns:a16="http://schemas.microsoft.com/office/drawing/2014/main" id="{93526024-BD52-43E9-B945-33F7DEF59172}"/>
                </a:ext>
              </a:extLst>
            </p:cNvPr>
            <p:cNvSpPr/>
            <p:nvPr/>
          </p:nvSpPr>
          <p:spPr>
            <a:xfrm>
              <a:off x="872021" y="5532733"/>
              <a:ext cx="1260000" cy="349250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구축지원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  <a:p>
              <a:pPr algn="ctr">
                <a:defRPr/>
              </a:pPr>
              <a:r>
                <a:rPr lang="en-US" altLang="ko-KR" sz="1100" dirty="0">
                  <a:solidFill>
                    <a:schemeClr val="tx1"/>
                  </a:solidFill>
                  <a:latin typeface="+mn-ea"/>
                </a:rPr>
                <a:t>OOOO</a:t>
              </a:r>
              <a:endParaRPr lang="ko-KR" altLang="en-US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33F42D0-66CA-491B-A5DE-614505C5A6DF}"/>
                </a:ext>
              </a:extLst>
            </p:cNvPr>
            <p:cNvSpPr/>
            <p:nvPr/>
          </p:nvSpPr>
          <p:spPr>
            <a:xfrm>
              <a:off x="465800" y="4954355"/>
              <a:ext cx="1260000" cy="432000"/>
            </a:xfrm>
            <a:prstGeom prst="rect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050" dirty="0">
                  <a:latin typeface="+mn-ea"/>
                </a:rPr>
                <a:t>OOO</a:t>
              </a:r>
            </a:p>
          </p:txBody>
        </p:sp>
        <p:sp>
          <p:nvSpPr>
            <p:cNvPr id="20" name="양쪽 모서리가 둥근 사각형 68">
              <a:extLst>
                <a:ext uri="{FF2B5EF4-FFF2-40B4-BE49-F238E27FC236}">
                  <a16:creationId xmlns:a16="http://schemas.microsoft.com/office/drawing/2014/main" id="{9F1D2DD9-AFDF-4482-96A5-046610C09649}"/>
                </a:ext>
              </a:extLst>
            </p:cNvPr>
            <p:cNvSpPr/>
            <p:nvPr/>
          </p:nvSpPr>
          <p:spPr>
            <a:xfrm>
              <a:off x="465800" y="4608280"/>
              <a:ext cx="1260000" cy="349250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사업지원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  <a:p>
              <a:pPr algn="ctr">
                <a:defRPr/>
              </a:pPr>
              <a:r>
                <a:rPr lang="en-US" altLang="ko-KR" sz="1100" dirty="0">
                  <a:solidFill>
                    <a:schemeClr val="tx1"/>
                  </a:solidFill>
                  <a:latin typeface="+mn-ea"/>
                </a:rPr>
                <a:t>OOOO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F0AD5A1-62D5-4FAE-A357-7DAC39566FF5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 flipH="1">
              <a:off x="1725800" y="4782905"/>
              <a:ext cx="660999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양쪽 모서리가 둥근 사각형 53">
              <a:extLst>
                <a:ext uri="{FF2B5EF4-FFF2-40B4-BE49-F238E27FC236}">
                  <a16:creationId xmlns:a16="http://schemas.microsoft.com/office/drawing/2014/main" id="{4BB2ADB9-E0D5-49D7-87DA-3BA54DA4B975}"/>
                </a:ext>
              </a:extLst>
            </p:cNvPr>
            <p:cNvSpPr/>
            <p:nvPr/>
          </p:nvSpPr>
          <p:spPr>
            <a:xfrm>
              <a:off x="2546557" y="5532733"/>
              <a:ext cx="1800001" cy="334194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100" dirty="0" err="1">
                  <a:solidFill>
                    <a:schemeClr val="tx1"/>
                  </a:solidFill>
                  <a:latin typeface="+mn-ea"/>
                </a:rPr>
                <a:t>총판사</a:t>
              </a:r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en-US" altLang="ko-KR" sz="1100" dirty="0">
                  <a:solidFill>
                    <a:schemeClr val="tx1"/>
                  </a:solidFill>
                  <a:latin typeface="+mn-ea"/>
                </a:rPr>
                <a:t>&amp; </a:t>
              </a:r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빔 소프트웨어</a:t>
              </a:r>
            </a:p>
          </p:txBody>
        </p:sp>
        <p:sp>
          <p:nvSpPr>
            <p:cNvPr id="23" name="모서리가 둥근 직사각형 74">
              <a:extLst>
                <a:ext uri="{FF2B5EF4-FFF2-40B4-BE49-F238E27FC236}">
                  <a16:creationId xmlns:a16="http://schemas.microsoft.com/office/drawing/2014/main" id="{F8E60752-D087-4E01-B823-FA8BC85AE36B}"/>
                </a:ext>
              </a:extLst>
            </p:cNvPr>
            <p:cNvSpPr/>
            <p:nvPr/>
          </p:nvSpPr>
          <p:spPr>
            <a:xfrm>
              <a:off x="2546557" y="5878807"/>
              <a:ext cx="1800001" cy="432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050" dirty="0">
                  <a:latin typeface="+mn-ea"/>
                </a:rPr>
                <a:t>제조사 후선 지원</a:t>
              </a:r>
              <a:endParaRPr lang="en-US" altLang="ko-KR" sz="1050" dirty="0">
                <a:latin typeface="+mn-ea"/>
              </a:endParaRPr>
            </a:p>
          </p:txBody>
        </p:sp>
        <p:sp>
          <p:nvSpPr>
            <p:cNvPr id="24" name="모서리가 둥근 직사각형 91">
              <a:extLst>
                <a:ext uri="{FF2B5EF4-FFF2-40B4-BE49-F238E27FC236}">
                  <a16:creationId xmlns:a16="http://schemas.microsoft.com/office/drawing/2014/main" id="{7965EC40-DD75-4611-9038-6F750F2F2137}"/>
                </a:ext>
              </a:extLst>
            </p:cNvPr>
            <p:cNvSpPr/>
            <p:nvPr/>
          </p:nvSpPr>
          <p:spPr>
            <a:xfrm>
              <a:off x="371838" y="2312988"/>
              <a:ext cx="4092212" cy="4068761"/>
            </a:xfrm>
            <a:prstGeom prst="roundRect">
              <a:avLst>
                <a:gd name="adj" fmla="val 2331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0" cap="none" spc="-69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36950097-5125-4286-9D12-8F51524605AC}"/>
              </a:ext>
            </a:extLst>
          </p:cNvPr>
          <p:cNvSpPr/>
          <p:nvPr/>
        </p:nvSpPr>
        <p:spPr>
          <a:xfrm>
            <a:off x="632207" y="1303360"/>
            <a:ext cx="3708000" cy="432000"/>
          </a:xfrm>
          <a:custGeom>
            <a:avLst/>
            <a:gdLst>
              <a:gd name="connsiteX0" fmla="*/ 91802 w 3708000"/>
              <a:gd name="connsiteY0" fmla="*/ 0 h 550800"/>
              <a:gd name="connsiteX1" fmla="*/ 3616198 w 3708000"/>
              <a:gd name="connsiteY1" fmla="*/ 0 h 550800"/>
              <a:gd name="connsiteX2" fmla="*/ 3708000 w 3708000"/>
              <a:gd name="connsiteY2" fmla="*/ 91802 h 550800"/>
              <a:gd name="connsiteX3" fmla="*/ 3708000 w 3708000"/>
              <a:gd name="connsiteY3" fmla="*/ 95402 h 550800"/>
              <a:gd name="connsiteX4" fmla="*/ 3617998 w 3708000"/>
              <a:gd name="connsiteY4" fmla="*/ 5400 h 550800"/>
              <a:gd name="connsiteX5" fmla="*/ 198002 w 3708000"/>
              <a:gd name="connsiteY5" fmla="*/ 5400 h 550800"/>
              <a:gd name="connsiteX6" fmla="*/ 108000 w 3708000"/>
              <a:gd name="connsiteY6" fmla="*/ 95402 h 550800"/>
              <a:gd name="connsiteX7" fmla="*/ 108000 w 3708000"/>
              <a:gd name="connsiteY7" fmla="*/ 455398 h 550800"/>
              <a:gd name="connsiteX8" fmla="*/ 198002 w 3708000"/>
              <a:gd name="connsiteY8" fmla="*/ 545400 h 550800"/>
              <a:gd name="connsiteX9" fmla="*/ 3617998 w 3708000"/>
              <a:gd name="connsiteY9" fmla="*/ 545400 h 550800"/>
              <a:gd name="connsiteX10" fmla="*/ 3708000 w 3708000"/>
              <a:gd name="connsiteY10" fmla="*/ 455398 h 550800"/>
              <a:gd name="connsiteX11" fmla="*/ 3708000 w 3708000"/>
              <a:gd name="connsiteY11" fmla="*/ 458998 h 550800"/>
              <a:gd name="connsiteX12" fmla="*/ 3616198 w 3708000"/>
              <a:gd name="connsiteY12" fmla="*/ 550800 h 550800"/>
              <a:gd name="connsiteX13" fmla="*/ 91802 w 3708000"/>
              <a:gd name="connsiteY13" fmla="*/ 550800 h 550800"/>
              <a:gd name="connsiteX14" fmla="*/ 0 w 3708000"/>
              <a:gd name="connsiteY14" fmla="*/ 458998 h 550800"/>
              <a:gd name="connsiteX15" fmla="*/ 0 w 3708000"/>
              <a:gd name="connsiteY15" fmla="*/ 91802 h 550800"/>
              <a:gd name="connsiteX16" fmla="*/ 91802 w 3708000"/>
              <a:gd name="connsiteY16" fmla="*/ 0 h 55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08000" h="550800">
                <a:moveTo>
                  <a:pt x="91802" y="0"/>
                </a:moveTo>
                <a:lnTo>
                  <a:pt x="3616198" y="0"/>
                </a:lnTo>
                <a:cubicBezTo>
                  <a:pt x="3666899" y="0"/>
                  <a:pt x="3708000" y="41101"/>
                  <a:pt x="3708000" y="91802"/>
                </a:cubicBezTo>
                <a:lnTo>
                  <a:pt x="3708000" y="95402"/>
                </a:lnTo>
                <a:cubicBezTo>
                  <a:pt x="3708000" y="45695"/>
                  <a:pt x="3667705" y="5400"/>
                  <a:pt x="3617998" y="5400"/>
                </a:cubicBezTo>
                <a:lnTo>
                  <a:pt x="198002" y="5400"/>
                </a:lnTo>
                <a:cubicBezTo>
                  <a:pt x="148295" y="5400"/>
                  <a:pt x="108000" y="45695"/>
                  <a:pt x="108000" y="95402"/>
                </a:cubicBezTo>
                <a:lnTo>
                  <a:pt x="108000" y="455398"/>
                </a:lnTo>
                <a:cubicBezTo>
                  <a:pt x="108000" y="505105"/>
                  <a:pt x="148295" y="545400"/>
                  <a:pt x="198002" y="545400"/>
                </a:cubicBezTo>
                <a:lnTo>
                  <a:pt x="3617998" y="545400"/>
                </a:lnTo>
                <a:cubicBezTo>
                  <a:pt x="3667705" y="545400"/>
                  <a:pt x="3708000" y="505105"/>
                  <a:pt x="3708000" y="455398"/>
                </a:cubicBezTo>
                <a:lnTo>
                  <a:pt x="3708000" y="458998"/>
                </a:lnTo>
                <a:cubicBezTo>
                  <a:pt x="3708000" y="509699"/>
                  <a:pt x="3666899" y="550800"/>
                  <a:pt x="3616198" y="550800"/>
                </a:cubicBezTo>
                <a:lnTo>
                  <a:pt x="91802" y="550800"/>
                </a:lnTo>
                <a:cubicBezTo>
                  <a:pt x="41101" y="550800"/>
                  <a:pt x="0" y="509699"/>
                  <a:pt x="0" y="458998"/>
                </a:cubicBezTo>
                <a:lnTo>
                  <a:pt x="0" y="91802"/>
                </a:lnTo>
                <a:cubicBezTo>
                  <a:pt x="0" y="41101"/>
                  <a:pt x="41101" y="0"/>
                  <a:pt x="91802" y="0"/>
                </a:cubicBezTo>
                <a:close/>
              </a:path>
            </a:pathLst>
          </a:custGeom>
          <a:solidFill>
            <a:srgbClr val="005F4B"/>
          </a:solidFill>
          <a:ln>
            <a:solidFill>
              <a:srgbClr val="005F4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rtlCol="0" anchor="ctr">
            <a:noAutofit/>
          </a:bodyPr>
          <a:lstStyle/>
          <a:p>
            <a:pPr algn="ctr"/>
            <a:r>
              <a:rPr lang="ko-KR" altLang="en-US" sz="1600" b="1" dirty="0">
                <a:solidFill>
                  <a:srgbClr val="003738"/>
                </a:solidFill>
              </a:rPr>
              <a:t>프로젝트 수행 조직도</a:t>
            </a:r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2EFB0C66-9188-4F78-B537-0F78CCFF7744}"/>
              </a:ext>
            </a:extLst>
          </p:cNvPr>
          <p:cNvSpPr/>
          <p:nvPr/>
        </p:nvSpPr>
        <p:spPr>
          <a:xfrm>
            <a:off x="5385501" y="1303360"/>
            <a:ext cx="3708000" cy="432000"/>
          </a:xfrm>
          <a:custGeom>
            <a:avLst/>
            <a:gdLst>
              <a:gd name="connsiteX0" fmla="*/ 91802 w 3708000"/>
              <a:gd name="connsiteY0" fmla="*/ 0 h 550800"/>
              <a:gd name="connsiteX1" fmla="*/ 3616198 w 3708000"/>
              <a:gd name="connsiteY1" fmla="*/ 0 h 550800"/>
              <a:gd name="connsiteX2" fmla="*/ 3708000 w 3708000"/>
              <a:gd name="connsiteY2" fmla="*/ 91802 h 550800"/>
              <a:gd name="connsiteX3" fmla="*/ 3708000 w 3708000"/>
              <a:gd name="connsiteY3" fmla="*/ 95402 h 550800"/>
              <a:gd name="connsiteX4" fmla="*/ 3617998 w 3708000"/>
              <a:gd name="connsiteY4" fmla="*/ 5400 h 550800"/>
              <a:gd name="connsiteX5" fmla="*/ 198002 w 3708000"/>
              <a:gd name="connsiteY5" fmla="*/ 5400 h 550800"/>
              <a:gd name="connsiteX6" fmla="*/ 108000 w 3708000"/>
              <a:gd name="connsiteY6" fmla="*/ 95402 h 550800"/>
              <a:gd name="connsiteX7" fmla="*/ 108000 w 3708000"/>
              <a:gd name="connsiteY7" fmla="*/ 455398 h 550800"/>
              <a:gd name="connsiteX8" fmla="*/ 198002 w 3708000"/>
              <a:gd name="connsiteY8" fmla="*/ 545400 h 550800"/>
              <a:gd name="connsiteX9" fmla="*/ 3617998 w 3708000"/>
              <a:gd name="connsiteY9" fmla="*/ 545400 h 550800"/>
              <a:gd name="connsiteX10" fmla="*/ 3708000 w 3708000"/>
              <a:gd name="connsiteY10" fmla="*/ 455398 h 550800"/>
              <a:gd name="connsiteX11" fmla="*/ 3708000 w 3708000"/>
              <a:gd name="connsiteY11" fmla="*/ 458998 h 550800"/>
              <a:gd name="connsiteX12" fmla="*/ 3616198 w 3708000"/>
              <a:gd name="connsiteY12" fmla="*/ 550800 h 550800"/>
              <a:gd name="connsiteX13" fmla="*/ 91802 w 3708000"/>
              <a:gd name="connsiteY13" fmla="*/ 550800 h 550800"/>
              <a:gd name="connsiteX14" fmla="*/ 0 w 3708000"/>
              <a:gd name="connsiteY14" fmla="*/ 458998 h 550800"/>
              <a:gd name="connsiteX15" fmla="*/ 0 w 3708000"/>
              <a:gd name="connsiteY15" fmla="*/ 91802 h 550800"/>
              <a:gd name="connsiteX16" fmla="*/ 91802 w 3708000"/>
              <a:gd name="connsiteY16" fmla="*/ 0 h 55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08000" h="550800">
                <a:moveTo>
                  <a:pt x="91802" y="0"/>
                </a:moveTo>
                <a:lnTo>
                  <a:pt x="3616198" y="0"/>
                </a:lnTo>
                <a:cubicBezTo>
                  <a:pt x="3666899" y="0"/>
                  <a:pt x="3708000" y="41101"/>
                  <a:pt x="3708000" y="91802"/>
                </a:cubicBezTo>
                <a:lnTo>
                  <a:pt x="3708000" y="95402"/>
                </a:lnTo>
                <a:cubicBezTo>
                  <a:pt x="3708000" y="45695"/>
                  <a:pt x="3667705" y="5400"/>
                  <a:pt x="3617998" y="5400"/>
                </a:cubicBezTo>
                <a:lnTo>
                  <a:pt x="198002" y="5400"/>
                </a:lnTo>
                <a:cubicBezTo>
                  <a:pt x="148295" y="5400"/>
                  <a:pt x="108000" y="45695"/>
                  <a:pt x="108000" y="95402"/>
                </a:cubicBezTo>
                <a:lnTo>
                  <a:pt x="108000" y="455398"/>
                </a:lnTo>
                <a:cubicBezTo>
                  <a:pt x="108000" y="505105"/>
                  <a:pt x="148295" y="545400"/>
                  <a:pt x="198002" y="545400"/>
                </a:cubicBezTo>
                <a:lnTo>
                  <a:pt x="3617998" y="545400"/>
                </a:lnTo>
                <a:cubicBezTo>
                  <a:pt x="3667705" y="545400"/>
                  <a:pt x="3708000" y="505105"/>
                  <a:pt x="3708000" y="455398"/>
                </a:cubicBezTo>
                <a:lnTo>
                  <a:pt x="3708000" y="458998"/>
                </a:lnTo>
                <a:cubicBezTo>
                  <a:pt x="3708000" y="509699"/>
                  <a:pt x="3666899" y="550800"/>
                  <a:pt x="3616198" y="550800"/>
                </a:cubicBezTo>
                <a:lnTo>
                  <a:pt x="91802" y="550800"/>
                </a:lnTo>
                <a:cubicBezTo>
                  <a:pt x="41101" y="550800"/>
                  <a:pt x="0" y="509699"/>
                  <a:pt x="0" y="458998"/>
                </a:cubicBezTo>
                <a:lnTo>
                  <a:pt x="0" y="91802"/>
                </a:lnTo>
                <a:cubicBezTo>
                  <a:pt x="0" y="41101"/>
                  <a:pt x="41101" y="0"/>
                  <a:pt x="91802" y="0"/>
                </a:cubicBezTo>
                <a:close/>
              </a:path>
            </a:pathLst>
          </a:custGeom>
          <a:solidFill>
            <a:srgbClr val="005F4B"/>
          </a:solidFill>
          <a:ln>
            <a:solidFill>
              <a:srgbClr val="005F4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rtlCol="0" anchor="ctr">
            <a:noAutofit/>
          </a:bodyPr>
          <a:lstStyle/>
          <a:p>
            <a:pPr algn="ctr"/>
            <a:r>
              <a:rPr lang="ko-KR" altLang="en-US" sz="1600" b="1" dirty="0">
                <a:solidFill>
                  <a:srgbClr val="003738"/>
                </a:solidFill>
              </a:rPr>
              <a:t>조직 및 업무분장</a:t>
            </a:r>
          </a:p>
        </p:txBody>
      </p:sp>
      <p:sp>
        <p:nvSpPr>
          <p:cNvPr id="27" name="말풍선: 사각형 26">
            <a:extLst>
              <a:ext uri="{FF2B5EF4-FFF2-40B4-BE49-F238E27FC236}">
                <a16:creationId xmlns:a16="http://schemas.microsoft.com/office/drawing/2014/main" id="{2B1F6143-746C-462B-9392-985460990527}"/>
              </a:ext>
            </a:extLst>
          </p:cNvPr>
          <p:cNvSpPr/>
          <p:nvPr/>
        </p:nvSpPr>
        <p:spPr>
          <a:xfrm>
            <a:off x="8028764" y="1285887"/>
            <a:ext cx="1691236" cy="1140977"/>
          </a:xfrm>
          <a:prstGeom prst="wedgeRectCallou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373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200" dirty="0">
                <a:solidFill>
                  <a:srgbClr val="003738"/>
                </a:solidFill>
              </a:rPr>
              <a:t>프로젝트에 맞게 수정</a:t>
            </a:r>
          </a:p>
        </p:txBody>
      </p:sp>
    </p:spTree>
    <p:extLst>
      <p:ext uri="{BB962C8B-B14F-4D97-AF65-F5344CB8AC3E}">
        <p14:creationId xmlns:p14="http://schemas.microsoft.com/office/powerpoint/2010/main" val="33724267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제목 43">
            <a:extLst>
              <a:ext uri="{FF2B5EF4-FFF2-40B4-BE49-F238E27FC236}">
                <a16:creationId xmlns:a16="http://schemas.microsoft.com/office/drawing/2014/main" id="{13FC507F-D04C-4C4E-859A-4BD0EC2B2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3.1.2 </a:t>
            </a:r>
            <a:r>
              <a:rPr lang="ko-KR" altLang="en-US" dirty="0"/>
              <a:t>사업 추진 일정 계획</a:t>
            </a:r>
          </a:p>
        </p:txBody>
      </p:sp>
      <p:sp>
        <p:nvSpPr>
          <p:cNvPr id="45" name="텍스트 개체 틀 44">
            <a:extLst>
              <a:ext uri="{FF2B5EF4-FFF2-40B4-BE49-F238E27FC236}">
                <a16:creationId xmlns:a16="http://schemas.microsoft.com/office/drawing/2014/main" id="{A614B0B0-B752-4CAC-B71D-E0AE8303DD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ko-KR" altLang="en-US" dirty="0"/>
              <a:t>사업 수행 추진조직 및 업무분장</a:t>
            </a:r>
          </a:p>
        </p:txBody>
      </p:sp>
      <p:sp>
        <p:nvSpPr>
          <p:cNvPr id="7" name="Rectangle 15" descr="서식복사-A">
            <a:extLst>
              <a:ext uri="{FF2B5EF4-FFF2-40B4-BE49-F238E27FC236}">
                <a16:creationId xmlns:a16="http://schemas.microsoft.com/office/drawing/2014/main" id="{0A9EF47A-4D75-436C-8B97-EF4F72EEE713}"/>
              </a:ext>
            </a:extLst>
          </p:cNvPr>
          <p:cNvSpPr>
            <a:spLocks noChangeArrowheads="1"/>
          </p:cNvSpPr>
          <p:nvPr/>
        </p:nvSpPr>
        <p:spPr bwMode="gray">
          <a:xfrm>
            <a:off x="411579" y="2365470"/>
            <a:ext cx="2019629" cy="26536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 w="6350" algn="ctr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lIns="54000" rIns="54000" anchor="ctr"/>
          <a:lstStyle/>
          <a:p>
            <a:pPr algn="ctr" defTabSz="839788" font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200" dirty="0">
                <a:solidFill>
                  <a:srgbClr val="003738"/>
                </a:solidFill>
                <a:latin typeface="+mn-ea"/>
                <a:cs typeface="Arial" pitchFamily="34" charset="0"/>
              </a:rPr>
              <a:t>현황 자료 수집</a:t>
            </a:r>
            <a:r>
              <a:rPr kumimoji="1" lang="en-US" altLang="ko-KR" sz="1200" dirty="0">
                <a:solidFill>
                  <a:srgbClr val="003738"/>
                </a:solidFill>
                <a:latin typeface="+mn-ea"/>
                <a:cs typeface="Arial" pitchFamily="34" charset="0"/>
              </a:rPr>
              <a:t>/</a:t>
            </a:r>
            <a:r>
              <a:rPr kumimoji="1" lang="ko-KR" altLang="en-US" sz="1200" dirty="0">
                <a:solidFill>
                  <a:srgbClr val="003738"/>
                </a:solidFill>
                <a:latin typeface="+mn-ea"/>
                <a:cs typeface="Arial" pitchFamily="34" charset="0"/>
              </a:rPr>
              <a:t>분석</a:t>
            </a:r>
          </a:p>
        </p:txBody>
      </p:sp>
      <p:cxnSp>
        <p:nvCxnSpPr>
          <p:cNvPr id="8" name="AutoShape 16">
            <a:extLst>
              <a:ext uri="{FF2B5EF4-FFF2-40B4-BE49-F238E27FC236}">
                <a16:creationId xmlns:a16="http://schemas.microsoft.com/office/drawing/2014/main" id="{766A7568-1ACE-47C4-B24C-F2E93F8EA0C3}"/>
              </a:ext>
            </a:extLst>
          </p:cNvPr>
          <p:cNvCxnSpPr>
            <a:cxnSpLocks noChangeShapeType="1"/>
            <a:stCxn id="7" idx="2"/>
            <a:endCxn id="10" idx="0"/>
          </p:cNvCxnSpPr>
          <p:nvPr/>
        </p:nvCxnSpPr>
        <p:spPr bwMode="auto">
          <a:xfrm>
            <a:off x="1421394" y="2630840"/>
            <a:ext cx="941" cy="194994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9" name="Rectangle 17" descr="서식복사-A">
            <a:extLst>
              <a:ext uri="{FF2B5EF4-FFF2-40B4-BE49-F238E27FC236}">
                <a16:creationId xmlns:a16="http://schemas.microsoft.com/office/drawing/2014/main" id="{F56088F2-0491-43E7-A647-D4FCF0A3945A}"/>
              </a:ext>
            </a:extLst>
          </p:cNvPr>
          <p:cNvSpPr>
            <a:spLocks noChangeArrowheads="1"/>
          </p:cNvSpPr>
          <p:nvPr/>
        </p:nvSpPr>
        <p:spPr bwMode="gray">
          <a:xfrm>
            <a:off x="409852" y="3287662"/>
            <a:ext cx="2023709" cy="263902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 w="6350" algn="ctr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lIns="54000" rIns="54000" anchor="ctr"/>
          <a:lstStyle/>
          <a:p>
            <a:pPr algn="ctr" defTabSz="839788" font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200" dirty="0">
                <a:solidFill>
                  <a:srgbClr val="003738"/>
                </a:solidFill>
                <a:latin typeface="+mn-ea"/>
                <a:cs typeface="Arial" pitchFamily="34" charset="0"/>
              </a:rPr>
              <a:t>프로젝트 추진계획 수립</a:t>
            </a:r>
            <a:endParaRPr kumimoji="1" lang="en-US" altLang="ko-KR" sz="1200" dirty="0">
              <a:solidFill>
                <a:srgbClr val="003738"/>
              </a:solidFill>
              <a:latin typeface="+mn-ea"/>
              <a:cs typeface="Arial" pitchFamily="34" charset="0"/>
            </a:endParaRPr>
          </a:p>
        </p:txBody>
      </p:sp>
      <p:sp>
        <p:nvSpPr>
          <p:cNvPr id="10" name="Rectangle 30" descr="서식복사-A">
            <a:extLst>
              <a:ext uri="{FF2B5EF4-FFF2-40B4-BE49-F238E27FC236}">
                <a16:creationId xmlns:a16="http://schemas.microsoft.com/office/drawing/2014/main" id="{EFFFD319-F3D6-47FE-8170-B1F8C8030897}"/>
              </a:ext>
            </a:extLst>
          </p:cNvPr>
          <p:cNvSpPr>
            <a:spLocks noChangeArrowheads="1"/>
          </p:cNvSpPr>
          <p:nvPr/>
        </p:nvSpPr>
        <p:spPr bwMode="gray">
          <a:xfrm>
            <a:off x="406400" y="2825833"/>
            <a:ext cx="2031870" cy="26536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 w="6350" algn="ctr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lIns="54000" rIns="54000" anchor="ctr"/>
          <a:lstStyle/>
          <a:p>
            <a:pPr algn="ctr" defTabSz="839788" font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200" dirty="0">
                <a:solidFill>
                  <a:srgbClr val="003738"/>
                </a:solidFill>
                <a:latin typeface="+mn-ea"/>
                <a:cs typeface="Arial" pitchFamily="34" charset="0"/>
              </a:rPr>
              <a:t>설치 전 필요사항 점검</a:t>
            </a:r>
          </a:p>
        </p:txBody>
      </p:sp>
      <p:cxnSp>
        <p:nvCxnSpPr>
          <p:cNvPr id="11" name="AutoShape 31">
            <a:extLst>
              <a:ext uri="{FF2B5EF4-FFF2-40B4-BE49-F238E27FC236}">
                <a16:creationId xmlns:a16="http://schemas.microsoft.com/office/drawing/2014/main" id="{5B432631-B62E-4F3D-859F-47E1FB61B65E}"/>
              </a:ext>
            </a:extLst>
          </p:cNvPr>
          <p:cNvCxnSpPr>
            <a:cxnSpLocks noChangeShapeType="1"/>
            <a:stCxn id="10" idx="2"/>
            <a:endCxn id="9" idx="0"/>
          </p:cNvCxnSpPr>
          <p:nvPr/>
        </p:nvCxnSpPr>
        <p:spPr bwMode="auto">
          <a:xfrm flipH="1">
            <a:off x="1421707" y="3091202"/>
            <a:ext cx="628" cy="196461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" name="AutoShape 32">
            <a:extLst>
              <a:ext uri="{FF2B5EF4-FFF2-40B4-BE49-F238E27FC236}">
                <a16:creationId xmlns:a16="http://schemas.microsoft.com/office/drawing/2014/main" id="{4998C381-2F1E-4FF2-BC33-AA34AC546C2B}"/>
              </a:ext>
            </a:extLst>
          </p:cNvPr>
          <p:cNvCxnSpPr>
            <a:cxnSpLocks noChangeShapeType="1"/>
            <a:stCxn id="9" idx="3"/>
            <a:endCxn id="13" idx="1"/>
          </p:cNvCxnSpPr>
          <p:nvPr/>
        </p:nvCxnSpPr>
        <p:spPr bwMode="auto">
          <a:xfrm flipV="1">
            <a:off x="2433562" y="2498154"/>
            <a:ext cx="321194" cy="921459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accent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3" name="Rectangle 15" descr="서식복사-A">
            <a:extLst>
              <a:ext uri="{FF2B5EF4-FFF2-40B4-BE49-F238E27FC236}">
                <a16:creationId xmlns:a16="http://schemas.microsoft.com/office/drawing/2014/main" id="{E055C2B4-6BBA-44D7-A8AA-5A60593333E5}"/>
              </a:ext>
            </a:extLst>
          </p:cNvPr>
          <p:cNvSpPr>
            <a:spLocks noChangeArrowheads="1"/>
          </p:cNvSpPr>
          <p:nvPr/>
        </p:nvSpPr>
        <p:spPr bwMode="gray">
          <a:xfrm>
            <a:off x="2754756" y="2365470"/>
            <a:ext cx="2071791" cy="26536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 w="6350" algn="ctr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lIns="54000" rIns="54000" anchor="ctr"/>
          <a:lstStyle/>
          <a:p>
            <a:pPr algn="ctr" defTabSz="839788" font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200" dirty="0">
                <a:solidFill>
                  <a:srgbClr val="003738"/>
                </a:solidFill>
                <a:latin typeface="+mn-ea"/>
                <a:cs typeface="Arial" pitchFamily="34" charset="0"/>
              </a:rPr>
              <a:t>백업 </a:t>
            </a:r>
            <a:r>
              <a:rPr kumimoji="1" lang="en-US" altLang="ko-KR" sz="1200" dirty="0">
                <a:solidFill>
                  <a:srgbClr val="003738"/>
                </a:solidFill>
                <a:latin typeface="+mn-ea"/>
                <a:cs typeface="Arial" pitchFamily="34" charset="0"/>
              </a:rPr>
              <a:t>H/W </a:t>
            </a:r>
            <a:r>
              <a:rPr kumimoji="1" lang="ko-KR" altLang="en-US" sz="1200" dirty="0">
                <a:solidFill>
                  <a:srgbClr val="003738"/>
                </a:solidFill>
                <a:latin typeface="+mn-ea"/>
                <a:cs typeface="Arial" pitchFamily="34" charset="0"/>
              </a:rPr>
              <a:t>설치 및 구성 </a:t>
            </a:r>
          </a:p>
        </p:txBody>
      </p:sp>
      <p:sp>
        <p:nvSpPr>
          <p:cNvPr id="14" name="Rectangle 15" descr="서식복사-A">
            <a:extLst>
              <a:ext uri="{FF2B5EF4-FFF2-40B4-BE49-F238E27FC236}">
                <a16:creationId xmlns:a16="http://schemas.microsoft.com/office/drawing/2014/main" id="{14FE100C-6BFF-4A8E-A1B8-1B88EBE8C7A2}"/>
              </a:ext>
            </a:extLst>
          </p:cNvPr>
          <p:cNvSpPr>
            <a:spLocks noChangeArrowheads="1"/>
          </p:cNvSpPr>
          <p:nvPr/>
        </p:nvSpPr>
        <p:spPr bwMode="gray">
          <a:xfrm>
            <a:off x="5189856" y="2365470"/>
            <a:ext cx="1983300" cy="26536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 w="6350" algn="ctr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lIns="54000" rIns="54000" anchor="ctr"/>
          <a:lstStyle/>
          <a:p>
            <a:pPr algn="ctr" defTabSz="839788" font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200" dirty="0">
                <a:solidFill>
                  <a:srgbClr val="003738"/>
                </a:solidFill>
                <a:latin typeface="+mn-ea"/>
                <a:cs typeface="Arial" pitchFamily="34" charset="0"/>
              </a:rPr>
              <a:t>백업 </a:t>
            </a:r>
            <a:r>
              <a:rPr kumimoji="1" lang="en-US" altLang="ko-KR" sz="1200" dirty="0">
                <a:solidFill>
                  <a:srgbClr val="003738"/>
                </a:solidFill>
                <a:latin typeface="+mn-ea"/>
                <a:cs typeface="Arial" pitchFamily="34" charset="0"/>
              </a:rPr>
              <a:t>S/W </a:t>
            </a:r>
            <a:r>
              <a:rPr kumimoji="1" lang="ko-KR" altLang="en-US" sz="1200" dirty="0">
                <a:solidFill>
                  <a:srgbClr val="003738"/>
                </a:solidFill>
                <a:latin typeface="+mn-ea"/>
                <a:cs typeface="Arial" pitchFamily="34" charset="0"/>
              </a:rPr>
              <a:t>설치 및 구성</a:t>
            </a:r>
          </a:p>
        </p:txBody>
      </p:sp>
      <p:cxnSp>
        <p:nvCxnSpPr>
          <p:cNvPr id="15" name="AutoShape 16">
            <a:extLst>
              <a:ext uri="{FF2B5EF4-FFF2-40B4-BE49-F238E27FC236}">
                <a16:creationId xmlns:a16="http://schemas.microsoft.com/office/drawing/2014/main" id="{3BC14C5F-4C1C-4572-A2BB-F9420D39409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77287" y="2630840"/>
            <a:ext cx="0" cy="194994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6" name="Rectangle 17" descr="서식복사-A">
            <a:extLst>
              <a:ext uri="{FF2B5EF4-FFF2-40B4-BE49-F238E27FC236}">
                <a16:creationId xmlns:a16="http://schemas.microsoft.com/office/drawing/2014/main" id="{B5BC16ED-DFE8-41F8-A042-7746E908FFD2}"/>
              </a:ext>
            </a:extLst>
          </p:cNvPr>
          <p:cNvSpPr>
            <a:spLocks noChangeArrowheads="1"/>
          </p:cNvSpPr>
          <p:nvPr/>
        </p:nvSpPr>
        <p:spPr bwMode="gray">
          <a:xfrm>
            <a:off x="5188129" y="3287662"/>
            <a:ext cx="1987307" cy="263902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 w="6350" algn="ctr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lIns="54000" rIns="54000" anchor="ctr"/>
          <a:lstStyle/>
          <a:p>
            <a:pPr algn="ctr" defTabSz="839788" font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200" dirty="0">
                <a:solidFill>
                  <a:srgbClr val="003738"/>
                </a:solidFill>
                <a:latin typeface="+mn-ea"/>
                <a:cs typeface="Arial" pitchFamily="34" charset="0"/>
              </a:rPr>
              <a:t>백업 서비스 가동</a:t>
            </a:r>
          </a:p>
        </p:txBody>
      </p:sp>
      <p:sp>
        <p:nvSpPr>
          <p:cNvPr id="17" name="Rectangle 30" descr="서식복사-A">
            <a:extLst>
              <a:ext uri="{FF2B5EF4-FFF2-40B4-BE49-F238E27FC236}">
                <a16:creationId xmlns:a16="http://schemas.microsoft.com/office/drawing/2014/main" id="{07916F92-5D88-4508-BAA7-959E699C4D2B}"/>
              </a:ext>
            </a:extLst>
          </p:cNvPr>
          <p:cNvSpPr>
            <a:spLocks noChangeArrowheads="1"/>
          </p:cNvSpPr>
          <p:nvPr/>
        </p:nvSpPr>
        <p:spPr bwMode="gray">
          <a:xfrm>
            <a:off x="5184677" y="2825833"/>
            <a:ext cx="1995320" cy="26536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 w="6350" algn="ctr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lIns="54000" rIns="54000" anchor="ctr"/>
          <a:lstStyle/>
          <a:p>
            <a:pPr algn="ctr" defTabSz="839788" font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ko-KR" altLang="en-US" sz="1200" dirty="0">
                <a:solidFill>
                  <a:srgbClr val="003738"/>
                </a:solidFill>
                <a:latin typeface="+mn-ea"/>
                <a:cs typeface="Arial" pitchFamily="34" charset="0"/>
              </a:rPr>
              <a:t>솔루션 검증</a:t>
            </a:r>
            <a:r>
              <a:rPr kumimoji="1" lang="ko-KR" altLang="en-US" sz="1200" dirty="0">
                <a:solidFill>
                  <a:srgbClr val="003738"/>
                </a:solidFill>
                <a:latin typeface="+mn-ea"/>
                <a:cs typeface="Arial" pitchFamily="34" charset="0"/>
              </a:rPr>
              <a:t> 진행</a:t>
            </a:r>
          </a:p>
        </p:txBody>
      </p:sp>
      <p:cxnSp>
        <p:nvCxnSpPr>
          <p:cNvPr id="18" name="AutoShape 31">
            <a:extLst>
              <a:ext uri="{FF2B5EF4-FFF2-40B4-BE49-F238E27FC236}">
                <a16:creationId xmlns:a16="http://schemas.microsoft.com/office/drawing/2014/main" id="{9BBB7745-FAAE-499E-9F0B-DD6EC855731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77287" y="3091202"/>
            <a:ext cx="0" cy="196461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9" name="Rectangle 15" descr="서식복사-A">
            <a:extLst>
              <a:ext uri="{FF2B5EF4-FFF2-40B4-BE49-F238E27FC236}">
                <a16:creationId xmlns:a16="http://schemas.microsoft.com/office/drawing/2014/main" id="{D2F59302-E271-4F29-B8F5-390E4BB71BA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459931" y="2365470"/>
            <a:ext cx="2023060" cy="26536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 w="6350" algn="ctr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lIns="54000" rIns="54000" anchor="ctr"/>
          <a:lstStyle/>
          <a:p>
            <a:pPr algn="ctr" defTabSz="839788" font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200" dirty="0">
                <a:solidFill>
                  <a:srgbClr val="003738"/>
                </a:solidFill>
                <a:latin typeface="+mn-ea"/>
                <a:cs typeface="Arial" pitchFamily="34" charset="0"/>
              </a:rPr>
              <a:t>사용자 교육</a:t>
            </a:r>
          </a:p>
        </p:txBody>
      </p:sp>
      <p:cxnSp>
        <p:nvCxnSpPr>
          <p:cNvPr id="20" name="AutoShape 16">
            <a:extLst>
              <a:ext uri="{FF2B5EF4-FFF2-40B4-BE49-F238E27FC236}">
                <a16:creationId xmlns:a16="http://schemas.microsoft.com/office/drawing/2014/main" id="{266D61BC-7A01-4971-A46B-1517BB40616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469085" y="2630840"/>
            <a:ext cx="0" cy="194994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1" name="Rectangle 17" descr="서식복사-A">
            <a:extLst>
              <a:ext uri="{FF2B5EF4-FFF2-40B4-BE49-F238E27FC236}">
                <a16:creationId xmlns:a16="http://schemas.microsoft.com/office/drawing/2014/main" id="{1D711A49-06DD-44DD-9A9E-F369CD94448A}"/>
              </a:ext>
            </a:extLst>
          </p:cNvPr>
          <p:cNvSpPr>
            <a:spLocks noChangeArrowheads="1"/>
          </p:cNvSpPr>
          <p:nvPr/>
        </p:nvSpPr>
        <p:spPr bwMode="gray">
          <a:xfrm>
            <a:off x="7458204" y="3287662"/>
            <a:ext cx="2027147" cy="263902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 w="6350" algn="ctr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lIns="54000" rIns="54000" anchor="ctr"/>
          <a:lstStyle/>
          <a:p>
            <a:pPr algn="ctr" defTabSz="839788" font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200" dirty="0">
                <a:solidFill>
                  <a:srgbClr val="003738"/>
                </a:solidFill>
                <a:latin typeface="+mn-ea"/>
                <a:cs typeface="Arial" pitchFamily="34" charset="0"/>
              </a:rPr>
              <a:t>완료보고</a:t>
            </a:r>
          </a:p>
        </p:txBody>
      </p:sp>
      <p:sp>
        <p:nvSpPr>
          <p:cNvPr id="22" name="Rectangle 30" descr="서식복사-A">
            <a:extLst>
              <a:ext uri="{FF2B5EF4-FFF2-40B4-BE49-F238E27FC236}">
                <a16:creationId xmlns:a16="http://schemas.microsoft.com/office/drawing/2014/main" id="{2605E87C-7C00-4C9C-BDBF-8CB0A88EBCA1}"/>
              </a:ext>
            </a:extLst>
          </p:cNvPr>
          <p:cNvSpPr>
            <a:spLocks noChangeArrowheads="1"/>
          </p:cNvSpPr>
          <p:nvPr/>
        </p:nvSpPr>
        <p:spPr bwMode="gray">
          <a:xfrm>
            <a:off x="7454754" y="2825833"/>
            <a:ext cx="2035321" cy="26536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 w="6350" algn="ctr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lIns="54000" rIns="54000" anchor="ctr"/>
          <a:lstStyle/>
          <a:p>
            <a:pPr algn="ctr" defTabSz="839788" font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200" dirty="0">
                <a:solidFill>
                  <a:srgbClr val="003738"/>
                </a:solidFill>
                <a:latin typeface="+mn-ea"/>
                <a:cs typeface="Arial" pitchFamily="34" charset="0"/>
              </a:rPr>
              <a:t>산출물 작성</a:t>
            </a:r>
          </a:p>
        </p:txBody>
      </p:sp>
      <p:cxnSp>
        <p:nvCxnSpPr>
          <p:cNvPr id="23" name="AutoShape 31">
            <a:extLst>
              <a:ext uri="{FF2B5EF4-FFF2-40B4-BE49-F238E27FC236}">
                <a16:creationId xmlns:a16="http://schemas.microsoft.com/office/drawing/2014/main" id="{E9F9D105-623E-438D-A826-E236C201F37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469085" y="3091202"/>
            <a:ext cx="0" cy="196461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4" name="AutoShape 95">
            <a:extLst>
              <a:ext uri="{FF2B5EF4-FFF2-40B4-BE49-F238E27FC236}">
                <a16:creationId xmlns:a16="http://schemas.microsoft.com/office/drawing/2014/main" id="{C999CEDF-5D38-49FC-80F4-D72CA39160DA}"/>
              </a:ext>
            </a:extLst>
          </p:cNvPr>
          <p:cNvCxnSpPr>
            <a:cxnSpLocks noChangeShapeType="1"/>
            <a:stCxn id="16" idx="3"/>
            <a:endCxn id="19" idx="1"/>
          </p:cNvCxnSpPr>
          <p:nvPr/>
        </p:nvCxnSpPr>
        <p:spPr bwMode="auto">
          <a:xfrm flipV="1">
            <a:off x="7175436" y="2498154"/>
            <a:ext cx="284496" cy="921459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accent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8820720-EFC5-4C68-9C3E-3AF764ACB336}"/>
              </a:ext>
            </a:extLst>
          </p:cNvPr>
          <p:cNvSpPr/>
          <p:nvPr/>
        </p:nvSpPr>
        <p:spPr bwMode="auto">
          <a:xfrm>
            <a:off x="406402" y="3642464"/>
            <a:ext cx="2031870" cy="2700000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2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현황자료 수집</a:t>
            </a:r>
            <a:r>
              <a:rPr kumimoji="0" lang="en-US" altLang="ko-KR" sz="12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/</a:t>
            </a:r>
            <a:r>
              <a:rPr kumimoji="0" lang="ko-KR" altLang="en-US" sz="12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분석</a:t>
            </a:r>
            <a:endParaRPr kumimoji="0" lang="en-US" altLang="ko-KR" sz="1200" b="1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200" dirty="0">
                <a:latin typeface="+mn-ea"/>
              </a:rPr>
              <a:t>현재 백업 정책 분석</a:t>
            </a:r>
            <a:endParaRPr kumimoji="0" lang="en-US" altLang="ko-KR" sz="1200" dirty="0">
              <a:latin typeface="+mn-ea"/>
            </a:endParaRPr>
          </a:p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백업 대상 서버 목록 협의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200" dirty="0">
                <a:latin typeface="+mn-ea"/>
              </a:rPr>
              <a:t>백업 정책 협의 및 확정</a:t>
            </a:r>
            <a:endParaRPr kumimoji="0" lang="en-US" altLang="ko-KR" sz="1200" dirty="0">
              <a:latin typeface="+mn-ea"/>
            </a:endParaRPr>
          </a:p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200" b="1" u="sng" dirty="0">
                <a:latin typeface="+mn-ea"/>
              </a:rPr>
              <a:t>설치 전 필요사항 점검</a:t>
            </a:r>
            <a:endParaRPr kumimoji="0" lang="en-US" altLang="ko-KR" sz="1200" b="1" u="sng" dirty="0">
              <a:latin typeface="+mn-ea"/>
            </a:endParaRPr>
          </a:p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200" dirty="0">
                <a:latin typeface="+mn-ea"/>
              </a:rPr>
              <a:t>H/W </a:t>
            </a:r>
            <a:r>
              <a:rPr kumimoji="0" lang="ko-KR" altLang="en-US" sz="1200" dirty="0">
                <a:latin typeface="+mn-ea"/>
              </a:rPr>
              <a:t>준비 및 설치 요건 검토</a:t>
            </a:r>
            <a:endParaRPr kumimoji="0" lang="en-US" altLang="ko-KR" sz="1200" dirty="0">
              <a:latin typeface="+mn-ea"/>
            </a:endParaRPr>
          </a:p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200" dirty="0">
                <a:latin typeface="+mn-ea"/>
              </a:rPr>
              <a:t>기반 환경 구성 협의</a:t>
            </a:r>
            <a:endParaRPr kumimoji="0" lang="en-US" altLang="ko-KR" sz="1200" dirty="0">
              <a:latin typeface="+mn-ea"/>
            </a:endParaRPr>
          </a:p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200" dirty="0">
                <a:latin typeface="+mn-ea"/>
              </a:rPr>
              <a:t>S/W </a:t>
            </a:r>
            <a:r>
              <a:rPr kumimoji="0" lang="ko-KR" altLang="en-US" sz="1200" dirty="0">
                <a:latin typeface="+mn-ea"/>
              </a:rPr>
              <a:t>설치 요건 검토</a:t>
            </a:r>
            <a:endParaRPr kumimoji="0" lang="en-US" altLang="ko-KR" sz="1200" dirty="0">
              <a:latin typeface="+mn-ea"/>
            </a:endParaRPr>
          </a:p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200" dirty="0">
                <a:latin typeface="+mn-ea"/>
              </a:rPr>
              <a:t>SAN/LAN </a:t>
            </a:r>
            <a:r>
              <a:rPr kumimoji="0" lang="ko-KR" altLang="en-US" sz="1200" dirty="0">
                <a:latin typeface="+mn-ea"/>
              </a:rPr>
              <a:t>구성안 협의</a:t>
            </a:r>
            <a:endParaRPr kumimoji="0" lang="en-US" altLang="ko-KR" sz="1200" dirty="0">
              <a:latin typeface="+mn-ea"/>
            </a:endParaRPr>
          </a:p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200" dirty="0">
              <a:latin typeface="+mn-ea"/>
            </a:endParaRPr>
          </a:p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200" b="1" u="sng" dirty="0">
                <a:latin typeface="+mn-ea"/>
              </a:rPr>
              <a:t>프로젝트 추진계획 수립</a:t>
            </a:r>
            <a:endParaRPr kumimoji="0" lang="en-US" altLang="ko-KR" sz="1200" b="1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200" dirty="0">
                <a:latin typeface="+mn-ea"/>
              </a:rPr>
              <a:t>시스템 별 작업일정 협의</a:t>
            </a:r>
            <a:endParaRPr kumimoji="0" lang="en-US" altLang="ko-KR" sz="1200" dirty="0"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2A626E7-F112-4B80-96BB-26222F3555B3}"/>
              </a:ext>
            </a:extLst>
          </p:cNvPr>
          <p:cNvSpPr/>
          <p:nvPr/>
        </p:nvSpPr>
        <p:spPr bwMode="auto">
          <a:xfrm>
            <a:off x="2794678" y="3642464"/>
            <a:ext cx="2031870" cy="2700000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2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백업 </a:t>
            </a:r>
            <a:r>
              <a:rPr kumimoji="0" lang="en-US" altLang="ko-KR" sz="12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H/W</a:t>
            </a:r>
            <a:r>
              <a:rPr kumimoji="0" lang="en-US" altLang="ko-KR" sz="1200" b="1" i="0" u="sng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</a:t>
            </a:r>
            <a:r>
              <a:rPr kumimoji="0" lang="ko-KR" altLang="en-US" sz="1200" b="1" i="0" u="sng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설치 및 </a:t>
            </a:r>
            <a:r>
              <a:rPr kumimoji="0" lang="ko-KR" altLang="en-US" sz="1200" b="1" u="sng" dirty="0">
                <a:latin typeface="+mn-ea"/>
              </a:rPr>
              <a:t>구성</a:t>
            </a:r>
            <a:endParaRPr kumimoji="0" lang="en-US" altLang="ko-KR" sz="1200" b="1" i="0" u="sng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200" baseline="0" dirty="0">
                <a:latin typeface="+mn-ea"/>
              </a:rPr>
              <a:t>백업 </a:t>
            </a:r>
            <a:r>
              <a:rPr kumimoji="0" lang="en-US" altLang="ko-KR" sz="1200" baseline="0" dirty="0">
                <a:latin typeface="+mn-ea"/>
              </a:rPr>
              <a:t>H/W </a:t>
            </a:r>
            <a:r>
              <a:rPr kumimoji="0" lang="ko-KR" altLang="en-US" sz="1200" dirty="0">
                <a:latin typeface="+mn-ea"/>
              </a:rPr>
              <a:t>구성</a:t>
            </a:r>
            <a:endParaRPr kumimoji="0" lang="en-US" altLang="ko-KR" sz="1200" baseline="0" dirty="0">
              <a:latin typeface="+mn-ea"/>
            </a:endParaRPr>
          </a:p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2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백업 스토리지 구성요소 점검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1200" baseline="0" dirty="0">
                <a:latin typeface="+mn-ea"/>
              </a:rPr>
              <a:t>SAN Switch </a:t>
            </a:r>
            <a:r>
              <a:rPr kumimoji="0" lang="ko-KR" altLang="en-US" sz="1200" baseline="0" dirty="0">
                <a:latin typeface="+mn-ea"/>
              </a:rPr>
              <a:t>구성요소 점검</a:t>
            </a:r>
            <a:endParaRPr kumimoji="0" lang="en-US" altLang="ko-KR" sz="1200" baseline="0" dirty="0">
              <a:latin typeface="+mn-ea"/>
            </a:endParaRPr>
          </a:p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2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백업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Network </a:t>
            </a:r>
            <a:r>
              <a:rPr kumimoji="0" lang="ko-KR" altLang="en-US" sz="12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장비 구성요소 점검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단위 테스트 작업 수행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200" b="0" dirty="0">
              <a:latin typeface="+mn-ea"/>
            </a:endParaRPr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A340E6E-29BD-4EA0-A3C2-4048CE46109A}"/>
              </a:ext>
            </a:extLst>
          </p:cNvPr>
          <p:cNvSpPr/>
          <p:nvPr/>
        </p:nvSpPr>
        <p:spPr bwMode="auto">
          <a:xfrm>
            <a:off x="5184678" y="3642464"/>
            <a:ext cx="2031870" cy="2700000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2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백업 </a:t>
            </a:r>
            <a:r>
              <a:rPr kumimoji="0" lang="en-US" altLang="ko-KR" sz="12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S/W </a:t>
            </a:r>
            <a:r>
              <a:rPr kumimoji="0" lang="ko-KR" altLang="en-US" sz="12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설치</a:t>
            </a:r>
            <a:endParaRPr kumimoji="0" lang="en-US" altLang="ko-KR" sz="1200" b="1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200" dirty="0">
                <a:latin typeface="+mn-ea"/>
              </a:rPr>
              <a:t>백업 서버 설치</a:t>
            </a:r>
            <a:endParaRPr kumimoji="0" lang="en-US" altLang="ko-KR" sz="1200" dirty="0">
              <a:latin typeface="+mn-ea"/>
            </a:endParaRPr>
          </a:p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200" dirty="0">
                <a:latin typeface="+mn-ea"/>
              </a:rPr>
              <a:t>백업</a:t>
            </a:r>
            <a:r>
              <a:rPr kumimoji="0" lang="en-US" altLang="ko-KR" sz="1200" dirty="0">
                <a:latin typeface="+mn-ea"/>
              </a:rPr>
              <a:t> Proxy, Repository </a:t>
            </a:r>
            <a:r>
              <a:rPr kumimoji="0" lang="ko-KR" altLang="en-US" sz="1200" dirty="0">
                <a:latin typeface="+mn-ea"/>
              </a:rPr>
              <a:t>서버 설치</a:t>
            </a:r>
            <a:endParaRPr kumimoji="0" lang="en-US" altLang="ko-KR" sz="1200" dirty="0">
              <a:latin typeface="+mn-ea"/>
            </a:endParaRPr>
          </a:p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백업시스템</a:t>
            </a:r>
            <a:r>
              <a:rPr kumimoji="0" lang="ko-KR" altLang="en-US" sz="12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별 대상 선정 및 합의</a:t>
            </a:r>
            <a:b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</a:br>
            <a:endParaRPr kumimoji="0" lang="en-US" altLang="ko-KR" sz="1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2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테스트</a:t>
            </a:r>
            <a:endParaRPr kumimoji="0" lang="en-US" altLang="ko-KR" sz="1200" b="1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200" dirty="0">
                <a:latin typeface="+mn-ea"/>
              </a:rPr>
              <a:t>테스트 계획서 작성</a:t>
            </a:r>
            <a:endParaRPr kumimoji="0" lang="en-US" altLang="ko-KR" sz="1200" dirty="0">
              <a:latin typeface="+mn-ea"/>
            </a:endParaRPr>
          </a:p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백업 성능 테스트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200" dirty="0">
                <a:latin typeface="+mn-ea"/>
              </a:rPr>
              <a:t>복구 성능 테스트</a:t>
            </a:r>
            <a:endParaRPr kumimoji="0" lang="en-US" altLang="ko-KR" sz="1200" dirty="0">
              <a:latin typeface="+mn-ea"/>
            </a:endParaRPr>
          </a:p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백업 정책 검토 및 수정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200" dirty="0">
                <a:latin typeface="+mn-ea"/>
              </a:rPr>
              <a:t>테스트 보고서 작성</a:t>
            </a:r>
            <a:endParaRPr kumimoji="0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E6359ED-356B-4C30-8821-CBC5221977F3}"/>
              </a:ext>
            </a:extLst>
          </p:cNvPr>
          <p:cNvSpPr/>
          <p:nvPr/>
        </p:nvSpPr>
        <p:spPr bwMode="auto">
          <a:xfrm>
            <a:off x="7458205" y="3642464"/>
            <a:ext cx="2031870" cy="2700000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2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사용자 교육</a:t>
            </a:r>
            <a:endParaRPr kumimoji="0" lang="en-US" altLang="ko-KR" sz="1200" b="1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백업 소프트웨어 관리 및 운영 교육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장애처리 및 </a:t>
            </a:r>
            <a:r>
              <a:rPr kumimoji="0" lang="ko-KR" altLang="en-US" sz="1200" dirty="0">
                <a:latin typeface="+mn-ea"/>
              </a:rPr>
              <a:t>해결 방안 교육</a:t>
            </a:r>
            <a:endParaRPr kumimoji="0" lang="en-US" altLang="ko-KR" sz="1200" dirty="0">
              <a:latin typeface="+mn-ea"/>
            </a:endParaRPr>
          </a:p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200" b="1" u="sng" dirty="0">
                <a:latin typeface="+mn-ea"/>
              </a:rPr>
              <a:t>산출물 작성 및 전달</a:t>
            </a:r>
            <a:br>
              <a:rPr kumimoji="0" lang="en-US" altLang="ko-KR" sz="1200" b="1" u="sng" dirty="0">
                <a:latin typeface="+mn-ea"/>
              </a:rPr>
            </a:br>
            <a:endParaRPr kumimoji="0" lang="en-US" altLang="ko-KR" sz="1200" b="1" u="sng" dirty="0">
              <a:latin typeface="+mn-ea"/>
            </a:endParaRPr>
          </a:p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2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완료보고</a:t>
            </a:r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5DAE0BB3-41C6-4B2E-B4E6-2AA1D85DCF48}"/>
              </a:ext>
            </a:extLst>
          </p:cNvPr>
          <p:cNvSpPr>
            <a:spLocks noChangeArrowheads="1"/>
          </p:cNvSpPr>
          <p:nvPr/>
        </p:nvSpPr>
        <p:spPr bwMode="gray">
          <a:xfrm>
            <a:off x="419371" y="1854160"/>
            <a:ext cx="2018901" cy="381197"/>
          </a:xfrm>
          <a:prstGeom prst="rect">
            <a:avLst/>
          </a:prstGeom>
          <a:solidFill>
            <a:srgbClr val="005F4B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latinLnBrk="0"/>
            <a:r>
              <a:rPr kumimoji="0" lang="ko-KR" altLang="en-US" sz="1400" b="1" dirty="0">
                <a:solidFill>
                  <a:schemeClr val="bg1"/>
                </a:solidFill>
                <a:latin typeface="+mn-ea"/>
              </a:rPr>
              <a:t>사전 계획단계</a:t>
            </a: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9F33B0E1-DD9E-4D69-842C-B0CC01931C14}"/>
              </a:ext>
            </a:extLst>
          </p:cNvPr>
          <p:cNvSpPr>
            <a:spLocks noChangeArrowheads="1"/>
          </p:cNvSpPr>
          <p:nvPr/>
        </p:nvSpPr>
        <p:spPr bwMode="gray">
          <a:xfrm>
            <a:off x="2754756" y="1854160"/>
            <a:ext cx="2071791" cy="381197"/>
          </a:xfrm>
          <a:prstGeom prst="rect">
            <a:avLst/>
          </a:prstGeom>
          <a:solidFill>
            <a:srgbClr val="005F4B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latinLnBrk="0"/>
            <a:r>
              <a:rPr kumimoji="0" lang="ko-KR" altLang="en-US" sz="1400" b="1" dirty="0">
                <a:solidFill>
                  <a:schemeClr val="bg1"/>
                </a:solidFill>
                <a:latin typeface="+mn-ea"/>
              </a:rPr>
              <a:t>백업 </a:t>
            </a:r>
            <a:r>
              <a:rPr kumimoji="0" lang="en-US" altLang="ko-KR" sz="1400" b="1" dirty="0">
                <a:solidFill>
                  <a:schemeClr val="bg1"/>
                </a:solidFill>
                <a:latin typeface="+mn-ea"/>
              </a:rPr>
              <a:t>H/W </a:t>
            </a:r>
            <a:r>
              <a:rPr kumimoji="0" lang="ko-KR" altLang="en-US" sz="1400" b="1" dirty="0">
                <a:solidFill>
                  <a:schemeClr val="bg1"/>
                </a:solidFill>
                <a:latin typeface="+mn-ea"/>
              </a:rPr>
              <a:t>구축단계</a:t>
            </a:r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6F765F46-6956-4E22-B286-F152C5D6B789}"/>
              </a:ext>
            </a:extLst>
          </p:cNvPr>
          <p:cNvSpPr>
            <a:spLocks noChangeArrowheads="1"/>
          </p:cNvSpPr>
          <p:nvPr/>
        </p:nvSpPr>
        <p:spPr bwMode="gray">
          <a:xfrm>
            <a:off x="5189856" y="1854160"/>
            <a:ext cx="1990141" cy="381197"/>
          </a:xfrm>
          <a:prstGeom prst="rect">
            <a:avLst/>
          </a:prstGeom>
          <a:solidFill>
            <a:srgbClr val="005F4B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latinLnBrk="0"/>
            <a:r>
              <a:rPr kumimoji="0" lang="ko-KR" altLang="en-US" sz="1400" b="1" dirty="0">
                <a:solidFill>
                  <a:schemeClr val="bg1"/>
                </a:solidFill>
                <a:latin typeface="+mn-ea"/>
              </a:rPr>
              <a:t>백업 </a:t>
            </a:r>
            <a:r>
              <a:rPr kumimoji="0" lang="en-US" altLang="ko-KR" sz="1400" b="1" dirty="0">
                <a:solidFill>
                  <a:schemeClr val="bg1"/>
                </a:solidFill>
                <a:latin typeface="+mn-ea"/>
              </a:rPr>
              <a:t>S/W </a:t>
            </a:r>
            <a:r>
              <a:rPr kumimoji="0" lang="ko-KR" altLang="en-US" sz="1400" b="1" dirty="0">
                <a:solidFill>
                  <a:schemeClr val="bg1"/>
                </a:solidFill>
                <a:latin typeface="+mn-ea"/>
              </a:rPr>
              <a:t>구축단계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CCE4BA7E-9879-4885-8FF5-28C7739AA2C1}"/>
              </a:ext>
            </a:extLst>
          </p:cNvPr>
          <p:cNvSpPr>
            <a:spLocks noChangeArrowheads="1"/>
          </p:cNvSpPr>
          <p:nvPr/>
        </p:nvSpPr>
        <p:spPr bwMode="gray">
          <a:xfrm>
            <a:off x="7459931" y="1854160"/>
            <a:ext cx="2030144" cy="381197"/>
          </a:xfrm>
          <a:prstGeom prst="rect">
            <a:avLst/>
          </a:prstGeom>
          <a:solidFill>
            <a:srgbClr val="005F4B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latinLnBrk="0"/>
            <a:r>
              <a:rPr kumimoji="0" lang="ko-KR" altLang="en-US" sz="1400" b="1" dirty="0">
                <a:solidFill>
                  <a:schemeClr val="bg1"/>
                </a:solidFill>
                <a:latin typeface="+mn-ea"/>
              </a:rPr>
              <a:t>안정화 단계</a:t>
            </a:r>
          </a:p>
        </p:txBody>
      </p:sp>
      <p:sp>
        <p:nvSpPr>
          <p:cNvPr id="33" name="Rectangle 15" descr="서식복사-A">
            <a:extLst>
              <a:ext uri="{FF2B5EF4-FFF2-40B4-BE49-F238E27FC236}">
                <a16:creationId xmlns:a16="http://schemas.microsoft.com/office/drawing/2014/main" id="{6CC7E143-416D-4B9D-8BE3-FEE94861584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754756" y="2835108"/>
            <a:ext cx="2071791" cy="265369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 w="6350" algn="ctr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wrap="none" lIns="54000" rIns="54000" anchor="ctr"/>
          <a:lstStyle/>
          <a:p>
            <a:pPr algn="ctr" defTabSz="839788" fontAlgn="ctr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ko-KR" altLang="en-US" sz="1200" dirty="0">
                <a:solidFill>
                  <a:srgbClr val="003738"/>
                </a:solidFill>
                <a:latin typeface="+mn-ea"/>
                <a:cs typeface="Arial" pitchFamily="34" charset="0"/>
              </a:rPr>
              <a:t>검증시스템 환경</a:t>
            </a:r>
            <a:r>
              <a:rPr lang="en-US" altLang="ko-KR" sz="1200" dirty="0">
                <a:solidFill>
                  <a:srgbClr val="003738"/>
                </a:solidFill>
                <a:latin typeface="+mn-ea"/>
                <a:cs typeface="Arial" pitchFamily="34" charset="0"/>
              </a:rPr>
              <a:t> </a:t>
            </a:r>
            <a:r>
              <a:rPr lang="ko-KR" altLang="en-US" sz="1200" dirty="0">
                <a:solidFill>
                  <a:srgbClr val="003738"/>
                </a:solidFill>
                <a:latin typeface="+mn-ea"/>
                <a:cs typeface="Arial" pitchFamily="34" charset="0"/>
              </a:rPr>
              <a:t>구성</a:t>
            </a:r>
            <a:endParaRPr kumimoji="1" lang="ko-KR" altLang="en-US" sz="1200" dirty="0">
              <a:solidFill>
                <a:srgbClr val="003738"/>
              </a:solidFill>
              <a:latin typeface="+mn-ea"/>
              <a:cs typeface="Arial" pitchFamily="34" charset="0"/>
            </a:endParaRPr>
          </a:p>
        </p:txBody>
      </p:sp>
      <p:cxnSp>
        <p:nvCxnSpPr>
          <p:cNvPr id="34" name="AutoShape 16">
            <a:extLst>
              <a:ext uri="{FF2B5EF4-FFF2-40B4-BE49-F238E27FC236}">
                <a16:creationId xmlns:a16="http://schemas.microsoft.com/office/drawing/2014/main" id="{C07D7E20-E307-4F7B-B0E6-96ABC4B71A54}"/>
              </a:ext>
            </a:extLst>
          </p:cNvPr>
          <p:cNvCxnSpPr>
            <a:cxnSpLocks noChangeShapeType="1"/>
            <a:stCxn id="13" idx="2"/>
            <a:endCxn id="33" idx="0"/>
          </p:cNvCxnSpPr>
          <p:nvPr/>
        </p:nvCxnSpPr>
        <p:spPr bwMode="auto">
          <a:xfrm>
            <a:off x="3790652" y="2630839"/>
            <a:ext cx="0" cy="204269"/>
          </a:xfrm>
          <a:prstGeom prst="straightConnector1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5" name="AutoShape 32">
            <a:extLst>
              <a:ext uri="{FF2B5EF4-FFF2-40B4-BE49-F238E27FC236}">
                <a16:creationId xmlns:a16="http://schemas.microsoft.com/office/drawing/2014/main" id="{2F8937CE-8274-4279-A612-4DA07874FE8C}"/>
              </a:ext>
            </a:extLst>
          </p:cNvPr>
          <p:cNvCxnSpPr>
            <a:cxnSpLocks noChangeShapeType="1"/>
            <a:stCxn id="33" idx="3"/>
            <a:endCxn id="14" idx="1"/>
          </p:cNvCxnSpPr>
          <p:nvPr/>
        </p:nvCxnSpPr>
        <p:spPr bwMode="auto">
          <a:xfrm flipV="1">
            <a:off x="4826548" y="2498154"/>
            <a:ext cx="363308" cy="469638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accent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241BB014-69DA-431A-A432-BEE5CF4D16C9}"/>
              </a:ext>
            </a:extLst>
          </p:cNvPr>
          <p:cNvSpPr/>
          <p:nvPr/>
        </p:nvSpPr>
        <p:spPr>
          <a:xfrm>
            <a:off x="4053000" y="1093749"/>
            <a:ext cx="1800000" cy="432000"/>
          </a:xfrm>
          <a:custGeom>
            <a:avLst/>
            <a:gdLst>
              <a:gd name="connsiteX0" fmla="*/ 91802 w 3708000"/>
              <a:gd name="connsiteY0" fmla="*/ 0 h 550800"/>
              <a:gd name="connsiteX1" fmla="*/ 3616198 w 3708000"/>
              <a:gd name="connsiteY1" fmla="*/ 0 h 550800"/>
              <a:gd name="connsiteX2" fmla="*/ 3708000 w 3708000"/>
              <a:gd name="connsiteY2" fmla="*/ 91802 h 550800"/>
              <a:gd name="connsiteX3" fmla="*/ 3708000 w 3708000"/>
              <a:gd name="connsiteY3" fmla="*/ 95402 h 550800"/>
              <a:gd name="connsiteX4" fmla="*/ 3617998 w 3708000"/>
              <a:gd name="connsiteY4" fmla="*/ 5400 h 550800"/>
              <a:gd name="connsiteX5" fmla="*/ 198002 w 3708000"/>
              <a:gd name="connsiteY5" fmla="*/ 5400 h 550800"/>
              <a:gd name="connsiteX6" fmla="*/ 108000 w 3708000"/>
              <a:gd name="connsiteY6" fmla="*/ 95402 h 550800"/>
              <a:gd name="connsiteX7" fmla="*/ 108000 w 3708000"/>
              <a:gd name="connsiteY7" fmla="*/ 455398 h 550800"/>
              <a:gd name="connsiteX8" fmla="*/ 198002 w 3708000"/>
              <a:gd name="connsiteY8" fmla="*/ 545400 h 550800"/>
              <a:gd name="connsiteX9" fmla="*/ 3617998 w 3708000"/>
              <a:gd name="connsiteY9" fmla="*/ 545400 h 550800"/>
              <a:gd name="connsiteX10" fmla="*/ 3708000 w 3708000"/>
              <a:gd name="connsiteY10" fmla="*/ 455398 h 550800"/>
              <a:gd name="connsiteX11" fmla="*/ 3708000 w 3708000"/>
              <a:gd name="connsiteY11" fmla="*/ 458998 h 550800"/>
              <a:gd name="connsiteX12" fmla="*/ 3616198 w 3708000"/>
              <a:gd name="connsiteY12" fmla="*/ 550800 h 550800"/>
              <a:gd name="connsiteX13" fmla="*/ 91802 w 3708000"/>
              <a:gd name="connsiteY13" fmla="*/ 550800 h 550800"/>
              <a:gd name="connsiteX14" fmla="*/ 0 w 3708000"/>
              <a:gd name="connsiteY14" fmla="*/ 458998 h 550800"/>
              <a:gd name="connsiteX15" fmla="*/ 0 w 3708000"/>
              <a:gd name="connsiteY15" fmla="*/ 91802 h 550800"/>
              <a:gd name="connsiteX16" fmla="*/ 91802 w 3708000"/>
              <a:gd name="connsiteY16" fmla="*/ 0 h 55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08000" h="550800">
                <a:moveTo>
                  <a:pt x="91802" y="0"/>
                </a:moveTo>
                <a:lnTo>
                  <a:pt x="3616198" y="0"/>
                </a:lnTo>
                <a:cubicBezTo>
                  <a:pt x="3666899" y="0"/>
                  <a:pt x="3708000" y="41101"/>
                  <a:pt x="3708000" y="91802"/>
                </a:cubicBezTo>
                <a:lnTo>
                  <a:pt x="3708000" y="95402"/>
                </a:lnTo>
                <a:cubicBezTo>
                  <a:pt x="3708000" y="45695"/>
                  <a:pt x="3667705" y="5400"/>
                  <a:pt x="3617998" y="5400"/>
                </a:cubicBezTo>
                <a:lnTo>
                  <a:pt x="198002" y="5400"/>
                </a:lnTo>
                <a:cubicBezTo>
                  <a:pt x="148295" y="5400"/>
                  <a:pt x="108000" y="45695"/>
                  <a:pt x="108000" y="95402"/>
                </a:cubicBezTo>
                <a:lnTo>
                  <a:pt x="108000" y="455398"/>
                </a:lnTo>
                <a:cubicBezTo>
                  <a:pt x="108000" y="505105"/>
                  <a:pt x="148295" y="545400"/>
                  <a:pt x="198002" y="545400"/>
                </a:cubicBezTo>
                <a:lnTo>
                  <a:pt x="3617998" y="545400"/>
                </a:lnTo>
                <a:cubicBezTo>
                  <a:pt x="3667705" y="545400"/>
                  <a:pt x="3708000" y="505105"/>
                  <a:pt x="3708000" y="455398"/>
                </a:cubicBezTo>
                <a:lnTo>
                  <a:pt x="3708000" y="458998"/>
                </a:lnTo>
                <a:cubicBezTo>
                  <a:pt x="3708000" y="509699"/>
                  <a:pt x="3666899" y="550800"/>
                  <a:pt x="3616198" y="550800"/>
                </a:cubicBezTo>
                <a:lnTo>
                  <a:pt x="91802" y="550800"/>
                </a:lnTo>
                <a:cubicBezTo>
                  <a:pt x="41101" y="550800"/>
                  <a:pt x="0" y="509699"/>
                  <a:pt x="0" y="458998"/>
                </a:cubicBezTo>
                <a:lnTo>
                  <a:pt x="0" y="91802"/>
                </a:lnTo>
                <a:cubicBezTo>
                  <a:pt x="0" y="41101"/>
                  <a:pt x="41101" y="0"/>
                  <a:pt x="91802" y="0"/>
                </a:cubicBezTo>
                <a:close/>
              </a:path>
            </a:pathLst>
          </a:custGeom>
          <a:solidFill>
            <a:srgbClr val="005F4B"/>
          </a:solidFill>
          <a:ln>
            <a:solidFill>
              <a:srgbClr val="005F4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rtlCol="0" anchor="ctr">
            <a:noAutofit/>
          </a:bodyPr>
          <a:lstStyle/>
          <a:p>
            <a:pPr algn="ctr"/>
            <a:r>
              <a:rPr lang="ko-KR" altLang="en-US" sz="1600" b="1" dirty="0">
                <a:solidFill>
                  <a:srgbClr val="003738"/>
                </a:solidFill>
              </a:rPr>
              <a:t>구축단계</a:t>
            </a:r>
          </a:p>
        </p:txBody>
      </p:sp>
    </p:spTree>
    <p:extLst>
      <p:ext uri="{BB962C8B-B14F-4D97-AF65-F5344CB8AC3E}">
        <p14:creationId xmlns:p14="http://schemas.microsoft.com/office/powerpoint/2010/main" val="30410776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제목 76">
            <a:extLst>
              <a:ext uri="{FF2B5EF4-FFF2-40B4-BE49-F238E27FC236}">
                <a16:creationId xmlns:a16="http://schemas.microsoft.com/office/drawing/2014/main" id="{702E6723-098C-4586-B16B-F00491F39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3.1.3 </a:t>
            </a:r>
            <a:r>
              <a:rPr lang="ko-KR" altLang="en-US" dirty="0"/>
              <a:t>사업 구축 일정</a:t>
            </a:r>
          </a:p>
        </p:txBody>
      </p:sp>
      <p:sp>
        <p:nvSpPr>
          <p:cNvPr id="78" name="텍스트 개체 틀 77">
            <a:extLst>
              <a:ext uri="{FF2B5EF4-FFF2-40B4-BE49-F238E27FC236}">
                <a16:creationId xmlns:a16="http://schemas.microsoft.com/office/drawing/2014/main" id="{8DC863B1-7EAB-4AA1-A19D-E77781FA74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제안사는 본 프로젝트의 백업솔루션 환경 구축을 성공적으로 완료하기 위해 상세 구축 일정을 수립하였습니다</a:t>
            </a:r>
            <a:r>
              <a:rPr lang="en-US" altLang="ko-KR" dirty="0"/>
              <a:t>. </a:t>
            </a:r>
            <a:r>
              <a:rPr lang="ko-KR" altLang="en-US" dirty="0"/>
              <a:t>세부 추진 일정은 업무 담당자와 협의하여 추후 변경 될 수 있습니다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79" name="텍스트 개체 틀 78">
            <a:extLst>
              <a:ext uri="{FF2B5EF4-FFF2-40B4-BE49-F238E27FC236}">
                <a16:creationId xmlns:a16="http://schemas.microsoft.com/office/drawing/2014/main" id="{0A6FB281-B4F9-45D5-B9B4-66293F2D1A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ko-KR" altLang="en-US" dirty="0"/>
              <a:t>사업 수행 추진조직 및 업무분장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3A30622-3A7B-4E14-8039-68109C968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418803"/>
              </p:ext>
            </p:extLst>
          </p:nvPr>
        </p:nvGraphicFramePr>
        <p:xfrm>
          <a:off x="358458" y="2205970"/>
          <a:ext cx="9034462" cy="422322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1709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70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70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70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70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92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92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70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70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75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6266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6266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5076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기간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1600" marR="21600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F4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W+0</a:t>
                      </a: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W+1</a:t>
                      </a: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W+2 ~ W+6</a:t>
                      </a: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W+7 ~ W+8</a:t>
                      </a: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87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5463" marT="5463" marB="0"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분석</a:t>
                      </a: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설계</a:t>
                      </a: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구축 및 시험</a:t>
                      </a: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63" marR="5463" marT="5463" marB="0"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시범</a:t>
                      </a:r>
                      <a:endParaRPr lang="en-US" altLang="ko-KR" sz="7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운영</a:t>
                      </a: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운영 및 안정화</a:t>
                      </a: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9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사업관리</a:t>
                      </a:r>
                    </a:p>
                  </a:txBody>
                  <a:tcPr marL="252000" marR="7200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63" marR="5463" marT="5463" marB="0"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63" marR="5463" marT="5463" marB="0"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15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분석 및 설계</a:t>
                      </a:r>
                      <a:endParaRPr lang="en-US" altLang="ko-KR" sz="800" b="1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252000" marR="7200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4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2556">
                <a:tc>
                  <a:txBody>
                    <a:bodyPr/>
                    <a:lstStyle/>
                    <a:p>
                      <a:pPr marL="95250" marR="0" lvl="0" indent="-952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환경 실사</a:t>
                      </a: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  <a:p>
                      <a:pPr marL="180975" marR="0" lvl="1" indent="-952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기존 시스템 환경 분석</a:t>
                      </a: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  <a:p>
                      <a:pPr marL="180975" marR="0" lvl="1" indent="-952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H/W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장비 및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 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네트워크 환경 분석</a:t>
                      </a: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  <a:p>
                      <a:pPr marL="95250" marR="0" lvl="0" indent="-952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요구사항 분석</a:t>
                      </a: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  <a:p>
                      <a:pPr marL="180975" marR="0" lvl="1" indent="-952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백업 데이터 정책 수립 방안 협의</a:t>
                      </a: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  <a:p>
                      <a:pPr marL="95250" marR="0" lvl="0" indent="-952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구축 계획 수립</a:t>
                      </a: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marL="252000" marR="7200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2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구축</a:t>
                      </a:r>
                      <a:endParaRPr lang="en-US" altLang="ko-KR" sz="800" b="1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252000" marR="7200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4" gridSpan="4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9296">
                <a:tc>
                  <a:txBody>
                    <a:bodyPr/>
                    <a:lstStyle/>
                    <a:p>
                      <a:pPr marL="95250" marR="0" lvl="0" indent="-952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기반환경 구성</a:t>
                      </a: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  <a:p>
                      <a:pPr marL="180975" marR="0" lvl="1" indent="-952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prstClr val="black">
                            <a:lumMod val="75000"/>
                            <a:lumOff val="25000"/>
                          </a:prstClr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백업서버</a:t>
                      </a:r>
                      <a:r>
                        <a:rPr kumimoji="1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백업스토리지 구성</a:t>
                      </a: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  <a:p>
                      <a:pPr marL="95250" marR="0" lvl="0" indent="-952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시스템 구성</a:t>
                      </a: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  <a:p>
                      <a:pPr marL="180975" marR="0" lvl="1" indent="-952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백업 소프트웨어 설치</a:t>
                      </a: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  <a:p>
                      <a:pPr marL="180975" marR="0" lvl="1" indent="-952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백업정책 적용</a:t>
                      </a: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marL="252000" marR="7200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2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시험</a:t>
                      </a:r>
                      <a:endParaRPr lang="en-US" altLang="ko-KR" sz="800" b="1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252000" marR="7200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6257">
                <a:tc>
                  <a:txBody>
                    <a:bodyPr/>
                    <a:lstStyle/>
                    <a:p>
                      <a:pPr marL="95250" marR="0" lvl="0" indent="-952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단위 테스트</a:t>
                      </a: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  <a:p>
                      <a:pPr marL="95250" marR="0" lvl="0" indent="-952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통합 테스트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52000" marR="7200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2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교육</a:t>
                      </a:r>
                      <a:endParaRPr lang="en-US" altLang="ko-KR" sz="800" b="1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252000" marR="7200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 gridSpan="4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2997">
                <a:tc>
                  <a:txBody>
                    <a:bodyPr/>
                    <a:lstStyle/>
                    <a:p>
                      <a:pPr marL="95250" marR="0" lvl="0" indent="-952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담당자 교육</a:t>
                      </a: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marL="252000" marR="7200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2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시범 운영</a:t>
                      </a:r>
                      <a:endParaRPr lang="en-US" altLang="ko-KR" sz="800" b="1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252000" marR="7200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 gridSpan="4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2997">
                <a:tc>
                  <a:txBody>
                    <a:bodyPr/>
                    <a:lstStyle/>
                    <a:p>
                      <a:pPr marL="95250" marR="0" lvl="0" indent="-952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백업 시스템 시범 운영</a:t>
                      </a: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marL="252000" marR="7200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63" marR="5463" marT="5463" marB="0"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22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안정화</a:t>
                      </a:r>
                      <a:endParaRPr lang="en-US" altLang="ko-KR" sz="800" b="1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252000" marR="7200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 gridSpan="4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22997">
                <a:tc>
                  <a:txBody>
                    <a:bodyPr/>
                    <a:lstStyle/>
                    <a:p>
                      <a:pPr marL="95250" marR="0" lvl="0" indent="-952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운영환경 안정화 </a:t>
                      </a: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marL="252000" marR="7200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22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완료</a:t>
                      </a:r>
                      <a:endParaRPr lang="en-US" altLang="ko-KR" sz="800" b="1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252000" marR="7200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 gridSpan="4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4301">
                <a:tc>
                  <a:txBody>
                    <a:bodyPr/>
                    <a:lstStyle/>
                    <a:p>
                      <a:pPr marL="95250" marR="0" lvl="0" indent="-952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검수 및 완료보고</a:t>
                      </a: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marL="252000" marR="7200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사다리꼴 5">
            <a:extLst>
              <a:ext uri="{FF2B5EF4-FFF2-40B4-BE49-F238E27FC236}">
                <a16:creationId xmlns:a16="http://schemas.microsoft.com/office/drawing/2014/main" id="{2101B6A9-FCF7-42A4-8B40-D185C783553D}"/>
              </a:ext>
            </a:extLst>
          </p:cNvPr>
          <p:cNvSpPr/>
          <p:nvPr/>
        </p:nvSpPr>
        <p:spPr>
          <a:xfrm>
            <a:off x="2543208" y="2655656"/>
            <a:ext cx="1269785" cy="152404"/>
          </a:xfrm>
          <a:prstGeom prst="trapezoid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E514606-E32E-4B5C-8061-9F33937BA67D}"/>
              </a:ext>
            </a:extLst>
          </p:cNvPr>
          <p:cNvSpPr/>
          <p:nvPr/>
        </p:nvSpPr>
        <p:spPr>
          <a:xfrm>
            <a:off x="2502322" y="2752140"/>
            <a:ext cx="125927" cy="111840"/>
          </a:xfrm>
          <a:prstGeom prst="ellipse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3B426C0-940D-4394-AC93-05FF4B0A4B91}"/>
              </a:ext>
            </a:extLst>
          </p:cNvPr>
          <p:cNvGrpSpPr/>
          <p:nvPr/>
        </p:nvGrpSpPr>
        <p:grpSpPr>
          <a:xfrm>
            <a:off x="3019641" y="2676590"/>
            <a:ext cx="940317" cy="223789"/>
            <a:chOff x="2084962" y="3243079"/>
            <a:chExt cx="644423" cy="17084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F09B57-8B39-49D2-9875-1D771AEC368E}"/>
                </a:ext>
              </a:extLst>
            </p:cNvPr>
            <p:cNvSpPr txBox="1"/>
            <p:nvPr/>
          </p:nvSpPr>
          <p:spPr>
            <a:xfrm>
              <a:off x="2084962" y="3243079"/>
              <a:ext cx="644423" cy="822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/>
                </a:rPr>
                <a:t>착수보고</a:t>
              </a:r>
              <a:endPara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/>
              </a:endParaRPr>
            </a:p>
          </p:txBody>
        </p:sp>
        <p:sp>
          <p:nvSpPr>
            <p:cNvPr id="10" name="순서도: 병합 9">
              <a:extLst>
                <a:ext uri="{FF2B5EF4-FFF2-40B4-BE49-F238E27FC236}">
                  <a16:creationId xmlns:a16="http://schemas.microsoft.com/office/drawing/2014/main" id="{F0337753-6D93-4AC7-87AC-64756DA97560}"/>
                </a:ext>
              </a:extLst>
            </p:cNvPr>
            <p:cNvSpPr/>
            <p:nvPr/>
          </p:nvSpPr>
          <p:spPr>
            <a:xfrm>
              <a:off x="2366476" y="3327400"/>
              <a:ext cx="93664" cy="86522"/>
            </a:xfrm>
            <a:prstGeom prst="flowChartMerg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/>
              </a:endParaRPr>
            </a:p>
          </p:txBody>
        </p:sp>
      </p:grpSp>
      <p:sp>
        <p:nvSpPr>
          <p:cNvPr id="11" name="사다리꼴 10">
            <a:extLst>
              <a:ext uri="{FF2B5EF4-FFF2-40B4-BE49-F238E27FC236}">
                <a16:creationId xmlns:a16="http://schemas.microsoft.com/office/drawing/2014/main" id="{C54E5D87-FB5A-4610-A368-C3726726AEEE}"/>
              </a:ext>
            </a:extLst>
          </p:cNvPr>
          <p:cNvSpPr/>
          <p:nvPr/>
        </p:nvSpPr>
        <p:spPr>
          <a:xfrm>
            <a:off x="3798571" y="2653835"/>
            <a:ext cx="4261630" cy="152404"/>
          </a:xfrm>
          <a:prstGeom prst="trapezoid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DE0F7C-894C-4810-B4B9-82C66FF8B672}"/>
              </a:ext>
            </a:extLst>
          </p:cNvPr>
          <p:cNvGrpSpPr/>
          <p:nvPr/>
        </p:nvGrpSpPr>
        <p:grpSpPr>
          <a:xfrm>
            <a:off x="5854638" y="2664624"/>
            <a:ext cx="945423" cy="235755"/>
            <a:chOff x="2094015" y="3233944"/>
            <a:chExt cx="647922" cy="17997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3E3C362-43E7-426A-AFC6-B9F130520F0E}"/>
                </a:ext>
              </a:extLst>
            </p:cNvPr>
            <p:cNvSpPr txBox="1"/>
            <p:nvPr/>
          </p:nvSpPr>
          <p:spPr>
            <a:xfrm>
              <a:off x="2094015" y="3233944"/>
              <a:ext cx="647922" cy="822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/>
                </a:rPr>
                <a:t>중간보고</a:t>
              </a:r>
            </a:p>
          </p:txBody>
        </p:sp>
        <p:sp>
          <p:nvSpPr>
            <p:cNvPr id="14" name="순서도: 병합 13">
              <a:extLst>
                <a:ext uri="{FF2B5EF4-FFF2-40B4-BE49-F238E27FC236}">
                  <a16:creationId xmlns:a16="http://schemas.microsoft.com/office/drawing/2014/main" id="{CC5A7D40-3F9A-4F13-9494-48E2086D1AE3}"/>
                </a:ext>
              </a:extLst>
            </p:cNvPr>
            <p:cNvSpPr/>
            <p:nvPr/>
          </p:nvSpPr>
          <p:spPr>
            <a:xfrm>
              <a:off x="2366476" y="3327400"/>
              <a:ext cx="93664" cy="86522"/>
            </a:xfrm>
            <a:prstGeom prst="flowChartMerg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/>
              </a:endParaRPr>
            </a:p>
          </p:txBody>
        </p:sp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id="{22ECEFA6-0F3F-4202-BA4F-218EAAC70BD7}"/>
              </a:ext>
            </a:extLst>
          </p:cNvPr>
          <p:cNvSpPr/>
          <p:nvPr/>
        </p:nvSpPr>
        <p:spPr>
          <a:xfrm>
            <a:off x="3727952" y="2752140"/>
            <a:ext cx="125927" cy="111840"/>
          </a:xfrm>
          <a:prstGeom prst="ellipse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16" name="사다리꼴 15">
            <a:extLst>
              <a:ext uri="{FF2B5EF4-FFF2-40B4-BE49-F238E27FC236}">
                <a16:creationId xmlns:a16="http://schemas.microsoft.com/office/drawing/2014/main" id="{62D278C5-EF3E-442F-A686-9274B4DE4203}"/>
              </a:ext>
            </a:extLst>
          </p:cNvPr>
          <p:cNvSpPr/>
          <p:nvPr/>
        </p:nvSpPr>
        <p:spPr>
          <a:xfrm>
            <a:off x="8065348" y="2653836"/>
            <a:ext cx="1328109" cy="152404"/>
          </a:xfrm>
          <a:prstGeom prst="trapezoid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5382D00-32AD-4888-AD6C-F89552AF0ECA}"/>
              </a:ext>
            </a:extLst>
          </p:cNvPr>
          <p:cNvSpPr/>
          <p:nvPr/>
        </p:nvSpPr>
        <p:spPr>
          <a:xfrm>
            <a:off x="8006290" y="2750613"/>
            <a:ext cx="125927" cy="111840"/>
          </a:xfrm>
          <a:prstGeom prst="ellipse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9142FE7-960C-4360-B135-7F37B652F4FD}"/>
              </a:ext>
            </a:extLst>
          </p:cNvPr>
          <p:cNvSpPr/>
          <p:nvPr/>
        </p:nvSpPr>
        <p:spPr>
          <a:xfrm>
            <a:off x="9310216" y="2750613"/>
            <a:ext cx="125927" cy="111840"/>
          </a:xfrm>
          <a:prstGeom prst="ellipse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B0E1B4D-518D-4331-941F-306290E3381F}"/>
              </a:ext>
            </a:extLst>
          </p:cNvPr>
          <p:cNvGrpSpPr/>
          <p:nvPr/>
        </p:nvGrpSpPr>
        <p:grpSpPr>
          <a:xfrm>
            <a:off x="8235523" y="2676267"/>
            <a:ext cx="945423" cy="223897"/>
            <a:chOff x="2094015" y="3242997"/>
            <a:chExt cx="647922" cy="17092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F544CB3-DFA1-4157-A888-8D60DDD6DA99}"/>
                </a:ext>
              </a:extLst>
            </p:cNvPr>
            <p:cNvSpPr txBox="1"/>
            <p:nvPr/>
          </p:nvSpPr>
          <p:spPr>
            <a:xfrm>
              <a:off x="2094015" y="3242997"/>
              <a:ext cx="647922" cy="822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/>
                </a:rPr>
                <a:t>완료 보고</a:t>
              </a:r>
              <a:endPara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/>
              </a:endParaRPr>
            </a:p>
          </p:txBody>
        </p:sp>
        <p:sp>
          <p:nvSpPr>
            <p:cNvPr id="21" name="순서도: 병합 20">
              <a:extLst>
                <a:ext uri="{FF2B5EF4-FFF2-40B4-BE49-F238E27FC236}">
                  <a16:creationId xmlns:a16="http://schemas.microsoft.com/office/drawing/2014/main" id="{D528D030-8CE0-4977-A763-EF3D20528904}"/>
                </a:ext>
              </a:extLst>
            </p:cNvPr>
            <p:cNvSpPr/>
            <p:nvPr/>
          </p:nvSpPr>
          <p:spPr>
            <a:xfrm>
              <a:off x="2366476" y="3327400"/>
              <a:ext cx="93664" cy="86522"/>
            </a:xfrm>
            <a:prstGeom prst="flowChartMerg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654EBF4-647B-40C3-A312-C3EA58165D7B}"/>
              </a:ext>
            </a:extLst>
          </p:cNvPr>
          <p:cNvSpPr txBox="1"/>
          <p:nvPr/>
        </p:nvSpPr>
        <p:spPr>
          <a:xfrm>
            <a:off x="2584363" y="3463119"/>
            <a:ext cx="569115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/>
              </a:rPr>
              <a:t>환경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  <a:p>
            <a:pPr algn="ctr"/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/>
              </a:rPr>
              <a:t>실사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A09304-A876-40B7-83BF-4D6D427CB030}"/>
              </a:ext>
            </a:extLst>
          </p:cNvPr>
          <p:cNvSpPr txBox="1"/>
          <p:nvPr/>
        </p:nvSpPr>
        <p:spPr>
          <a:xfrm>
            <a:off x="3144843" y="3462491"/>
            <a:ext cx="1244952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/>
              </a:rPr>
              <a:t>요구사항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  <a:p>
            <a:pPr algn="ctr"/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/>
              </a:rPr>
              <a:t>분석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E4D8BD-71BF-4D6A-95E1-329DA89382C2}"/>
              </a:ext>
            </a:extLst>
          </p:cNvPr>
          <p:cNvSpPr txBox="1"/>
          <p:nvPr/>
        </p:nvSpPr>
        <p:spPr>
          <a:xfrm>
            <a:off x="4411468" y="3470670"/>
            <a:ext cx="535805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/>
              </a:rPr>
              <a:t>구축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  <a:p>
            <a:pPr algn="ctr"/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/>
              </a:rPr>
              <a:t>계획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25" name="사다리꼴 24">
            <a:extLst>
              <a:ext uri="{FF2B5EF4-FFF2-40B4-BE49-F238E27FC236}">
                <a16:creationId xmlns:a16="http://schemas.microsoft.com/office/drawing/2014/main" id="{CC884304-A227-4287-BAE0-4D2B2BC102A8}"/>
              </a:ext>
            </a:extLst>
          </p:cNvPr>
          <p:cNvSpPr/>
          <p:nvPr/>
        </p:nvSpPr>
        <p:spPr>
          <a:xfrm>
            <a:off x="2567742" y="3220072"/>
            <a:ext cx="1852851" cy="235038"/>
          </a:xfrm>
          <a:prstGeom prst="trapezoid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26" name="사다리꼴 25">
            <a:extLst>
              <a:ext uri="{FF2B5EF4-FFF2-40B4-BE49-F238E27FC236}">
                <a16:creationId xmlns:a16="http://schemas.microsoft.com/office/drawing/2014/main" id="{504A8445-9BAD-4CE9-AD14-25B698EE8DED}"/>
              </a:ext>
            </a:extLst>
          </p:cNvPr>
          <p:cNvSpPr/>
          <p:nvPr/>
        </p:nvSpPr>
        <p:spPr>
          <a:xfrm>
            <a:off x="4416030" y="3220072"/>
            <a:ext cx="620890" cy="235038"/>
          </a:xfrm>
          <a:prstGeom prst="trapezoid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1FE62F-721B-4CA3-8190-1C33C20B22BD}"/>
              </a:ext>
            </a:extLst>
          </p:cNvPr>
          <p:cNvSpPr txBox="1"/>
          <p:nvPr/>
        </p:nvSpPr>
        <p:spPr>
          <a:xfrm>
            <a:off x="3178433" y="3042439"/>
            <a:ext cx="5691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/>
              </a:rPr>
              <a:t>분석</a:t>
            </a:r>
            <a:endParaRPr lang="en-US" altLang="ko-KR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841CAE-D1EE-4FBF-9403-9B4585EE717A}"/>
              </a:ext>
            </a:extLst>
          </p:cNvPr>
          <p:cNvSpPr txBox="1"/>
          <p:nvPr/>
        </p:nvSpPr>
        <p:spPr>
          <a:xfrm>
            <a:off x="4373779" y="3042439"/>
            <a:ext cx="5691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/>
              </a:rPr>
              <a:t>설계</a:t>
            </a:r>
            <a:endParaRPr lang="en-US" altLang="ko-KR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29" name="사다리꼴 28">
            <a:extLst>
              <a:ext uri="{FF2B5EF4-FFF2-40B4-BE49-F238E27FC236}">
                <a16:creationId xmlns:a16="http://schemas.microsoft.com/office/drawing/2014/main" id="{3B9B347A-43F1-4706-B09D-1E5A0B7530FD}"/>
              </a:ext>
            </a:extLst>
          </p:cNvPr>
          <p:cNvSpPr/>
          <p:nvPr/>
        </p:nvSpPr>
        <p:spPr>
          <a:xfrm rot="10800000">
            <a:off x="2545096" y="3465746"/>
            <a:ext cx="634291" cy="336798"/>
          </a:xfrm>
          <a:prstGeom prst="trapezoid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30" name="사다리꼴 29">
            <a:extLst>
              <a:ext uri="{FF2B5EF4-FFF2-40B4-BE49-F238E27FC236}">
                <a16:creationId xmlns:a16="http://schemas.microsoft.com/office/drawing/2014/main" id="{D39B04DF-98BE-47C5-B815-8260702C3028}"/>
              </a:ext>
            </a:extLst>
          </p:cNvPr>
          <p:cNvSpPr/>
          <p:nvPr/>
        </p:nvSpPr>
        <p:spPr>
          <a:xfrm rot="10800000">
            <a:off x="3147446" y="3465746"/>
            <a:ext cx="1264021" cy="336798"/>
          </a:xfrm>
          <a:prstGeom prst="trapezoid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31" name="사다리꼴 30">
            <a:extLst>
              <a:ext uri="{FF2B5EF4-FFF2-40B4-BE49-F238E27FC236}">
                <a16:creationId xmlns:a16="http://schemas.microsoft.com/office/drawing/2014/main" id="{CCDFA8B7-F157-4AD9-9EE0-A87A1590E4E7}"/>
              </a:ext>
            </a:extLst>
          </p:cNvPr>
          <p:cNvSpPr/>
          <p:nvPr/>
        </p:nvSpPr>
        <p:spPr>
          <a:xfrm rot="10800000">
            <a:off x="4403953" y="3465746"/>
            <a:ext cx="620890" cy="336798"/>
          </a:xfrm>
          <a:prstGeom prst="trapezoid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C242CCC-D0A9-4C2F-846C-5FD89DB1DA3E}"/>
              </a:ext>
            </a:extLst>
          </p:cNvPr>
          <p:cNvCxnSpPr/>
          <p:nvPr/>
        </p:nvCxnSpPr>
        <p:spPr>
          <a:xfrm>
            <a:off x="2567741" y="3458409"/>
            <a:ext cx="248356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69E50101-3C92-4348-A5A1-8137BDCA96DA}"/>
              </a:ext>
            </a:extLst>
          </p:cNvPr>
          <p:cNvSpPr/>
          <p:nvPr/>
        </p:nvSpPr>
        <p:spPr>
          <a:xfrm>
            <a:off x="2492442" y="3403899"/>
            <a:ext cx="125927" cy="111840"/>
          </a:xfrm>
          <a:prstGeom prst="ellipse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DEB9E66-88B2-483A-A2EB-1332A1E23A69}"/>
              </a:ext>
            </a:extLst>
          </p:cNvPr>
          <p:cNvSpPr/>
          <p:nvPr/>
        </p:nvSpPr>
        <p:spPr>
          <a:xfrm>
            <a:off x="3081879" y="3403899"/>
            <a:ext cx="125927" cy="111840"/>
          </a:xfrm>
          <a:prstGeom prst="ellipse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0F67EF8-9A3B-4CE9-9806-FCC9ECA8003A}"/>
              </a:ext>
            </a:extLst>
          </p:cNvPr>
          <p:cNvSpPr/>
          <p:nvPr/>
        </p:nvSpPr>
        <p:spPr>
          <a:xfrm>
            <a:off x="4364453" y="3409826"/>
            <a:ext cx="125927" cy="111840"/>
          </a:xfrm>
          <a:prstGeom prst="ellipse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6DF61419-1A21-4985-A831-695D83055DB3}"/>
              </a:ext>
            </a:extLst>
          </p:cNvPr>
          <p:cNvSpPr/>
          <p:nvPr/>
        </p:nvSpPr>
        <p:spPr>
          <a:xfrm>
            <a:off x="4998850" y="3400840"/>
            <a:ext cx="125927" cy="111840"/>
          </a:xfrm>
          <a:prstGeom prst="ellipse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17539C5-3522-49B4-A1D2-372535106418}"/>
              </a:ext>
            </a:extLst>
          </p:cNvPr>
          <p:cNvSpPr txBox="1"/>
          <p:nvPr/>
        </p:nvSpPr>
        <p:spPr>
          <a:xfrm>
            <a:off x="5203394" y="3961449"/>
            <a:ext cx="10021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>
                <a:latin typeface="나눔고딕" panose="020D0604000000000000" pitchFamily="50" charset="-127"/>
                <a:ea typeface="나눔고딕" panose="020D0604000000000000"/>
              </a:rPr>
              <a:t>구축</a:t>
            </a:r>
            <a:endParaRPr lang="en-US" altLang="ko-KR" sz="700" b="1" dirty="0"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38" name="사다리꼴 37">
            <a:extLst>
              <a:ext uri="{FF2B5EF4-FFF2-40B4-BE49-F238E27FC236}">
                <a16:creationId xmlns:a16="http://schemas.microsoft.com/office/drawing/2014/main" id="{AFD84552-7010-4B60-8349-3FB3E1198705}"/>
              </a:ext>
            </a:extLst>
          </p:cNvPr>
          <p:cNvSpPr/>
          <p:nvPr/>
        </p:nvSpPr>
        <p:spPr>
          <a:xfrm>
            <a:off x="5085836" y="4152738"/>
            <a:ext cx="1229521" cy="197028"/>
          </a:xfrm>
          <a:prstGeom prst="trapezoid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39" name="사다리꼴 38">
            <a:extLst>
              <a:ext uri="{FF2B5EF4-FFF2-40B4-BE49-F238E27FC236}">
                <a16:creationId xmlns:a16="http://schemas.microsoft.com/office/drawing/2014/main" id="{E71FFD3B-0D43-4E00-A662-196B4E1AB090}"/>
              </a:ext>
            </a:extLst>
          </p:cNvPr>
          <p:cNvSpPr/>
          <p:nvPr/>
        </p:nvSpPr>
        <p:spPr>
          <a:xfrm rot="10800000">
            <a:off x="5078641" y="4357157"/>
            <a:ext cx="618687" cy="194638"/>
          </a:xfrm>
          <a:prstGeom prst="trapezoid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6B7728F-A6FB-46C6-A519-E6C816FC42B1}"/>
              </a:ext>
            </a:extLst>
          </p:cNvPr>
          <p:cNvSpPr txBox="1"/>
          <p:nvPr/>
        </p:nvSpPr>
        <p:spPr>
          <a:xfrm>
            <a:off x="4992601" y="4561324"/>
            <a:ext cx="782883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나눔고딕" panose="020D0604000000000000" pitchFamily="50" charset="-127"/>
                <a:ea typeface="나눔고딕" panose="020D0604000000000000"/>
              </a:rPr>
              <a:t>기반환경</a:t>
            </a:r>
            <a:endParaRPr lang="en-US" altLang="ko-KR" sz="700" dirty="0">
              <a:latin typeface="나눔고딕" panose="020D0604000000000000" pitchFamily="50" charset="-127"/>
              <a:ea typeface="나눔고딕" panose="020D0604000000000000"/>
            </a:endParaRPr>
          </a:p>
          <a:p>
            <a:pPr algn="ctr"/>
            <a:r>
              <a:rPr lang="ko-KR" altLang="en-US" sz="700" dirty="0">
                <a:latin typeface="나눔고딕" panose="020D0604000000000000" pitchFamily="50" charset="-127"/>
                <a:ea typeface="나눔고딕" panose="020D0604000000000000"/>
              </a:rPr>
              <a:t>구성</a:t>
            </a:r>
            <a:endParaRPr lang="en-US" altLang="ko-KR" sz="700" dirty="0"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41" name="사다리꼴 40">
            <a:extLst>
              <a:ext uri="{FF2B5EF4-FFF2-40B4-BE49-F238E27FC236}">
                <a16:creationId xmlns:a16="http://schemas.microsoft.com/office/drawing/2014/main" id="{B6BED0D4-6570-48D8-82F6-2ADC2849E1EF}"/>
              </a:ext>
            </a:extLst>
          </p:cNvPr>
          <p:cNvSpPr/>
          <p:nvPr/>
        </p:nvSpPr>
        <p:spPr>
          <a:xfrm rot="10800000">
            <a:off x="5683550" y="4349767"/>
            <a:ext cx="659479" cy="194638"/>
          </a:xfrm>
          <a:prstGeom prst="trapezoid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020210-4FEA-407C-A8E2-607478EB5018}"/>
              </a:ext>
            </a:extLst>
          </p:cNvPr>
          <p:cNvSpPr txBox="1"/>
          <p:nvPr/>
        </p:nvSpPr>
        <p:spPr>
          <a:xfrm>
            <a:off x="5494722" y="4556563"/>
            <a:ext cx="963673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나눔고딕" panose="020D0604000000000000" pitchFamily="50" charset="-127"/>
                <a:ea typeface="나눔고딕" panose="020D0604000000000000"/>
              </a:rPr>
              <a:t>시스템</a:t>
            </a:r>
            <a:endParaRPr lang="en-US" altLang="ko-KR" sz="700" dirty="0">
              <a:latin typeface="나눔고딕" panose="020D0604000000000000" pitchFamily="50" charset="-127"/>
              <a:ea typeface="나눔고딕" panose="020D0604000000000000"/>
            </a:endParaRPr>
          </a:p>
          <a:p>
            <a:pPr algn="ctr"/>
            <a:r>
              <a:rPr lang="ko-KR" altLang="en-US" sz="700" dirty="0">
                <a:latin typeface="나눔고딕" panose="020D0604000000000000" pitchFamily="50" charset="-127"/>
                <a:ea typeface="나눔고딕" panose="020D0604000000000000"/>
              </a:rPr>
              <a:t>구성</a:t>
            </a:r>
            <a:endParaRPr lang="en-US" altLang="ko-KR" sz="700" dirty="0">
              <a:latin typeface="나눔고딕" panose="020D0604000000000000" pitchFamily="50" charset="-127"/>
              <a:ea typeface="나눔고딕" panose="020D0604000000000000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908D574-547D-471D-AFF9-83069E22501C}"/>
              </a:ext>
            </a:extLst>
          </p:cNvPr>
          <p:cNvCxnSpPr>
            <a:cxnSpLocks/>
          </p:cNvCxnSpPr>
          <p:nvPr/>
        </p:nvCxnSpPr>
        <p:spPr>
          <a:xfrm>
            <a:off x="5095050" y="4345691"/>
            <a:ext cx="1247979" cy="40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6F7FCFDC-385D-4CC3-80A7-ECC7AE4A5064}"/>
              </a:ext>
            </a:extLst>
          </p:cNvPr>
          <p:cNvSpPr/>
          <p:nvPr/>
        </p:nvSpPr>
        <p:spPr>
          <a:xfrm>
            <a:off x="5025778" y="4296470"/>
            <a:ext cx="125927" cy="111840"/>
          </a:xfrm>
          <a:prstGeom prst="ellipse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47D394E7-B198-44F6-B453-89F2D1A85A64}"/>
              </a:ext>
            </a:extLst>
          </p:cNvPr>
          <p:cNvSpPr/>
          <p:nvPr/>
        </p:nvSpPr>
        <p:spPr>
          <a:xfrm>
            <a:off x="5624263" y="4296470"/>
            <a:ext cx="125927" cy="111840"/>
          </a:xfrm>
          <a:prstGeom prst="ellipse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92DC66D-C929-4839-A193-E13C2E0931A5}"/>
              </a:ext>
            </a:extLst>
          </p:cNvPr>
          <p:cNvSpPr/>
          <p:nvPr/>
        </p:nvSpPr>
        <p:spPr>
          <a:xfrm>
            <a:off x="6248716" y="4296470"/>
            <a:ext cx="125927" cy="111840"/>
          </a:xfrm>
          <a:prstGeom prst="ellipse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47" name="사다리꼴 46">
            <a:extLst>
              <a:ext uri="{FF2B5EF4-FFF2-40B4-BE49-F238E27FC236}">
                <a16:creationId xmlns:a16="http://schemas.microsoft.com/office/drawing/2014/main" id="{565835C2-1281-4876-A911-EB68E0772225}"/>
              </a:ext>
            </a:extLst>
          </p:cNvPr>
          <p:cNvSpPr/>
          <p:nvPr/>
        </p:nvSpPr>
        <p:spPr>
          <a:xfrm>
            <a:off x="6329193" y="4607145"/>
            <a:ext cx="1226833" cy="197028"/>
          </a:xfrm>
          <a:prstGeom prst="trapezoid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5BDCA8-10FA-4DCA-83FF-A47407F74D6C}"/>
              </a:ext>
            </a:extLst>
          </p:cNvPr>
          <p:cNvSpPr txBox="1"/>
          <p:nvPr/>
        </p:nvSpPr>
        <p:spPr>
          <a:xfrm>
            <a:off x="6425383" y="4412547"/>
            <a:ext cx="10408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>
                <a:latin typeface="나눔고딕" panose="020D0604000000000000" pitchFamily="50" charset="-127"/>
                <a:ea typeface="나눔고딕" panose="020D0604000000000000"/>
              </a:rPr>
              <a:t>시험</a:t>
            </a:r>
            <a:endParaRPr lang="en-US" altLang="ko-KR" sz="700" b="1" dirty="0"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49" name="사다리꼴 48">
            <a:extLst>
              <a:ext uri="{FF2B5EF4-FFF2-40B4-BE49-F238E27FC236}">
                <a16:creationId xmlns:a16="http://schemas.microsoft.com/office/drawing/2014/main" id="{73180395-A1BC-4074-9155-B3DBF56DD85F}"/>
              </a:ext>
            </a:extLst>
          </p:cNvPr>
          <p:cNvSpPr/>
          <p:nvPr/>
        </p:nvSpPr>
        <p:spPr>
          <a:xfrm rot="10800000">
            <a:off x="6928771" y="4801782"/>
            <a:ext cx="641090" cy="197028"/>
          </a:xfrm>
          <a:prstGeom prst="trapezoid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E355ECF-B54B-4F68-A398-4823F6430563}"/>
              </a:ext>
            </a:extLst>
          </p:cNvPr>
          <p:cNvSpPr txBox="1"/>
          <p:nvPr/>
        </p:nvSpPr>
        <p:spPr>
          <a:xfrm>
            <a:off x="6800061" y="4988611"/>
            <a:ext cx="914079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나눔고딕" panose="020D0604000000000000" pitchFamily="50" charset="-127"/>
                <a:ea typeface="나눔고딕" panose="020D0604000000000000"/>
              </a:rPr>
              <a:t>단위ㆍ통합</a:t>
            </a:r>
            <a:endParaRPr lang="en-US" altLang="ko-KR" sz="700" dirty="0">
              <a:latin typeface="나눔고딕" panose="020D0604000000000000" pitchFamily="50" charset="-127"/>
              <a:ea typeface="나눔고딕" panose="020D0604000000000000"/>
            </a:endParaRPr>
          </a:p>
          <a:p>
            <a:pPr algn="ctr"/>
            <a:r>
              <a:rPr lang="ko-KR" altLang="en-US" sz="700" dirty="0">
                <a:latin typeface="나눔고딕" panose="020D0604000000000000" pitchFamily="50" charset="-127"/>
                <a:ea typeface="나눔고딕" panose="020D0604000000000000"/>
              </a:rPr>
              <a:t>테스트</a:t>
            </a:r>
            <a:endParaRPr lang="en-US" altLang="ko-KR" sz="700" dirty="0"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51" name="사다리꼴 50">
            <a:extLst>
              <a:ext uri="{FF2B5EF4-FFF2-40B4-BE49-F238E27FC236}">
                <a16:creationId xmlns:a16="http://schemas.microsoft.com/office/drawing/2014/main" id="{1F17DCAB-C4DC-42B3-9BB1-B8DDF1366ADF}"/>
              </a:ext>
            </a:extLst>
          </p:cNvPr>
          <p:cNvSpPr/>
          <p:nvPr/>
        </p:nvSpPr>
        <p:spPr>
          <a:xfrm rot="10800000">
            <a:off x="6316811" y="4804174"/>
            <a:ext cx="635022" cy="194638"/>
          </a:xfrm>
          <a:prstGeom prst="trapezoid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2A3E12D-57F6-47DC-9AC8-97143FD7BF41}"/>
              </a:ext>
            </a:extLst>
          </p:cNvPr>
          <p:cNvSpPr txBox="1"/>
          <p:nvPr/>
        </p:nvSpPr>
        <p:spPr>
          <a:xfrm>
            <a:off x="6269206" y="4988611"/>
            <a:ext cx="782883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나눔고딕" panose="020D0604000000000000" pitchFamily="50" charset="-127"/>
                <a:ea typeface="나눔고딕" panose="020D0604000000000000"/>
              </a:rPr>
              <a:t>자체</a:t>
            </a:r>
            <a:endParaRPr lang="en-US" altLang="ko-KR" sz="700" dirty="0">
              <a:latin typeface="나눔고딕" panose="020D0604000000000000" pitchFamily="50" charset="-127"/>
              <a:ea typeface="나눔고딕" panose="020D0604000000000000"/>
            </a:endParaRPr>
          </a:p>
          <a:p>
            <a:pPr algn="ctr"/>
            <a:r>
              <a:rPr lang="ko-KR" altLang="en-US" sz="700" dirty="0">
                <a:latin typeface="나눔고딕" panose="020D0604000000000000" pitchFamily="50" charset="-127"/>
                <a:ea typeface="나눔고딕" panose="020D0604000000000000"/>
              </a:rPr>
              <a:t>테스트</a:t>
            </a:r>
            <a:endParaRPr lang="en-US" altLang="ko-KR" sz="700" dirty="0">
              <a:latin typeface="나눔고딕" panose="020D0604000000000000" pitchFamily="50" charset="-127"/>
              <a:ea typeface="나눔고딕" panose="020D0604000000000000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64CD5DC-6B4F-4018-935B-AEAAE8B9AFAA}"/>
              </a:ext>
            </a:extLst>
          </p:cNvPr>
          <p:cNvGrpSpPr/>
          <p:nvPr/>
        </p:nvGrpSpPr>
        <p:grpSpPr>
          <a:xfrm>
            <a:off x="7466238" y="5467678"/>
            <a:ext cx="751724" cy="215859"/>
            <a:chOff x="5117620" y="7183841"/>
            <a:chExt cx="579748" cy="215859"/>
          </a:xfrm>
        </p:grpSpPr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5AF9488C-F438-4516-B9C1-D672B5F2219E}"/>
                </a:ext>
              </a:extLst>
            </p:cNvPr>
            <p:cNvCxnSpPr/>
            <p:nvPr/>
          </p:nvCxnSpPr>
          <p:spPr>
            <a:xfrm>
              <a:off x="5242504" y="7399700"/>
              <a:ext cx="28793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52FD286-AB1D-49C7-8609-0A4C2FC9659E}"/>
                </a:ext>
              </a:extLst>
            </p:cNvPr>
            <p:cNvSpPr txBox="1"/>
            <p:nvPr/>
          </p:nvSpPr>
          <p:spPr>
            <a:xfrm>
              <a:off x="5117620" y="7183841"/>
              <a:ext cx="57974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b="1" dirty="0">
                  <a:latin typeface="나눔고딕" panose="020D0604000000000000" pitchFamily="50" charset="-127"/>
                  <a:ea typeface="나눔고딕" panose="020D0604000000000000"/>
                </a:rPr>
                <a:t>시범운영</a:t>
              </a:r>
              <a:endParaRPr lang="en-US" altLang="ko-KR" sz="700" b="1" dirty="0">
                <a:latin typeface="나눔고딕" panose="020D0604000000000000" pitchFamily="50" charset="-127"/>
                <a:ea typeface="나눔고딕" panose="020D0604000000000000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33E3EEE5-57B8-4865-8477-BF3495BC5A4D}"/>
              </a:ext>
            </a:extLst>
          </p:cNvPr>
          <p:cNvGrpSpPr/>
          <p:nvPr/>
        </p:nvGrpSpPr>
        <p:grpSpPr>
          <a:xfrm>
            <a:off x="8124293" y="5792031"/>
            <a:ext cx="1220303" cy="356517"/>
            <a:chOff x="8498718" y="5744588"/>
            <a:chExt cx="863800" cy="35651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690CEB0-454B-4863-AA8D-2057FDE78C43}"/>
                </a:ext>
              </a:extLst>
            </p:cNvPr>
            <p:cNvSpPr txBox="1"/>
            <p:nvPr/>
          </p:nvSpPr>
          <p:spPr>
            <a:xfrm>
              <a:off x="8560504" y="5901050"/>
              <a:ext cx="7501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700" dirty="0">
                <a:latin typeface="나눔고딕" panose="020D0604000000000000" pitchFamily="50" charset="-127"/>
                <a:ea typeface="나눔고딕" panose="020D0604000000000000"/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CC109EA0-F4DB-4316-B3AA-E1F0FF359622}"/>
                </a:ext>
              </a:extLst>
            </p:cNvPr>
            <p:cNvCxnSpPr/>
            <p:nvPr/>
          </p:nvCxnSpPr>
          <p:spPr>
            <a:xfrm>
              <a:off x="8498718" y="5928034"/>
              <a:ext cx="863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9FF6158-48D3-4D64-B0B5-0B774B37DA0D}"/>
                </a:ext>
              </a:extLst>
            </p:cNvPr>
            <p:cNvSpPr txBox="1"/>
            <p:nvPr/>
          </p:nvSpPr>
          <p:spPr>
            <a:xfrm>
              <a:off x="8642700" y="5744588"/>
              <a:ext cx="57593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b="1" dirty="0">
                  <a:latin typeface="나눔고딕" panose="020D0604000000000000" pitchFamily="50" charset="-127"/>
                  <a:ea typeface="나눔고딕" panose="020D0604000000000000"/>
                </a:rPr>
                <a:t>안정화</a:t>
              </a:r>
              <a:endParaRPr lang="en-US" altLang="ko-KR" sz="700" b="1" dirty="0">
                <a:latin typeface="나눔고딕" panose="020D0604000000000000" pitchFamily="50" charset="-127"/>
                <a:ea typeface="나눔고딕" panose="020D0604000000000000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8E7B1EF0-D7B2-4B82-ABCC-13F42C4BE582}"/>
              </a:ext>
            </a:extLst>
          </p:cNvPr>
          <p:cNvGrpSpPr/>
          <p:nvPr/>
        </p:nvGrpSpPr>
        <p:grpSpPr>
          <a:xfrm>
            <a:off x="8746612" y="6127935"/>
            <a:ext cx="568301" cy="143555"/>
            <a:chOff x="8914748" y="6100773"/>
            <a:chExt cx="431900" cy="143555"/>
          </a:xfrm>
        </p:grpSpPr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F72D6A26-0B4E-4744-A3C4-E5A4F607B341}"/>
                </a:ext>
              </a:extLst>
            </p:cNvPr>
            <p:cNvCxnSpPr/>
            <p:nvPr/>
          </p:nvCxnSpPr>
          <p:spPr>
            <a:xfrm>
              <a:off x="8914748" y="6244328"/>
              <a:ext cx="4319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3483E2C-4A80-4BC9-8C08-A460E0EE4D83}"/>
                </a:ext>
              </a:extLst>
            </p:cNvPr>
            <p:cNvSpPr txBox="1"/>
            <p:nvPr/>
          </p:nvSpPr>
          <p:spPr>
            <a:xfrm>
              <a:off x="8943897" y="6100773"/>
              <a:ext cx="395976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700" b="1" dirty="0">
                  <a:latin typeface="나눔고딕" panose="020D0604000000000000" pitchFamily="50" charset="-127"/>
                  <a:ea typeface="나눔고딕" panose="020D0604000000000000"/>
                </a:rPr>
                <a:t>완료</a:t>
              </a:r>
              <a:endParaRPr lang="en-US" altLang="ko-KR" sz="700" b="1" dirty="0">
                <a:latin typeface="나눔고딕" panose="020D0604000000000000" pitchFamily="50" charset="-127"/>
                <a:ea typeface="나눔고딕" panose="020D060400000000000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4D2D288-6C65-451A-98DE-5E71B89091F6}"/>
              </a:ext>
            </a:extLst>
          </p:cNvPr>
          <p:cNvGrpSpPr/>
          <p:nvPr/>
        </p:nvGrpSpPr>
        <p:grpSpPr>
          <a:xfrm>
            <a:off x="6976681" y="5240639"/>
            <a:ext cx="568147" cy="200848"/>
            <a:chOff x="4803733" y="6919068"/>
            <a:chExt cx="434651" cy="200848"/>
          </a:xfrm>
        </p:grpSpPr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44278986-F4CC-4B9E-9D1C-54B413D28595}"/>
                </a:ext>
              </a:extLst>
            </p:cNvPr>
            <p:cNvCxnSpPr/>
            <p:nvPr/>
          </p:nvCxnSpPr>
          <p:spPr>
            <a:xfrm>
              <a:off x="4803733" y="7119916"/>
              <a:ext cx="4319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5A3EBBB-92C0-4387-9CF7-DA9C7FED9428}"/>
                </a:ext>
              </a:extLst>
            </p:cNvPr>
            <p:cNvSpPr txBox="1"/>
            <p:nvPr/>
          </p:nvSpPr>
          <p:spPr>
            <a:xfrm>
              <a:off x="4842408" y="6919068"/>
              <a:ext cx="3959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b="1" dirty="0">
                  <a:latin typeface="나눔고딕" panose="020D0604000000000000" pitchFamily="50" charset="-127"/>
                  <a:ea typeface="나눔고딕" panose="020D0604000000000000"/>
                </a:rPr>
                <a:t>교육</a:t>
              </a:r>
              <a:endParaRPr lang="en-US" altLang="ko-KR" sz="700" b="1" dirty="0">
                <a:latin typeface="나눔고딕" panose="020D0604000000000000" pitchFamily="50" charset="-127"/>
                <a:ea typeface="나눔고딕" panose="020D0604000000000000"/>
              </a:endParaRPr>
            </a:p>
          </p:txBody>
        </p:sp>
      </p:grpSp>
      <p:sp>
        <p:nvSpPr>
          <p:cNvPr id="66" name="타원 65">
            <a:extLst>
              <a:ext uri="{FF2B5EF4-FFF2-40B4-BE49-F238E27FC236}">
                <a16:creationId xmlns:a16="http://schemas.microsoft.com/office/drawing/2014/main" id="{3FEC569C-162D-4D8F-AD37-51A88F4D69E1}"/>
              </a:ext>
            </a:extLst>
          </p:cNvPr>
          <p:cNvSpPr/>
          <p:nvPr/>
        </p:nvSpPr>
        <p:spPr>
          <a:xfrm>
            <a:off x="6274009" y="4743697"/>
            <a:ext cx="125927" cy="111840"/>
          </a:xfrm>
          <a:prstGeom prst="ellipse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1D6DFC22-9364-47F1-A84A-8702D28FED23}"/>
              </a:ext>
            </a:extLst>
          </p:cNvPr>
          <p:cNvSpPr/>
          <p:nvPr/>
        </p:nvSpPr>
        <p:spPr>
          <a:xfrm>
            <a:off x="6879330" y="4748495"/>
            <a:ext cx="125927" cy="111840"/>
          </a:xfrm>
          <a:prstGeom prst="ellipse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82432E24-3135-4B42-84F2-A43632D106CA}"/>
              </a:ext>
            </a:extLst>
          </p:cNvPr>
          <p:cNvSpPr/>
          <p:nvPr/>
        </p:nvSpPr>
        <p:spPr>
          <a:xfrm>
            <a:off x="7504219" y="4752352"/>
            <a:ext cx="125927" cy="111840"/>
          </a:xfrm>
          <a:prstGeom prst="ellipse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B0D516D1-BEAD-42C0-A54F-AFA9FD5DBA10}"/>
              </a:ext>
            </a:extLst>
          </p:cNvPr>
          <p:cNvSpPr/>
          <p:nvPr/>
        </p:nvSpPr>
        <p:spPr>
          <a:xfrm>
            <a:off x="6933458" y="5375980"/>
            <a:ext cx="125927" cy="111840"/>
          </a:xfrm>
          <a:prstGeom prst="ellipse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99A6FC8-414C-400F-8457-4464203C3303}"/>
              </a:ext>
            </a:extLst>
          </p:cNvPr>
          <p:cNvSpPr/>
          <p:nvPr/>
        </p:nvSpPr>
        <p:spPr>
          <a:xfrm>
            <a:off x="7486154" y="5375980"/>
            <a:ext cx="125927" cy="111840"/>
          </a:xfrm>
          <a:prstGeom prst="ellipse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A4478001-03CA-4623-8BE1-8A58CD24211E}"/>
              </a:ext>
            </a:extLst>
          </p:cNvPr>
          <p:cNvSpPr/>
          <p:nvPr/>
        </p:nvSpPr>
        <p:spPr>
          <a:xfrm>
            <a:off x="7564666" y="5624638"/>
            <a:ext cx="125927" cy="111840"/>
          </a:xfrm>
          <a:prstGeom prst="ellipse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AC11FC95-0094-4D81-AEA7-36D4EEAB8302}"/>
              </a:ext>
            </a:extLst>
          </p:cNvPr>
          <p:cNvSpPr/>
          <p:nvPr/>
        </p:nvSpPr>
        <p:spPr>
          <a:xfrm>
            <a:off x="7971519" y="5624638"/>
            <a:ext cx="125927" cy="111840"/>
          </a:xfrm>
          <a:prstGeom prst="ellipse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0BFF6AC4-B706-4D1C-84E2-B0769A77DDB7}"/>
              </a:ext>
            </a:extLst>
          </p:cNvPr>
          <p:cNvSpPr/>
          <p:nvPr/>
        </p:nvSpPr>
        <p:spPr>
          <a:xfrm>
            <a:off x="8060026" y="5919557"/>
            <a:ext cx="125927" cy="111840"/>
          </a:xfrm>
          <a:prstGeom prst="ellipse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B7A6C247-602F-42D9-AEF7-C57E92F9E7C7}"/>
              </a:ext>
            </a:extLst>
          </p:cNvPr>
          <p:cNvSpPr/>
          <p:nvPr/>
        </p:nvSpPr>
        <p:spPr>
          <a:xfrm>
            <a:off x="9265777" y="5919557"/>
            <a:ext cx="125927" cy="111840"/>
          </a:xfrm>
          <a:prstGeom prst="ellipse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FABEA725-3F14-4ECC-8679-9F6F29057EA0}"/>
              </a:ext>
            </a:extLst>
          </p:cNvPr>
          <p:cNvSpPr/>
          <p:nvPr/>
        </p:nvSpPr>
        <p:spPr>
          <a:xfrm>
            <a:off x="8720671" y="6205425"/>
            <a:ext cx="125927" cy="111840"/>
          </a:xfrm>
          <a:prstGeom prst="ellipse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5387A702-8610-4AB2-8F10-1865ECF5CE54}"/>
              </a:ext>
            </a:extLst>
          </p:cNvPr>
          <p:cNvSpPr/>
          <p:nvPr/>
        </p:nvSpPr>
        <p:spPr>
          <a:xfrm>
            <a:off x="9282200" y="6202334"/>
            <a:ext cx="125927" cy="111840"/>
          </a:xfrm>
          <a:prstGeom prst="ellipse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80" name="자유형: 도형 79">
            <a:extLst>
              <a:ext uri="{FF2B5EF4-FFF2-40B4-BE49-F238E27FC236}">
                <a16:creationId xmlns:a16="http://schemas.microsoft.com/office/drawing/2014/main" id="{04FBA849-F7E2-4608-BC19-EAB6E04C9AE1}"/>
              </a:ext>
            </a:extLst>
          </p:cNvPr>
          <p:cNvSpPr/>
          <p:nvPr/>
        </p:nvSpPr>
        <p:spPr>
          <a:xfrm>
            <a:off x="4053000" y="1628640"/>
            <a:ext cx="1800000" cy="432000"/>
          </a:xfrm>
          <a:custGeom>
            <a:avLst/>
            <a:gdLst>
              <a:gd name="connsiteX0" fmla="*/ 91802 w 3708000"/>
              <a:gd name="connsiteY0" fmla="*/ 0 h 550800"/>
              <a:gd name="connsiteX1" fmla="*/ 3616198 w 3708000"/>
              <a:gd name="connsiteY1" fmla="*/ 0 h 550800"/>
              <a:gd name="connsiteX2" fmla="*/ 3708000 w 3708000"/>
              <a:gd name="connsiteY2" fmla="*/ 91802 h 550800"/>
              <a:gd name="connsiteX3" fmla="*/ 3708000 w 3708000"/>
              <a:gd name="connsiteY3" fmla="*/ 95402 h 550800"/>
              <a:gd name="connsiteX4" fmla="*/ 3617998 w 3708000"/>
              <a:gd name="connsiteY4" fmla="*/ 5400 h 550800"/>
              <a:gd name="connsiteX5" fmla="*/ 198002 w 3708000"/>
              <a:gd name="connsiteY5" fmla="*/ 5400 h 550800"/>
              <a:gd name="connsiteX6" fmla="*/ 108000 w 3708000"/>
              <a:gd name="connsiteY6" fmla="*/ 95402 h 550800"/>
              <a:gd name="connsiteX7" fmla="*/ 108000 w 3708000"/>
              <a:gd name="connsiteY7" fmla="*/ 455398 h 550800"/>
              <a:gd name="connsiteX8" fmla="*/ 198002 w 3708000"/>
              <a:gd name="connsiteY8" fmla="*/ 545400 h 550800"/>
              <a:gd name="connsiteX9" fmla="*/ 3617998 w 3708000"/>
              <a:gd name="connsiteY9" fmla="*/ 545400 h 550800"/>
              <a:gd name="connsiteX10" fmla="*/ 3708000 w 3708000"/>
              <a:gd name="connsiteY10" fmla="*/ 455398 h 550800"/>
              <a:gd name="connsiteX11" fmla="*/ 3708000 w 3708000"/>
              <a:gd name="connsiteY11" fmla="*/ 458998 h 550800"/>
              <a:gd name="connsiteX12" fmla="*/ 3616198 w 3708000"/>
              <a:gd name="connsiteY12" fmla="*/ 550800 h 550800"/>
              <a:gd name="connsiteX13" fmla="*/ 91802 w 3708000"/>
              <a:gd name="connsiteY13" fmla="*/ 550800 h 550800"/>
              <a:gd name="connsiteX14" fmla="*/ 0 w 3708000"/>
              <a:gd name="connsiteY14" fmla="*/ 458998 h 550800"/>
              <a:gd name="connsiteX15" fmla="*/ 0 w 3708000"/>
              <a:gd name="connsiteY15" fmla="*/ 91802 h 550800"/>
              <a:gd name="connsiteX16" fmla="*/ 91802 w 3708000"/>
              <a:gd name="connsiteY16" fmla="*/ 0 h 55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08000" h="550800">
                <a:moveTo>
                  <a:pt x="91802" y="0"/>
                </a:moveTo>
                <a:lnTo>
                  <a:pt x="3616198" y="0"/>
                </a:lnTo>
                <a:cubicBezTo>
                  <a:pt x="3666899" y="0"/>
                  <a:pt x="3708000" y="41101"/>
                  <a:pt x="3708000" y="91802"/>
                </a:cubicBezTo>
                <a:lnTo>
                  <a:pt x="3708000" y="95402"/>
                </a:lnTo>
                <a:cubicBezTo>
                  <a:pt x="3708000" y="45695"/>
                  <a:pt x="3667705" y="5400"/>
                  <a:pt x="3617998" y="5400"/>
                </a:cubicBezTo>
                <a:lnTo>
                  <a:pt x="198002" y="5400"/>
                </a:lnTo>
                <a:cubicBezTo>
                  <a:pt x="148295" y="5400"/>
                  <a:pt x="108000" y="45695"/>
                  <a:pt x="108000" y="95402"/>
                </a:cubicBezTo>
                <a:lnTo>
                  <a:pt x="108000" y="455398"/>
                </a:lnTo>
                <a:cubicBezTo>
                  <a:pt x="108000" y="505105"/>
                  <a:pt x="148295" y="545400"/>
                  <a:pt x="198002" y="545400"/>
                </a:cubicBezTo>
                <a:lnTo>
                  <a:pt x="3617998" y="545400"/>
                </a:lnTo>
                <a:cubicBezTo>
                  <a:pt x="3667705" y="545400"/>
                  <a:pt x="3708000" y="505105"/>
                  <a:pt x="3708000" y="455398"/>
                </a:cubicBezTo>
                <a:lnTo>
                  <a:pt x="3708000" y="458998"/>
                </a:lnTo>
                <a:cubicBezTo>
                  <a:pt x="3708000" y="509699"/>
                  <a:pt x="3666899" y="550800"/>
                  <a:pt x="3616198" y="550800"/>
                </a:cubicBezTo>
                <a:lnTo>
                  <a:pt x="91802" y="550800"/>
                </a:lnTo>
                <a:cubicBezTo>
                  <a:pt x="41101" y="550800"/>
                  <a:pt x="0" y="509699"/>
                  <a:pt x="0" y="458998"/>
                </a:cubicBezTo>
                <a:lnTo>
                  <a:pt x="0" y="91802"/>
                </a:lnTo>
                <a:cubicBezTo>
                  <a:pt x="0" y="41101"/>
                  <a:pt x="41101" y="0"/>
                  <a:pt x="91802" y="0"/>
                </a:cubicBezTo>
                <a:close/>
              </a:path>
            </a:pathLst>
          </a:custGeom>
          <a:solidFill>
            <a:srgbClr val="005F4B"/>
          </a:solidFill>
          <a:ln>
            <a:solidFill>
              <a:srgbClr val="005F4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rtlCol="0" anchor="ctr">
            <a:noAutofit/>
          </a:bodyPr>
          <a:lstStyle/>
          <a:p>
            <a:pPr algn="ctr"/>
            <a:r>
              <a:rPr lang="ko-KR" altLang="en-US" sz="1600" b="1" dirty="0">
                <a:solidFill>
                  <a:srgbClr val="003738"/>
                </a:solidFill>
              </a:rPr>
              <a:t>구축일정</a:t>
            </a:r>
          </a:p>
        </p:txBody>
      </p:sp>
      <p:sp>
        <p:nvSpPr>
          <p:cNvPr id="81" name="말풍선: 사각형 80">
            <a:extLst>
              <a:ext uri="{FF2B5EF4-FFF2-40B4-BE49-F238E27FC236}">
                <a16:creationId xmlns:a16="http://schemas.microsoft.com/office/drawing/2014/main" id="{31B32DDA-37A1-4E11-9F93-FF699CA88E14}"/>
              </a:ext>
            </a:extLst>
          </p:cNvPr>
          <p:cNvSpPr/>
          <p:nvPr/>
        </p:nvSpPr>
        <p:spPr>
          <a:xfrm>
            <a:off x="8028764" y="1285887"/>
            <a:ext cx="1691236" cy="1140977"/>
          </a:xfrm>
          <a:prstGeom prst="wedgeRectCallou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373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200" dirty="0">
                <a:solidFill>
                  <a:srgbClr val="003738"/>
                </a:solidFill>
              </a:rPr>
              <a:t>프로젝트에 맞게 수정</a:t>
            </a:r>
          </a:p>
        </p:txBody>
      </p:sp>
    </p:spTree>
    <p:extLst>
      <p:ext uri="{BB962C8B-B14F-4D97-AF65-F5344CB8AC3E}">
        <p14:creationId xmlns:p14="http://schemas.microsoft.com/office/powerpoint/2010/main" val="41820783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54C6B2-A660-4FC1-B9F1-EC9265872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3.2.1 </a:t>
            </a:r>
            <a:r>
              <a:rPr lang="ko-KR" altLang="en-US" dirty="0"/>
              <a:t>사업수행 인력 현황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C11639-630C-4639-BD61-63A6508B73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본 사업 수행을 위한 조직은 축적된 업무지식과 경험 및 다양한 백업시스템 구축 기술력을 보유한 전문인력 및 본 사업의 특성을 잘 이해하고 있는 </a:t>
            </a:r>
            <a:r>
              <a:rPr lang="en-US" altLang="ko-KR" dirty="0"/>
              <a:t>PM </a:t>
            </a:r>
            <a:r>
              <a:rPr lang="ko-KR" altLang="en-US" dirty="0"/>
              <a:t>및 구축 지원 인력으로 구성합니다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3BA32A6-EC90-4080-AAAD-2C6064B7F9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3.2 </a:t>
            </a:r>
            <a:r>
              <a:rPr lang="ko-KR" altLang="en-US" dirty="0"/>
              <a:t>사업 수행 투입인력 및 이력 사항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5115B2F-9186-4F5F-9673-867D51E3E4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639201"/>
              </p:ext>
            </p:extLst>
          </p:nvPr>
        </p:nvGraphicFramePr>
        <p:xfrm>
          <a:off x="175418" y="2330823"/>
          <a:ext cx="9359999" cy="4037040"/>
        </p:xfrm>
        <a:graphic>
          <a:graphicData uri="http://schemas.openxmlformats.org/drawingml/2006/table">
            <a:tbl>
              <a:tblPr/>
              <a:tblGrid>
                <a:gridCol w="972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0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09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09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09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09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5090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509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509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5090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605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1" kern="1200" spc="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분야</a:t>
                      </a:r>
                    </a:p>
                  </a:txBody>
                  <a:tcPr marL="42210" marR="4221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5F4B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1" kern="1200" spc="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성명</a:t>
                      </a:r>
                    </a:p>
                  </a:txBody>
                  <a:tcPr marL="42210" marR="4221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5F4B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1" kern="1200" spc="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연령</a:t>
                      </a:r>
                      <a:endParaRPr kumimoji="1" lang="en-US" altLang="ko-KR" sz="1200" b="1" kern="1200" spc="0" baseline="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2210" marR="4221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5F4B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1" kern="1200" spc="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소속</a:t>
                      </a:r>
                    </a:p>
                  </a:txBody>
                  <a:tcPr marL="42210" marR="4221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5F4B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1" kern="1200" spc="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직위</a:t>
                      </a:r>
                    </a:p>
                  </a:txBody>
                  <a:tcPr marL="42210" marR="4221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5F4B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1" kern="1200" spc="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분야 경력</a:t>
                      </a:r>
                    </a:p>
                  </a:txBody>
                  <a:tcPr marL="42210" marR="4221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5F4B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1" kern="1200" spc="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담당업무</a:t>
                      </a:r>
                    </a:p>
                  </a:txBody>
                  <a:tcPr marL="42210" marR="4221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5F4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1" kern="1200" spc="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보유 기술</a:t>
                      </a:r>
                    </a:p>
                  </a:txBody>
                  <a:tcPr marL="42210" marR="4221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5F4B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1" kern="1200" spc="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자격증</a:t>
                      </a:r>
                    </a:p>
                  </a:txBody>
                  <a:tcPr marL="42210" marR="4221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5F4B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1" kern="1200" spc="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기술등급</a:t>
                      </a:r>
                    </a:p>
                  </a:txBody>
                  <a:tcPr marL="42210" marR="4221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5F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8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900" b="1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2210" marR="4221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1" kern="1200" spc="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임무</a:t>
                      </a:r>
                    </a:p>
                  </a:txBody>
                  <a:tcPr marL="42210" marR="4221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5F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1" kern="1200" spc="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참여율</a:t>
                      </a:r>
                    </a:p>
                  </a:txBody>
                  <a:tcPr marL="42210" marR="4221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5F4B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7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1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PM</a:t>
                      </a:r>
                    </a:p>
                  </a:txBody>
                  <a:tcPr marL="42210" marR="4221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12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2210" marR="4221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12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1200" kern="0" spc="0" baseline="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12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12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200" kern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PM</a:t>
                      </a:r>
                      <a:endParaRPr lang="ko-KR" altLang="en-US" sz="12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200" kern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100%</a:t>
                      </a:r>
                      <a:endParaRPr lang="ko-KR" altLang="en-US" sz="12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200" kern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백업 솔루션 설계</a:t>
                      </a:r>
                      <a:r>
                        <a:rPr lang="en-US" altLang="ko-KR" sz="1200" kern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200" kern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구축</a:t>
                      </a: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200" kern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VCP, VMCE</a:t>
                      </a:r>
                      <a:endParaRPr lang="ko-KR" altLang="ko-KR" sz="12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200" kern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고급</a:t>
                      </a: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9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1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백업</a:t>
                      </a:r>
                      <a:endParaRPr kumimoji="1" lang="en-US" altLang="ko-KR" sz="1200" b="1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1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솔루션 구축</a:t>
                      </a:r>
                    </a:p>
                  </a:txBody>
                  <a:tcPr marL="42210" marR="4221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12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2210" marR="4221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12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1200" kern="0" spc="0" baseline="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12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12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200" kern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구축</a:t>
                      </a:r>
                      <a:endParaRPr lang="en-US" altLang="ko-KR" sz="12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200" kern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100%</a:t>
                      </a:r>
                      <a:endParaRPr lang="ko-KR" altLang="en-US" sz="12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200" kern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백업 솔루션 구축 </a:t>
                      </a: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200" kern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VCP, VMTSP</a:t>
                      </a:r>
                      <a:endParaRPr lang="ko-KR" altLang="en-US" sz="12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200" kern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초급</a:t>
                      </a: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9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1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백업</a:t>
                      </a:r>
                      <a:endParaRPr kumimoji="1" lang="en-US" altLang="ko-KR" sz="1200" b="1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1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솔루션 구축</a:t>
                      </a:r>
                    </a:p>
                  </a:txBody>
                  <a:tcPr marL="42210" marR="4221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12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2210" marR="4221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12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1200" kern="0" spc="0" baseline="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12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12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200" kern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구축</a:t>
                      </a:r>
                      <a:endParaRPr lang="en-US" altLang="ko-KR" sz="12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200" kern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100%</a:t>
                      </a:r>
                      <a:endParaRPr lang="ko-KR" altLang="en-US" sz="12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200" kern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백업 솔루션 구축 </a:t>
                      </a: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200" kern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VMTSP</a:t>
                      </a:r>
                      <a:endParaRPr lang="ko-KR" altLang="en-US" sz="12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200" kern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초급</a:t>
                      </a: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2477279"/>
                  </a:ext>
                </a:extLst>
              </a:tr>
              <a:tr h="3947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1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백업</a:t>
                      </a:r>
                      <a:endParaRPr kumimoji="1" lang="en-US" altLang="ko-KR" sz="1200" b="1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1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솔루션 컨설팅</a:t>
                      </a:r>
                    </a:p>
                  </a:txBody>
                  <a:tcPr marL="42210" marR="4221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12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2210" marR="4221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12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1200" kern="0" spc="0" baseline="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12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12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200" kern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컨설팅</a:t>
                      </a: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200" kern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100%</a:t>
                      </a:r>
                      <a:endParaRPr lang="ko-KR" altLang="en-US" sz="12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200" kern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백업 솔루션 설계 및 컨설팅</a:t>
                      </a: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200" kern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VCP, VMCE</a:t>
                      </a:r>
                      <a:endParaRPr lang="ko-KR" altLang="ko-KR" sz="12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200" kern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고급</a:t>
                      </a: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69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1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프로젝트 지원</a:t>
                      </a:r>
                      <a:endParaRPr kumimoji="1" lang="en-US" altLang="ko-KR" sz="1200" b="1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1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기술</a:t>
                      </a:r>
                      <a:r>
                        <a:rPr kumimoji="1" lang="en-US" altLang="ko-KR" sz="1200" b="1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1" lang="ko-KR" altLang="en-US" sz="1200" b="1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품질 자문</a:t>
                      </a:r>
                      <a:endParaRPr kumimoji="1" lang="en-US" altLang="ko-KR" sz="1200" b="1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2210" marR="4221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12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2210" marR="4221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12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1200" kern="0" spc="0" baseline="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12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12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200" kern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지원</a:t>
                      </a: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200" kern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100%</a:t>
                      </a:r>
                      <a:endParaRPr lang="ko-KR" altLang="en-US" sz="12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200" kern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백업 솔루션 컨설팅</a:t>
                      </a: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200" kern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VTS, VCP</a:t>
                      </a:r>
                      <a:endParaRPr lang="ko-KR" altLang="ko-KR" sz="12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200" kern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특급</a:t>
                      </a: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437302"/>
                  </a:ext>
                </a:extLst>
              </a:tr>
            </a:tbl>
          </a:graphicData>
        </a:graphic>
      </p:graphicFrame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95E6EED5-B919-404F-978A-67A45683B538}"/>
              </a:ext>
            </a:extLst>
          </p:cNvPr>
          <p:cNvSpPr/>
          <p:nvPr/>
        </p:nvSpPr>
        <p:spPr>
          <a:xfrm>
            <a:off x="3153000" y="1728000"/>
            <a:ext cx="3600000" cy="432000"/>
          </a:xfrm>
          <a:custGeom>
            <a:avLst/>
            <a:gdLst>
              <a:gd name="connsiteX0" fmla="*/ 91802 w 3708000"/>
              <a:gd name="connsiteY0" fmla="*/ 0 h 550800"/>
              <a:gd name="connsiteX1" fmla="*/ 3616198 w 3708000"/>
              <a:gd name="connsiteY1" fmla="*/ 0 h 550800"/>
              <a:gd name="connsiteX2" fmla="*/ 3708000 w 3708000"/>
              <a:gd name="connsiteY2" fmla="*/ 91802 h 550800"/>
              <a:gd name="connsiteX3" fmla="*/ 3708000 w 3708000"/>
              <a:gd name="connsiteY3" fmla="*/ 95402 h 550800"/>
              <a:gd name="connsiteX4" fmla="*/ 3617998 w 3708000"/>
              <a:gd name="connsiteY4" fmla="*/ 5400 h 550800"/>
              <a:gd name="connsiteX5" fmla="*/ 198002 w 3708000"/>
              <a:gd name="connsiteY5" fmla="*/ 5400 h 550800"/>
              <a:gd name="connsiteX6" fmla="*/ 108000 w 3708000"/>
              <a:gd name="connsiteY6" fmla="*/ 95402 h 550800"/>
              <a:gd name="connsiteX7" fmla="*/ 108000 w 3708000"/>
              <a:gd name="connsiteY7" fmla="*/ 455398 h 550800"/>
              <a:gd name="connsiteX8" fmla="*/ 198002 w 3708000"/>
              <a:gd name="connsiteY8" fmla="*/ 545400 h 550800"/>
              <a:gd name="connsiteX9" fmla="*/ 3617998 w 3708000"/>
              <a:gd name="connsiteY9" fmla="*/ 545400 h 550800"/>
              <a:gd name="connsiteX10" fmla="*/ 3708000 w 3708000"/>
              <a:gd name="connsiteY10" fmla="*/ 455398 h 550800"/>
              <a:gd name="connsiteX11" fmla="*/ 3708000 w 3708000"/>
              <a:gd name="connsiteY11" fmla="*/ 458998 h 550800"/>
              <a:gd name="connsiteX12" fmla="*/ 3616198 w 3708000"/>
              <a:gd name="connsiteY12" fmla="*/ 550800 h 550800"/>
              <a:gd name="connsiteX13" fmla="*/ 91802 w 3708000"/>
              <a:gd name="connsiteY13" fmla="*/ 550800 h 550800"/>
              <a:gd name="connsiteX14" fmla="*/ 0 w 3708000"/>
              <a:gd name="connsiteY14" fmla="*/ 458998 h 550800"/>
              <a:gd name="connsiteX15" fmla="*/ 0 w 3708000"/>
              <a:gd name="connsiteY15" fmla="*/ 91802 h 550800"/>
              <a:gd name="connsiteX16" fmla="*/ 91802 w 3708000"/>
              <a:gd name="connsiteY16" fmla="*/ 0 h 55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08000" h="550800">
                <a:moveTo>
                  <a:pt x="91802" y="0"/>
                </a:moveTo>
                <a:lnTo>
                  <a:pt x="3616198" y="0"/>
                </a:lnTo>
                <a:cubicBezTo>
                  <a:pt x="3666899" y="0"/>
                  <a:pt x="3708000" y="41101"/>
                  <a:pt x="3708000" y="91802"/>
                </a:cubicBezTo>
                <a:lnTo>
                  <a:pt x="3708000" y="95402"/>
                </a:lnTo>
                <a:cubicBezTo>
                  <a:pt x="3708000" y="45695"/>
                  <a:pt x="3667705" y="5400"/>
                  <a:pt x="3617998" y="5400"/>
                </a:cubicBezTo>
                <a:lnTo>
                  <a:pt x="198002" y="5400"/>
                </a:lnTo>
                <a:cubicBezTo>
                  <a:pt x="148295" y="5400"/>
                  <a:pt x="108000" y="45695"/>
                  <a:pt x="108000" y="95402"/>
                </a:cubicBezTo>
                <a:lnTo>
                  <a:pt x="108000" y="455398"/>
                </a:lnTo>
                <a:cubicBezTo>
                  <a:pt x="108000" y="505105"/>
                  <a:pt x="148295" y="545400"/>
                  <a:pt x="198002" y="545400"/>
                </a:cubicBezTo>
                <a:lnTo>
                  <a:pt x="3617998" y="545400"/>
                </a:lnTo>
                <a:cubicBezTo>
                  <a:pt x="3667705" y="545400"/>
                  <a:pt x="3708000" y="505105"/>
                  <a:pt x="3708000" y="455398"/>
                </a:cubicBezTo>
                <a:lnTo>
                  <a:pt x="3708000" y="458998"/>
                </a:lnTo>
                <a:cubicBezTo>
                  <a:pt x="3708000" y="509699"/>
                  <a:pt x="3666899" y="550800"/>
                  <a:pt x="3616198" y="550800"/>
                </a:cubicBezTo>
                <a:lnTo>
                  <a:pt x="91802" y="550800"/>
                </a:lnTo>
                <a:cubicBezTo>
                  <a:pt x="41101" y="550800"/>
                  <a:pt x="0" y="509699"/>
                  <a:pt x="0" y="458998"/>
                </a:cubicBezTo>
                <a:lnTo>
                  <a:pt x="0" y="91802"/>
                </a:lnTo>
                <a:cubicBezTo>
                  <a:pt x="0" y="41101"/>
                  <a:pt x="41101" y="0"/>
                  <a:pt x="91802" y="0"/>
                </a:cubicBezTo>
                <a:close/>
              </a:path>
            </a:pathLst>
          </a:custGeom>
          <a:solidFill>
            <a:srgbClr val="005F4B"/>
          </a:solidFill>
          <a:ln>
            <a:solidFill>
              <a:srgbClr val="005F4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rtlCol="0" anchor="ctr">
            <a:noAutofit/>
          </a:bodyPr>
          <a:lstStyle/>
          <a:p>
            <a:pPr algn="ctr"/>
            <a:r>
              <a:rPr lang="ko-KR" altLang="en-US" sz="1600" b="1" dirty="0">
                <a:solidFill>
                  <a:srgbClr val="003738"/>
                </a:solidFill>
              </a:rPr>
              <a:t>사업수행 인력 </a:t>
            </a:r>
            <a:r>
              <a:rPr lang="ko-KR" altLang="en-US" sz="1600" b="1" dirty="0" err="1">
                <a:solidFill>
                  <a:srgbClr val="003738"/>
                </a:solidFill>
              </a:rPr>
              <a:t>총괄표</a:t>
            </a:r>
            <a:endParaRPr lang="ko-KR" altLang="en-US" sz="1600" b="1" dirty="0">
              <a:solidFill>
                <a:srgbClr val="003738"/>
              </a:solidFill>
            </a:endParaRP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318E90CC-204A-43B8-8DA9-6ADD76119AC9}"/>
              </a:ext>
            </a:extLst>
          </p:cNvPr>
          <p:cNvSpPr/>
          <p:nvPr/>
        </p:nvSpPr>
        <p:spPr>
          <a:xfrm>
            <a:off x="8028764" y="1285887"/>
            <a:ext cx="1691236" cy="1140977"/>
          </a:xfrm>
          <a:prstGeom prst="wedgeRectCallou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373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200" dirty="0">
                <a:solidFill>
                  <a:srgbClr val="003738"/>
                </a:solidFill>
              </a:rPr>
              <a:t>프로젝트에 맞게 수정</a:t>
            </a:r>
          </a:p>
        </p:txBody>
      </p:sp>
    </p:spTree>
    <p:extLst>
      <p:ext uri="{BB962C8B-B14F-4D97-AF65-F5344CB8AC3E}">
        <p14:creationId xmlns:p14="http://schemas.microsoft.com/office/powerpoint/2010/main" val="33103853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A49758AC-8E28-4B62-A871-3A39A2012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3.2.1 </a:t>
            </a:r>
            <a:r>
              <a:rPr lang="ko-KR" altLang="en-US" dirty="0"/>
              <a:t>사업수행 이력 사항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BDD214F-11B9-4DAB-9607-CCE31EB3AB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3.2 </a:t>
            </a:r>
            <a:r>
              <a:rPr lang="ko-KR" altLang="en-US" dirty="0"/>
              <a:t>사업 수행 투입인력 및 이력 사항</a:t>
            </a:r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75E5E432-90FB-40EB-BD1F-CA5D51DCC922}"/>
              </a:ext>
            </a:extLst>
          </p:cNvPr>
          <p:cNvSpPr/>
          <p:nvPr/>
        </p:nvSpPr>
        <p:spPr>
          <a:xfrm>
            <a:off x="8028764" y="1285887"/>
            <a:ext cx="1691236" cy="1140977"/>
          </a:xfrm>
          <a:prstGeom prst="wedgeRectCallou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373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200" dirty="0">
                <a:solidFill>
                  <a:srgbClr val="003738"/>
                </a:solidFill>
              </a:rPr>
              <a:t>프로젝트에 맞게 수정</a:t>
            </a:r>
          </a:p>
        </p:txBody>
      </p:sp>
    </p:spTree>
    <p:extLst>
      <p:ext uri="{BB962C8B-B14F-4D97-AF65-F5344CB8AC3E}">
        <p14:creationId xmlns:p14="http://schemas.microsoft.com/office/powerpoint/2010/main" val="2335097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6C8676-9C7E-4C50-BB1F-026622303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제안범위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967E39-C4B5-40A3-B320-F4BD53E828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제안사는 </a:t>
            </a:r>
            <a:r>
              <a:rPr lang="en-US" altLang="ko-KR" dirty="0"/>
              <a:t>OOOO </a:t>
            </a:r>
            <a:r>
              <a:rPr lang="ko-KR" altLang="en-US" dirty="0"/>
              <a:t>통합 백업 환경에 적합한 단일 통합 관리 기반의 백업 </a:t>
            </a:r>
            <a:r>
              <a:rPr lang="en-US" altLang="ko-KR" dirty="0"/>
              <a:t>S/W </a:t>
            </a:r>
            <a:r>
              <a:rPr lang="ko-KR" altLang="en-US" dirty="0"/>
              <a:t>및 </a:t>
            </a:r>
            <a:r>
              <a:rPr lang="en-US" altLang="ko-KR" dirty="0"/>
              <a:t>H/W</a:t>
            </a:r>
            <a:r>
              <a:rPr lang="ko-KR" altLang="en-US" dirty="0"/>
              <a:t>를 선정하고 이를 이용한 최적의 구축을 위해 백업 전문가 중심의 인력 투입으로 성공적인 사업 수행을 담보합니다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1A222F-66D5-4C33-BF0D-4AE8520BC8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 anchor="ctr"/>
          <a:lstStyle/>
          <a:p>
            <a:pPr marL="0" indent="0" algn="r">
              <a:buNone/>
            </a:pPr>
            <a:r>
              <a:rPr lang="en-US" altLang="ko-KR" dirty="0">
                <a:latin typeface="+mn-ea"/>
              </a:rPr>
              <a:t>1.1 </a:t>
            </a:r>
            <a:r>
              <a:rPr lang="ko-KR" altLang="en-US" dirty="0">
                <a:latin typeface="+mn-ea"/>
              </a:rPr>
              <a:t>제안개요</a:t>
            </a:r>
          </a:p>
        </p:txBody>
      </p:sp>
      <p:sp>
        <p:nvSpPr>
          <p:cNvPr id="6" name="모서리가 둥근 직사각형 51">
            <a:extLst>
              <a:ext uri="{FF2B5EF4-FFF2-40B4-BE49-F238E27FC236}">
                <a16:creationId xmlns:a16="http://schemas.microsoft.com/office/drawing/2014/main" id="{E229DEE2-E880-43B1-91EB-972E014E05F1}"/>
              </a:ext>
            </a:extLst>
          </p:cNvPr>
          <p:cNvSpPr/>
          <p:nvPr/>
        </p:nvSpPr>
        <p:spPr>
          <a:xfrm>
            <a:off x="410850" y="1982792"/>
            <a:ext cx="1284244" cy="1958552"/>
          </a:xfrm>
          <a:prstGeom prst="roundRect">
            <a:avLst>
              <a:gd name="adj" fmla="val 5691"/>
            </a:avLst>
          </a:prstGeom>
          <a:solidFill>
            <a:srgbClr val="005F4B"/>
          </a:solidFill>
          <a:ln w="6350" cap="flat" cmpd="sng" algn="ctr">
            <a:noFill/>
            <a:prstDash val="solid"/>
          </a:ln>
          <a:effectLst/>
        </p:spPr>
        <p:txBody>
          <a:bodyPr lIns="0" tIns="0" rIns="108000" bIns="0" rtlCol="0" anchor="ctr" anchorCtr="0"/>
          <a:lstStyle/>
          <a:p>
            <a:pPr marL="0" marR="0" lvl="0" indent="0" algn="ctr" defTabSz="99569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0" cap="none" spc="-30" normalizeH="0" baseline="0" noProof="0" dirty="0">
              <a:ln>
                <a:solidFill>
                  <a:srgbClr val="DE2F51">
                    <a:alpha val="0"/>
                  </a:srgbClr>
                </a:solidFill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ctr" defTabSz="99569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0" cap="none" spc="-30" normalizeH="0" baseline="0" noProof="0" dirty="0">
              <a:ln>
                <a:solidFill>
                  <a:srgbClr val="DE2F51">
                    <a:alpha val="0"/>
                  </a:srgbClr>
                </a:solidFill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ctr" defTabSz="99569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cs typeface="+mn-cs"/>
              </a:rPr>
              <a:t>단일 통합관리</a:t>
            </a:r>
            <a:br>
              <a:rPr kumimoji="0" lang="en-US" altLang="ko-KR" sz="1400" b="0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cs typeface="+mn-cs"/>
              </a:rPr>
            </a:br>
            <a:r>
              <a:rPr kumimoji="0" lang="ko-KR" altLang="en-US" sz="1400" b="0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cs typeface="+mn-cs"/>
              </a:rPr>
              <a:t>기반의 백업 </a:t>
            </a:r>
          </a:p>
          <a:p>
            <a:pPr marL="0" marR="0" lvl="0" indent="0" algn="ctr" defTabSz="99569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cs typeface="+mn-cs"/>
              </a:rPr>
              <a:t>관리체계 확보</a:t>
            </a:r>
          </a:p>
        </p:txBody>
      </p:sp>
      <p:sp>
        <p:nvSpPr>
          <p:cNvPr id="7" name="모서리가 둥근 직사각형 52">
            <a:extLst>
              <a:ext uri="{FF2B5EF4-FFF2-40B4-BE49-F238E27FC236}">
                <a16:creationId xmlns:a16="http://schemas.microsoft.com/office/drawing/2014/main" id="{54F8D538-3811-430D-BEB2-EF7D4CE19A93}"/>
              </a:ext>
            </a:extLst>
          </p:cNvPr>
          <p:cNvSpPr/>
          <p:nvPr/>
        </p:nvSpPr>
        <p:spPr>
          <a:xfrm>
            <a:off x="410850" y="4045144"/>
            <a:ext cx="1284244" cy="1958552"/>
          </a:xfrm>
          <a:prstGeom prst="roundRect">
            <a:avLst>
              <a:gd name="adj" fmla="val 5803"/>
            </a:avLst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noFill/>
            <a:prstDash val="solid"/>
          </a:ln>
          <a:effectLst/>
        </p:spPr>
        <p:txBody>
          <a:bodyPr lIns="0" tIns="0" rIns="108000" bIns="0" rtlCol="0" anchor="ctr" anchorCtr="0"/>
          <a:lstStyle/>
          <a:p>
            <a:pPr marL="0" marR="0" lvl="0" indent="0" algn="ctr" defTabSz="99569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cs typeface="+mn-cs"/>
              </a:rPr>
              <a:t>고객을</a:t>
            </a:r>
            <a:endParaRPr kumimoji="0" lang="en-US" altLang="ko-KR" sz="1400" b="0" i="0" u="none" strike="noStrike" kern="0" cap="none" spc="-30" normalizeH="0" baseline="0" noProof="0" dirty="0">
              <a:ln>
                <a:solidFill>
                  <a:srgbClr val="DE2F51">
                    <a:alpha val="0"/>
                  </a:srgbClr>
                </a:solidFill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ctr" defTabSz="99569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cs typeface="+mn-cs"/>
              </a:rPr>
              <a:t>생각하는</a:t>
            </a:r>
          </a:p>
          <a:p>
            <a:pPr marL="0" marR="0" lvl="0" indent="0" algn="ctr" defTabSz="99569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cs typeface="+mn-cs"/>
              </a:rPr>
              <a:t>사업자</a:t>
            </a:r>
            <a:endParaRPr kumimoji="0" lang="en-US" altLang="ko-KR" sz="1400" b="0" i="0" u="none" strike="noStrike" kern="0" cap="none" spc="-30" normalizeH="0" baseline="0" noProof="0" dirty="0">
              <a:ln>
                <a:solidFill>
                  <a:srgbClr val="DE2F51">
                    <a:alpha val="0"/>
                  </a:srgbClr>
                </a:solidFill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ctr" defTabSz="99569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0" cap="none" spc="-30" normalizeH="0" baseline="0" noProof="0" dirty="0">
              <a:ln>
                <a:solidFill>
                  <a:srgbClr val="DE2F51">
                    <a:alpha val="0"/>
                  </a:srgbClr>
                </a:solidFill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" name="직사각형 8">
            <a:extLst>
              <a:ext uri="{FF2B5EF4-FFF2-40B4-BE49-F238E27FC236}">
                <a16:creationId xmlns:a16="http://schemas.microsoft.com/office/drawing/2014/main" id="{1F1B4623-9F26-4643-A3C2-513C94288DDA}"/>
              </a:ext>
            </a:extLst>
          </p:cNvPr>
          <p:cNvSpPr/>
          <p:nvPr/>
        </p:nvSpPr>
        <p:spPr>
          <a:xfrm>
            <a:off x="1326070" y="1840696"/>
            <a:ext cx="8023717" cy="4306116"/>
          </a:xfrm>
          <a:custGeom>
            <a:avLst/>
            <a:gdLst/>
            <a:ahLst/>
            <a:cxnLst/>
            <a:rect l="l" t="t" r="r" b="b"/>
            <a:pathLst>
              <a:path w="8532676" h="4062325">
                <a:moveTo>
                  <a:pt x="496669" y="0"/>
                </a:moveTo>
                <a:lnTo>
                  <a:pt x="496670" y="0"/>
                </a:lnTo>
                <a:lnTo>
                  <a:pt x="8532676" y="0"/>
                </a:lnTo>
                <a:lnTo>
                  <a:pt x="8532676" y="4061844"/>
                </a:lnTo>
                <a:lnTo>
                  <a:pt x="496669" y="4061844"/>
                </a:lnTo>
                <a:cubicBezTo>
                  <a:pt x="496669" y="4062005"/>
                  <a:pt x="496669" y="4062165"/>
                  <a:pt x="496669" y="4062325"/>
                </a:cubicBezTo>
                <a:cubicBezTo>
                  <a:pt x="359517" y="4062325"/>
                  <a:pt x="248334" y="3889384"/>
                  <a:pt x="248334" y="3676051"/>
                </a:cubicBezTo>
                <a:cubicBezTo>
                  <a:pt x="248334" y="3256513"/>
                  <a:pt x="248335" y="2836975"/>
                  <a:pt x="248335" y="2417437"/>
                </a:cubicBezTo>
                <a:cubicBezTo>
                  <a:pt x="248335" y="2204104"/>
                  <a:pt x="137152" y="2031163"/>
                  <a:pt x="0" y="2031163"/>
                </a:cubicBezTo>
                <a:cubicBezTo>
                  <a:pt x="137152" y="2031163"/>
                  <a:pt x="248335" y="1858222"/>
                  <a:pt x="248335" y="1644889"/>
                </a:cubicBezTo>
                <a:lnTo>
                  <a:pt x="248335" y="386274"/>
                </a:lnTo>
                <a:cubicBezTo>
                  <a:pt x="248335" y="172942"/>
                  <a:pt x="359517" y="1"/>
                  <a:pt x="496669" y="0"/>
                </a:cubicBezTo>
                <a:close/>
              </a:path>
            </a:pathLst>
          </a:cu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956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9" name="Picture 2" descr="C:\Users\Judy Samsung\Downloads\settings.png">
            <a:extLst>
              <a:ext uri="{FF2B5EF4-FFF2-40B4-BE49-F238E27FC236}">
                <a16:creationId xmlns:a16="http://schemas.microsoft.com/office/drawing/2014/main" id="{B5548EA6-EF7B-41E2-84D5-C539BC730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19" y="2169691"/>
            <a:ext cx="536438" cy="60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Judy Samsung\Downloads\man (1).png">
            <a:extLst>
              <a:ext uri="{FF2B5EF4-FFF2-40B4-BE49-F238E27FC236}">
                <a16:creationId xmlns:a16="http://schemas.microsoft.com/office/drawing/2014/main" id="{F7B80DE8-F3F2-483F-AD85-B50FEEAFC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71" y="5504248"/>
            <a:ext cx="455763" cy="51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Judy Samsung\Downloads\man (1).png">
            <a:extLst>
              <a:ext uri="{FF2B5EF4-FFF2-40B4-BE49-F238E27FC236}">
                <a16:creationId xmlns:a16="http://schemas.microsoft.com/office/drawing/2014/main" id="{A2A22C65-E801-4609-B104-98327900D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65" y="5672151"/>
            <a:ext cx="297259" cy="33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Judy Samsung\Downloads\man (1).png">
            <a:extLst>
              <a:ext uri="{FF2B5EF4-FFF2-40B4-BE49-F238E27FC236}">
                <a16:creationId xmlns:a16="http://schemas.microsoft.com/office/drawing/2014/main" id="{D08AE04B-FAF5-4FCA-846B-7B3381969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695" y="5672151"/>
            <a:ext cx="297259" cy="33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29DD2EAA-27E3-4D2E-8E93-05900684A712}"/>
              </a:ext>
            </a:extLst>
          </p:cNvPr>
          <p:cNvSpPr/>
          <p:nvPr/>
        </p:nvSpPr>
        <p:spPr>
          <a:xfrm rot="5400000">
            <a:off x="9353607" y="2271455"/>
            <a:ext cx="113514" cy="145162"/>
          </a:xfrm>
          <a:prstGeom prst="rtTriangle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956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1CF9AC-25A9-471F-A25B-13E85E3DF0D8}"/>
              </a:ext>
            </a:extLst>
          </p:cNvPr>
          <p:cNvSpPr/>
          <p:nvPr/>
        </p:nvSpPr>
        <p:spPr>
          <a:xfrm>
            <a:off x="1734673" y="2016649"/>
            <a:ext cx="7748273" cy="267123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lvl="0" defTabSz="995690" latinLnBrk="0">
              <a:defRPr/>
            </a:pPr>
            <a:r>
              <a:rPr lang="ko-KR" altLang="en-US" sz="1600" kern="0" dirty="0">
                <a:latin typeface="+mn-ea"/>
              </a:rPr>
              <a:t>통합백업 시스템 도입 및 구축 </a:t>
            </a:r>
          </a:p>
        </p:txBody>
      </p:sp>
      <p:sp>
        <p:nvSpPr>
          <p:cNvPr id="15" name="양쪽 모서리가 둥근 사각형 68">
            <a:extLst>
              <a:ext uri="{FF2B5EF4-FFF2-40B4-BE49-F238E27FC236}">
                <a16:creationId xmlns:a16="http://schemas.microsoft.com/office/drawing/2014/main" id="{FBA3254B-7EC0-4758-90AE-0D0BC0A140F6}"/>
              </a:ext>
            </a:extLst>
          </p:cNvPr>
          <p:cNvSpPr/>
          <p:nvPr/>
        </p:nvSpPr>
        <p:spPr>
          <a:xfrm>
            <a:off x="1833241" y="1999995"/>
            <a:ext cx="4342999" cy="305318"/>
          </a:xfrm>
          <a:prstGeom prst="round2SameRect">
            <a:avLst>
              <a:gd name="adj1" fmla="val 0"/>
              <a:gd name="adj2" fmla="val 0"/>
            </a:avLst>
          </a:prstGeom>
          <a:noFill/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-180975" algn="l" defTabSz="99569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69C6233-C434-451A-9EFD-B36C4636D13A}"/>
              </a:ext>
            </a:extLst>
          </p:cNvPr>
          <p:cNvSpPr/>
          <p:nvPr/>
        </p:nvSpPr>
        <p:spPr>
          <a:xfrm>
            <a:off x="8389100" y="1818177"/>
            <a:ext cx="673471" cy="713064"/>
          </a:xfrm>
          <a:prstGeom prst="ellipse">
            <a:avLst/>
          </a:prstGeom>
          <a:solidFill>
            <a:srgbClr val="005F4B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0" marR="0" lvl="0" indent="-180975" algn="ctr" defTabSz="99569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-3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8100000" scaled="1"/>
                </a:gradFill>
                <a:effectLst/>
                <a:uLnTx/>
                <a:uFillTx/>
                <a:latin typeface="+mn-ea"/>
                <a:cs typeface="+mn-cs"/>
              </a:rPr>
              <a:t>백업 </a:t>
            </a:r>
            <a:r>
              <a:rPr kumimoji="0" lang="en-US" altLang="ko-KR" sz="1000" b="0" i="0" u="none" strike="noStrike" kern="0" cap="none" spc="-3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8100000" scaled="1"/>
                </a:gradFill>
                <a:effectLst/>
                <a:uLnTx/>
                <a:uFillTx/>
                <a:latin typeface="+mn-ea"/>
                <a:cs typeface="+mn-cs"/>
              </a:rPr>
              <a:t>SW, HW </a:t>
            </a:r>
            <a:r>
              <a:rPr kumimoji="0" lang="ko-KR" altLang="en-US" sz="1000" b="0" i="0" u="none" strike="noStrike" kern="0" cap="none" spc="-3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8100000" scaled="1"/>
                </a:gradFill>
                <a:effectLst/>
                <a:uLnTx/>
                <a:uFillTx/>
                <a:latin typeface="+mn-ea"/>
                <a:cs typeface="+mn-cs"/>
              </a:rPr>
              <a:t>부문</a:t>
            </a:r>
          </a:p>
        </p:txBody>
      </p:sp>
      <p:sp>
        <p:nvSpPr>
          <p:cNvPr id="17" name="직각 삼각형 16">
            <a:extLst>
              <a:ext uri="{FF2B5EF4-FFF2-40B4-BE49-F238E27FC236}">
                <a16:creationId xmlns:a16="http://schemas.microsoft.com/office/drawing/2014/main" id="{02DE79B5-488A-465B-9B76-8CAF365740E9}"/>
              </a:ext>
            </a:extLst>
          </p:cNvPr>
          <p:cNvSpPr/>
          <p:nvPr/>
        </p:nvSpPr>
        <p:spPr>
          <a:xfrm rot="5400000">
            <a:off x="9353607" y="3422429"/>
            <a:ext cx="113514" cy="145162"/>
          </a:xfrm>
          <a:prstGeom prst="rtTriangle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956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7E7E809-8D3B-4EFE-9867-B075D55CD4BF}"/>
              </a:ext>
            </a:extLst>
          </p:cNvPr>
          <p:cNvSpPr/>
          <p:nvPr/>
        </p:nvSpPr>
        <p:spPr>
          <a:xfrm>
            <a:off x="1734673" y="3167624"/>
            <a:ext cx="7748273" cy="267123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lvl="0" defTabSz="995690" latinLnBrk="0">
              <a:defRPr/>
            </a:pPr>
            <a:r>
              <a:rPr lang="ko-KR" altLang="en-US" sz="1600" kern="0" dirty="0">
                <a:latin typeface="+mn-ea"/>
              </a:rPr>
              <a:t>안정성을 최우선시하는 사업 이행 및 전문인력 투입</a:t>
            </a:r>
          </a:p>
        </p:txBody>
      </p:sp>
      <p:sp>
        <p:nvSpPr>
          <p:cNvPr id="19" name="양쪽 모서리가 둥근 사각형 71">
            <a:extLst>
              <a:ext uri="{FF2B5EF4-FFF2-40B4-BE49-F238E27FC236}">
                <a16:creationId xmlns:a16="http://schemas.microsoft.com/office/drawing/2014/main" id="{A77E6FB5-608E-474B-AB51-C0670A29F6FD}"/>
              </a:ext>
            </a:extLst>
          </p:cNvPr>
          <p:cNvSpPr/>
          <p:nvPr/>
        </p:nvSpPr>
        <p:spPr>
          <a:xfrm>
            <a:off x="1833241" y="3150969"/>
            <a:ext cx="4342999" cy="305318"/>
          </a:xfrm>
          <a:prstGeom prst="round2SameRect">
            <a:avLst>
              <a:gd name="adj1" fmla="val 0"/>
              <a:gd name="adj2" fmla="val 0"/>
            </a:avLst>
          </a:prstGeom>
          <a:noFill/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-180975" algn="l" defTabSz="99569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34FC374-814A-4DFE-845F-B00FF9E460D8}"/>
              </a:ext>
            </a:extLst>
          </p:cNvPr>
          <p:cNvSpPr/>
          <p:nvPr/>
        </p:nvSpPr>
        <p:spPr>
          <a:xfrm>
            <a:off x="8389100" y="2969209"/>
            <a:ext cx="673471" cy="713064"/>
          </a:xfrm>
          <a:prstGeom prst="ellipse">
            <a:avLst/>
          </a:prstGeom>
          <a:solidFill>
            <a:srgbClr val="005F4B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0" marR="0" lvl="0" indent="-180975" algn="ctr" defTabSz="99569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-3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8100000" scaled="1"/>
                </a:gradFill>
                <a:effectLst/>
                <a:uLnTx/>
                <a:uFillTx/>
                <a:latin typeface="+mn-ea"/>
                <a:cs typeface="+mn-cs"/>
              </a:rPr>
              <a:t>이행 및 보안 부문</a:t>
            </a:r>
          </a:p>
        </p:txBody>
      </p:sp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E93FC451-9D46-4524-BB63-8DA1D736AC51}"/>
              </a:ext>
            </a:extLst>
          </p:cNvPr>
          <p:cNvSpPr/>
          <p:nvPr/>
        </p:nvSpPr>
        <p:spPr>
          <a:xfrm rot="5400000">
            <a:off x="9353607" y="4571249"/>
            <a:ext cx="113514" cy="145162"/>
          </a:xfrm>
          <a:prstGeom prst="rtTriangle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956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0B9F6A9-3933-4AB0-8808-68DAE2E4B294}"/>
              </a:ext>
            </a:extLst>
          </p:cNvPr>
          <p:cNvSpPr/>
          <p:nvPr/>
        </p:nvSpPr>
        <p:spPr>
          <a:xfrm>
            <a:off x="1734673" y="4316445"/>
            <a:ext cx="7748273" cy="267123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lvl="0" defTabSz="995690" latinLnBrk="0">
              <a:defRPr/>
            </a:pPr>
            <a:r>
              <a:rPr lang="ko-KR" altLang="en-US" sz="1600" kern="0">
                <a:latin typeface="+mn-ea"/>
              </a:rPr>
              <a:t>안정적인 시스템 운영을 위한 기술 및 교육 지원</a:t>
            </a:r>
          </a:p>
        </p:txBody>
      </p:sp>
      <p:sp>
        <p:nvSpPr>
          <p:cNvPr id="23" name="양쪽 모서리가 둥근 사각형 76">
            <a:extLst>
              <a:ext uri="{FF2B5EF4-FFF2-40B4-BE49-F238E27FC236}">
                <a16:creationId xmlns:a16="http://schemas.microsoft.com/office/drawing/2014/main" id="{BB244D2A-5310-43A0-A79A-506A39576850}"/>
              </a:ext>
            </a:extLst>
          </p:cNvPr>
          <p:cNvSpPr/>
          <p:nvPr/>
        </p:nvSpPr>
        <p:spPr>
          <a:xfrm>
            <a:off x="1833241" y="4299789"/>
            <a:ext cx="4342999" cy="305318"/>
          </a:xfrm>
          <a:prstGeom prst="round2SameRect">
            <a:avLst>
              <a:gd name="adj1" fmla="val 0"/>
              <a:gd name="adj2" fmla="val 0"/>
            </a:avLst>
          </a:prstGeom>
          <a:noFill/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-180975" algn="l" defTabSz="99569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78927DB-BC9B-46D3-915D-88C7F13BC502}"/>
              </a:ext>
            </a:extLst>
          </p:cNvPr>
          <p:cNvSpPr/>
          <p:nvPr/>
        </p:nvSpPr>
        <p:spPr>
          <a:xfrm>
            <a:off x="8389100" y="4120240"/>
            <a:ext cx="673471" cy="713064"/>
          </a:xfrm>
          <a:prstGeom prst="ellipse">
            <a:avLst/>
          </a:prstGeom>
          <a:solidFill>
            <a:srgbClr val="005F4B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0" marR="0" lvl="0" indent="-180975" algn="ctr" defTabSz="99569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-3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8100000" scaled="1"/>
                </a:gradFill>
                <a:effectLst/>
                <a:uLnTx/>
                <a:uFillTx/>
                <a:latin typeface="+mn-ea"/>
                <a:cs typeface="+mn-cs"/>
              </a:rPr>
              <a:t>유지</a:t>
            </a:r>
            <a:br>
              <a:rPr kumimoji="0" lang="en-US" altLang="ko-KR" sz="1000" b="0" i="0" u="none" strike="noStrike" kern="0" cap="none" spc="-3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8100000" scaled="1"/>
                </a:gradFill>
                <a:effectLst/>
                <a:uLnTx/>
                <a:uFillTx/>
                <a:latin typeface="+mn-ea"/>
                <a:cs typeface="+mn-cs"/>
              </a:rPr>
            </a:br>
            <a:r>
              <a:rPr kumimoji="0" lang="ko-KR" altLang="en-US" sz="1000" b="0" i="0" u="none" strike="noStrike" kern="0" cap="none" spc="-3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8100000" scaled="1"/>
                </a:gradFill>
                <a:effectLst/>
                <a:uLnTx/>
                <a:uFillTx/>
                <a:latin typeface="+mn-ea"/>
                <a:cs typeface="+mn-cs"/>
              </a:rPr>
              <a:t>보수 및 기술지원 부문</a:t>
            </a:r>
          </a:p>
        </p:txBody>
      </p:sp>
      <p:sp>
        <p:nvSpPr>
          <p:cNvPr id="25" name="직각 삼각형 24">
            <a:extLst>
              <a:ext uri="{FF2B5EF4-FFF2-40B4-BE49-F238E27FC236}">
                <a16:creationId xmlns:a16="http://schemas.microsoft.com/office/drawing/2014/main" id="{06573C8B-B5C9-4DD8-BDCC-00FF6B6F18A5}"/>
              </a:ext>
            </a:extLst>
          </p:cNvPr>
          <p:cNvSpPr/>
          <p:nvPr/>
        </p:nvSpPr>
        <p:spPr>
          <a:xfrm rot="5400000">
            <a:off x="9353607" y="5569347"/>
            <a:ext cx="113514" cy="145162"/>
          </a:xfrm>
          <a:prstGeom prst="rtTriangle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956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64D1ADD-86D8-41CD-B720-75B2BEE25B99}"/>
              </a:ext>
            </a:extLst>
          </p:cNvPr>
          <p:cNvSpPr/>
          <p:nvPr/>
        </p:nvSpPr>
        <p:spPr>
          <a:xfrm>
            <a:off x="1734673" y="5314542"/>
            <a:ext cx="7748273" cy="267123"/>
          </a:xfrm>
          <a:prstGeom prst="rect">
            <a:avLst/>
          </a:prstGeom>
          <a:solidFill>
            <a:srgbClr val="003738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lvl="0" defTabSz="995690" latinLnBrk="0">
              <a:defRPr/>
            </a:pPr>
            <a:r>
              <a:rPr lang="ko-KR" altLang="en-US" sz="1600" kern="0" dirty="0">
                <a:solidFill>
                  <a:prstClr val="white"/>
                </a:solidFill>
                <a:latin typeface="+mn-ea"/>
              </a:rPr>
              <a:t>특별제안 </a:t>
            </a:r>
            <a:r>
              <a:rPr lang="en-US" altLang="ko-KR" sz="1600" kern="0" dirty="0">
                <a:solidFill>
                  <a:prstClr val="white"/>
                </a:solidFill>
                <a:latin typeface="+mn-ea"/>
              </a:rPr>
              <a:t>OOOO</a:t>
            </a:r>
            <a:endParaRPr lang="ko-KR" altLang="en-US" sz="1600" kern="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7" name="양쪽 모서리가 둥근 사각형 81">
            <a:extLst>
              <a:ext uri="{FF2B5EF4-FFF2-40B4-BE49-F238E27FC236}">
                <a16:creationId xmlns:a16="http://schemas.microsoft.com/office/drawing/2014/main" id="{0F22AC6E-34FE-42F4-88AB-28362CA80E22}"/>
              </a:ext>
            </a:extLst>
          </p:cNvPr>
          <p:cNvSpPr/>
          <p:nvPr/>
        </p:nvSpPr>
        <p:spPr>
          <a:xfrm>
            <a:off x="1833241" y="5297887"/>
            <a:ext cx="4342999" cy="305318"/>
          </a:xfrm>
          <a:prstGeom prst="round2SameRect">
            <a:avLst>
              <a:gd name="adj1" fmla="val 0"/>
              <a:gd name="adj2" fmla="val 0"/>
            </a:avLst>
          </a:prstGeom>
          <a:noFill/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-180975" algn="l" defTabSz="99569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55E4503-B73C-41A4-9FBF-9B438541AEFE}"/>
              </a:ext>
            </a:extLst>
          </p:cNvPr>
          <p:cNvSpPr/>
          <p:nvPr/>
        </p:nvSpPr>
        <p:spPr>
          <a:xfrm>
            <a:off x="8389100" y="5109779"/>
            <a:ext cx="673471" cy="713064"/>
          </a:xfrm>
          <a:prstGeom prst="ellipse">
            <a:avLst/>
          </a:prstGeom>
          <a:solidFill>
            <a:srgbClr val="005F4B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0" marR="0" lvl="0" indent="-180975" algn="ctr" defTabSz="1043056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0" cap="none" spc="-3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8100000" scaled="1"/>
                </a:gradFill>
                <a:effectLst/>
                <a:uLnTx/>
                <a:uFillTx/>
                <a:latin typeface="+mn-ea"/>
                <a:cs typeface="+mn-cs"/>
              </a:rPr>
              <a:t>특별 제안</a:t>
            </a:r>
          </a:p>
        </p:txBody>
      </p:sp>
      <p:sp>
        <p:nvSpPr>
          <p:cNvPr id="29" name="양쪽 모서리가 둥근 사각형 88">
            <a:extLst>
              <a:ext uri="{FF2B5EF4-FFF2-40B4-BE49-F238E27FC236}">
                <a16:creationId xmlns:a16="http://schemas.microsoft.com/office/drawing/2014/main" id="{ED22308D-8236-4359-AD44-C8859E456BA9}"/>
              </a:ext>
            </a:extLst>
          </p:cNvPr>
          <p:cNvSpPr/>
          <p:nvPr/>
        </p:nvSpPr>
        <p:spPr>
          <a:xfrm>
            <a:off x="2162789" y="2400046"/>
            <a:ext cx="6112688" cy="662746"/>
          </a:xfrm>
          <a:prstGeom prst="round2SameRect">
            <a:avLst>
              <a:gd name="adj1" fmla="val 0"/>
              <a:gd name="adj2" fmla="val 0"/>
            </a:avLst>
          </a:prstGeom>
          <a:noFill/>
          <a:ln w="6350" cap="flat" cmpd="sng" algn="ctr">
            <a:noFill/>
            <a:prstDash val="solid"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L="228600" marR="0" lvl="1" indent="-228600" algn="l" defTabSz="99569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cs typeface="+mn-cs"/>
              </a:rPr>
              <a:t>단일 통합관리 백업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cs typeface="+mn-cs"/>
              </a:rPr>
              <a:t>S/W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cs typeface="+mn-cs"/>
              </a:rPr>
              <a:t>도입 업무 </a:t>
            </a:r>
            <a:endParaRPr kumimoji="0" lang="en-US" altLang="ko-KR" sz="1000" b="0" i="0" u="none" strike="noStrike" kern="1200" cap="none" spc="0" normalizeH="0" baseline="0" noProof="0" dirty="0">
              <a:ln>
                <a:solidFill>
                  <a:srgbClr val="C00000">
                    <a:alpha val="0"/>
                  </a:srgb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+mn-ea"/>
              <a:cs typeface="+mn-cs"/>
            </a:endParaRPr>
          </a:p>
          <a:p>
            <a:pPr marL="228600" marR="0" lvl="1" indent="-228600" algn="l" defTabSz="99569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cs typeface="+mn-cs"/>
              </a:rPr>
              <a:t>비즈니스 연속성 확보를 위한 신속한 복구 환경 구축</a:t>
            </a:r>
          </a:p>
          <a:p>
            <a:pPr marL="228600" marR="0" lvl="1" indent="-228600" algn="l" defTabSz="99569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cs typeface="+mn-cs"/>
              </a:rPr>
              <a:t>데이터 증가를 고려한 백업 서버 및 스토리지 구축</a:t>
            </a:r>
            <a:endParaRPr kumimoji="0" lang="en-US" altLang="ko-KR" sz="1000" b="0" i="0" u="none" strike="noStrike" kern="1200" cap="none" spc="0" normalizeH="0" baseline="0" noProof="0" dirty="0">
              <a:ln>
                <a:solidFill>
                  <a:srgbClr val="C00000">
                    <a:alpha val="0"/>
                  </a:srgb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+mn-ea"/>
              <a:cs typeface="+mn-cs"/>
            </a:endParaRPr>
          </a:p>
          <a:p>
            <a:pPr marL="228600" marR="0" lvl="1" indent="-228600" algn="l" defTabSz="99569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cs typeface="+mn-cs"/>
              </a:rPr>
              <a:t>업무에 영향을 주지 않는 고속의 백업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cs typeface="+mn-cs"/>
              </a:rPr>
              <a:t>/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cs typeface="+mn-cs"/>
              </a:rPr>
              <a:t>복구 환경 구축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cs typeface="+mn-cs"/>
              </a:rPr>
              <a:t>백업 네트워크 분리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cs typeface="+mn-cs"/>
              </a:rPr>
              <a:t>)</a:t>
            </a:r>
            <a:endParaRPr kumimoji="0" lang="ko-KR" altLang="en-US" sz="1000" b="0" i="0" u="none" strike="noStrike" kern="1200" cap="none" spc="0" normalizeH="0" baseline="0" noProof="0" dirty="0">
              <a:ln>
                <a:solidFill>
                  <a:srgbClr val="C00000">
                    <a:alpha val="0"/>
                  </a:srgb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0" name="양쪽 모서리가 둥근 사각형 89">
            <a:extLst>
              <a:ext uri="{FF2B5EF4-FFF2-40B4-BE49-F238E27FC236}">
                <a16:creationId xmlns:a16="http://schemas.microsoft.com/office/drawing/2014/main" id="{3DA751AB-D804-43E7-8ED6-EB498B1139CD}"/>
              </a:ext>
            </a:extLst>
          </p:cNvPr>
          <p:cNvSpPr/>
          <p:nvPr/>
        </p:nvSpPr>
        <p:spPr>
          <a:xfrm>
            <a:off x="2162789" y="3551078"/>
            <a:ext cx="6112688" cy="662746"/>
          </a:xfrm>
          <a:prstGeom prst="round2SameRect">
            <a:avLst>
              <a:gd name="adj1" fmla="val 0"/>
              <a:gd name="adj2" fmla="val 0"/>
            </a:avLst>
          </a:prstGeom>
          <a:noFill/>
          <a:ln w="6350" cap="flat" cmpd="sng" algn="ctr">
            <a:noFill/>
            <a:prstDash val="solid"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L="228600" marR="0" lvl="1" indent="-228600" algn="l" defTabSz="99569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cs typeface="+mn-cs"/>
              </a:rPr>
              <a:t>사업 이행 시 기존 운영 시스템 안정성을 최우선으로 하여 작업 진행</a:t>
            </a:r>
          </a:p>
          <a:p>
            <a:pPr marL="228600" marR="0" lvl="1" indent="-228600" algn="l" defTabSz="99569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cs typeface="+mn-cs"/>
              </a:rPr>
              <a:t>최적의 시스템 구축을 위한 최상의 백업 전문 인력 투입</a:t>
            </a:r>
          </a:p>
          <a:p>
            <a:pPr marL="228600" marR="0" lvl="1" indent="-228600" algn="l" defTabSz="99569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cs typeface="+mn-cs"/>
              </a:rPr>
              <a:t>고객사 보안 규정을 철저히 준수하여 보안사고 없는 사업 완료 수행</a:t>
            </a:r>
          </a:p>
          <a:p>
            <a:pPr marL="228600" marR="0" lvl="1" indent="-228600" algn="l" defTabSz="99569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cs typeface="+mn-cs"/>
              </a:rPr>
              <a:t>24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cs typeface="+mn-cs"/>
              </a:rPr>
              <a:t>시간 비상연락체계 유지 및 빈틈없는 사업관리로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cs typeface="+mn-cs"/>
              </a:rPr>
              <a:t>품질관리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cs typeface="+mn-cs"/>
              </a:rPr>
              <a:t>위험관리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cs typeface="+mn-cs"/>
              </a:rPr>
              <a:t>의사소통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cs typeface="+mn-cs"/>
              </a:rPr>
              <a:t>)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cs typeface="+mn-cs"/>
              </a:rPr>
              <a:t>일정 계획 준수</a:t>
            </a:r>
          </a:p>
        </p:txBody>
      </p:sp>
      <p:sp>
        <p:nvSpPr>
          <p:cNvPr id="31" name="양쪽 모서리가 둥근 사각형 90">
            <a:extLst>
              <a:ext uri="{FF2B5EF4-FFF2-40B4-BE49-F238E27FC236}">
                <a16:creationId xmlns:a16="http://schemas.microsoft.com/office/drawing/2014/main" id="{7DFF0EA9-F2A3-48C2-93C0-2D1C0CC45F90}"/>
              </a:ext>
            </a:extLst>
          </p:cNvPr>
          <p:cNvSpPr/>
          <p:nvPr/>
        </p:nvSpPr>
        <p:spPr>
          <a:xfrm>
            <a:off x="2162789" y="4702112"/>
            <a:ext cx="6112688" cy="493468"/>
          </a:xfrm>
          <a:prstGeom prst="round2SameRect">
            <a:avLst>
              <a:gd name="adj1" fmla="val 0"/>
              <a:gd name="adj2" fmla="val 0"/>
            </a:avLst>
          </a:prstGeom>
          <a:noFill/>
          <a:ln w="6350" cap="flat" cmpd="sng" algn="ctr">
            <a:noFill/>
            <a:prstDash val="solid"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L="228600" marR="0" lvl="1" indent="-228600" algn="l" defTabSz="99569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cs typeface="+mn-cs"/>
              </a:rPr>
              <a:t>사용자에 최적화된 교육 내용을 구성한 교육훈련 수행</a:t>
            </a:r>
          </a:p>
          <a:p>
            <a:pPr marL="228600" marR="0" lvl="1" indent="-228600" algn="l" defTabSz="99569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cs typeface="+mn-cs"/>
              </a:rPr>
              <a:t>사업 수행 기간 동안 담당자와 함께 진행하는 전문적인 백업 기술 이전</a:t>
            </a:r>
          </a:p>
          <a:p>
            <a:pPr marL="228600" marR="0" lvl="1" indent="-228600" algn="l" defTabSz="995690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cs typeface="+mn-cs"/>
              </a:rPr>
              <a:t>신속하고 정확한 기술지원</a:t>
            </a:r>
          </a:p>
        </p:txBody>
      </p:sp>
      <p:sp>
        <p:nvSpPr>
          <p:cNvPr id="32" name="양쪽 모서리가 둥근 사각형 91">
            <a:extLst>
              <a:ext uri="{FF2B5EF4-FFF2-40B4-BE49-F238E27FC236}">
                <a16:creationId xmlns:a16="http://schemas.microsoft.com/office/drawing/2014/main" id="{73DE5B51-ECE3-447E-ADDF-6CD94E389420}"/>
              </a:ext>
            </a:extLst>
          </p:cNvPr>
          <p:cNvSpPr/>
          <p:nvPr/>
        </p:nvSpPr>
        <p:spPr>
          <a:xfrm>
            <a:off x="2162789" y="5691648"/>
            <a:ext cx="6112688" cy="325154"/>
          </a:xfrm>
          <a:prstGeom prst="round2SameRect">
            <a:avLst>
              <a:gd name="adj1" fmla="val 0"/>
              <a:gd name="adj2" fmla="val 0"/>
            </a:avLst>
          </a:prstGeom>
          <a:noFill/>
          <a:ln w="6350" cap="flat" cmpd="sng" algn="ctr">
            <a:noFill/>
            <a:prstDash val="solid"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L="228600" lvl="1" indent="-228600" defTabSz="995690" fontAlgn="base" latinLnBrk="0">
              <a:lnSpc>
                <a:spcPct val="110000"/>
              </a:lnSpc>
              <a:buSzPct val="100000"/>
              <a:buFont typeface="+mj-lt"/>
              <a:buAutoNum type="arabicPeriod"/>
            </a:pPr>
            <a:r>
              <a:rPr lang="ko-KR" altLang="en-US" sz="10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최신 가상화 및 클라우드 기술 동향 및 베스트 </a:t>
            </a:r>
            <a:r>
              <a:rPr lang="ko-KR" altLang="en-US" sz="1000" dirty="0" err="1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프랙티스</a:t>
            </a:r>
            <a:r>
              <a:rPr lang="ko-KR" altLang="en-US" sz="10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 습득 기회 제공</a:t>
            </a:r>
            <a:endParaRPr lang="en-US" altLang="ko-KR" sz="1000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  <a:p>
            <a:pPr marL="228600" lvl="1" indent="-228600" defTabSz="995690" fontAlgn="base" latinLnBrk="0">
              <a:lnSpc>
                <a:spcPct val="110000"/>
              </a:lnSpc>
              <a:buSzPct val="100000"/>
              <a:buFont typeface="+mj-lt"/>
              <a:buAutoNum type="arabicPeriod"/>
            </a:pPr>
            <a:r>
              <a:rPr lang="ko-KR" altLang="en-US" sz="10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가상화 및 백업에 대한 리포팅 및 실시간 모니터링 솔루션 제공</a:t>
            </a:r>
            <a:endParaRPr kumimoji="0" lang="ko-KR" altLang="en-US" sz="1000" b="0" i="0" u="none" strike="noStrike" kern="1200" cap="none" spc="0" normalizeH="0" baseline="0" noProof="0" dirty="0">
              <a:ln>
                <a:solidFill>
                  <a:srgbClr val="C00000">
                    <a:alpha val="0"/>
                  </a:srgb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+mn-ea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2EAEEBF-F0AD-4473-ACBB-C3356BF4679F}"/>
              </a:ext>
            </a:extLst>
          </p:cNvPr>
          <p:cNvGrpSpPr/>
          <p:nvPr/>
        </p:nvGrpSpPr>
        <p:grpSpPr>
          <a:xfrm>
            <a:off x="580254" y="3702062"/>
            <a:ext cx="771968" cy="747944"/>
            <a:chOff x="-1032933" y="3810796"/>
            <a:chExt cx="720000" cy="720000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088CDAC3-70E4-4C70-8E55-479BAE70BC0C}"/>
                </a:ext>
              </a:extLst>
            </p:cNvPr>
            <p:cNvSpPr/>
            <p:nvPr/>
          </p:nvSpPr>
          <p:spPr>
            <a:xfrm>
              <a:off x="-1032933" y="3810796"/>
              <a:ext cx="720000" cy="72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5F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5F4B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4741F4D8-ACA5-4D24-8A72-6455801361E2}"/>
                </a:ext>
              </a:extLst>
            </p:cNvPr>
            <p:cNvCxnSpPr/>
            <p:nvPr/>
          </p:nvCxnSpPr>
          <p:spPr>
            <a:xfrm>
              <a:off x="-672933" y="3990796"/>
              <a:ext cx="0" cy="360000"/>
            </a:xfrm>
            <a:prstGeom prst="line">
              <a:avLst/>
            </a:prstGeom>
            <a:ln w="38100">
              <a:solidFill>
                <a:srgbClr val="005F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6E556911-29D8-48F6-AC73-90AD942CCBFE}"/>
                </a:ext>
              </a:extLst>
            </p:cNvPr>
            <p:cNvCxnSpPr/>
            <p:nvPr/>
          </p:nvCxnSpPr>
          <p:spPr>
            <a:xfrm>
              <a:off x="-850733" y="4170796"/>
              <a:ext cx="355600" cy="0"/>
            </a:xfrm>
            <a:prstGeom prst="line">
              <a:avLst/>
            </a:prstGeom>
            <a:ln w="38100">
              <a:solidFill>
                <a:srgbClr val="005F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말풍선: 사각형 36">
            <a:extLst>
              <a:ext uri="{FF2B5EF4-FFF2-40B4-BE49-F238E27FC236}">
                <a16:creationId xmlns:a16="http://schemas.microsoft.com/office/drawing/2014/main" id="{47E75CFE-7625-4A09-AFD1-CFEDA3E5D31C}"/>
              </a:ext>
            </a:extLst>
          </p:cNvPr>
          <p:cNvSpPr/>
          <p:nvPr/>
        </p:nvSpPr>
        <p:spPr>
          <a:xfrm>
            <a:off x="8028764" y="1285887"/>
            <a:ext cx="1691236" cy="1140977"/>
          </a:xfrm>
          <a:prstGeom prst="wedgeRectCallou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373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200" dirty="0">
                <a:solidFill>
                  <a:srgbClr val="003738"/>
                </a:solidFill>
              </a:rPr>
              <a:t>프로젝트에 맞게 수정</a:t>
            </a:r>
          </a:p>
        </p:txBody>
      </p:sp>
    </p:spTree>
    <p:extLst>
      <p:ext uri="{BB962C8B-B14F-4D97-AF65-F5344CB8AC3E}">
        <p14:creationId xmlns:p14="http://schemas.microsoft.com/office/powerpoint/2010/main" val="38783923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47">
            <a:extLst>
              <a:ext uri="{FF2B5EF4-FFF2-40B4-BE49-F238E27FC236}">
                <a16:creationId xmlns:a16="http://schemas.microsoft.com/office/drawing/2014/main" id="{AD5BB6F0-0D4A-4A74-B81F-6FF434378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3.3.1 </a:t>
            </a:r>
            <a:r>
              <a:rPr lang="ko-KR" altLang="en-US" dirty="0"/>
              <a:t>위험요소 관리 개요</a:t>
            </a:r>
          </a:p>
        </p:txBody>
      </p:sp>
      <p:sp>
        <p:nvSpPr>
          <p:cNvPr id="49" name="텍스트 개체 틀 48">
            <a:extLst>
              <a:ext uri="{FF2B5EF4-FFF2-40B4-BE49-F238E27FC236}">
                <a16:creationId xmlns:a16="http://schemas.microsoft.com/office/drawing/2014/main" id="{9EC68353-7A7E-4AB3-BD6E-590D0B6327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사업 수행에 따른 위험요소를 사전에 파악</a:t>
            </a:r>
            <a:r>
              <a:rPr lang="en-US" altLang="ko-KR" dirty="0"/>
              <a:t>, </a:t>
            </a:r>
            <a:r>
              <a:rPr lang="ko-KR" altLang="en-US" dirty="0"/>
              <a:t>사업 수행 관리체계를 통하여 시스템의 성공적인 구현을 가능케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0" name="텍스트 개체 틀 49">
            <a:extLst>
              <a:ext uri="{FF2B5EF4-FFF2-40B4-BE49-F238E27FC236}">
                <a16:creationId xmlns:a16="http://schemas.microsoft.com/office/drawing/2014/main" id="{6486C0D1-56AA-4D6B-AC92-8775C458B1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96560" y="144000"/>
            <a:ext cx="4223440" cy="360000"/>
          </a:xfrm>
        </p:spPr>
        <p:txBody>
          <a:bodyPr/>
          <a:lstStyle/>
          <a:p>
            <a:r>
              <a:rPr lang="en-US" altLang="ko-KR" dirty="0"/>
              <a:t>3.3 </a:t>
            </a:r>
            <a:r>
              <a:rPr lang="ko-KR" altLang="en-US" dirty="0"/>
              <a:t>사업 수행에 따른 위험 요소 및 관리 방안</a:t>
            </a:r>
          </a:p>
        </p:txBody>
      </p:sp>
      <p:sp>
        <p:nvSpPr>
          <p:cNvPr id="6" name="AutoShape 8">
            <a:extLst>
              <a:ext uri="{FF2B5EF4-FFF2-40B4-BE49-F238E27FC236}">
                <a16:creationId xmlns:a16="http://schemas.microsoft.com/office/drawing/2014/main" id="{93DE0330-6C70-45FF-A302-ED28F2DC8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7798" y="4346815"/>
            <a:ext cx="1264061" cy="658864"/>
          </a:xfrm>
          <a:prstGeom prst="roundRect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>
                <a:lumMod val="40000"/>
                <a:lumOff val="60000"/>
              </a:sysClr>
            </a:solidFill>
            <a:prstDash val="solid"/>
          </a:ln>
          <a:effectLst>
            <a:innerShdw blurRad="114300" dist="25400" dir="11400000">
              <a:prstClr val="black">
                <a:alpha val="15000"/>
              </a:prstClr>
            </a:innerShdw>
          </a:effectLst>
        </p:spPr>
        <p:txBody>
          <a:bodyPr wrap="none" tIns="216000"/>
          <a:lstStyle/>
          <a:p>
            <a:pPr marL="101600" marR="0" lvl="0" indent="-101600" defTabSz="91440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3595E9"/>
              </a:buClr>
              <a:buSzTx/>
              <a:buFont typeface="Arial" charset="0"/>
              <a:buChar char="•"/>
              <a:tabLst>
                <a:tab pos="1438275" algn="l"/>
              </a:tabLst>
              <a:defRPr/>
            </a:pPr>
            <a:endParaRPr kumimoji="1" lang="ko-KR" altLang="en-US" sz="1050" b="1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" name="AutoShape 8">
            <a:extLst>
              <a:ext uri="{FF2B5EF4-FFF2-40B4-BE49-F238E27FC236}">
                <a16:creationId xmlns:a16="http://schemas.microsoft.com/office/drawing/2014/main" id="{75B21E95-D0D3-4667-89E0-960E1870B2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5156" y="4346815"/>
            <a:ext cx="1264061" cy="658864"/>
          </a:xfrm>
          <a:prstGeom prst="roundRect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>
                <a:lumMod val="40000"/>
                <a:lumOff val="60000"/>
              </a:sysClr>
            </a:solidFill>
            <a:prstDash val="solid"/>
          </a:ln>
          <a:effectLst>
            <a:innerShdw blurRad="114300" dist="25400" dir="11400000">
              <a:prstClr val="black">
                <a:alpha val="15000"/>
              </a:prstClr>
            </a:innerShdw>
          </a:effectLst>
        </p:spPr>
        <p:txBody>
          <a:bodyPr wrap="none" tIns="216000"/>
          <a:lstStyle/>
          <a:p>
            <a:pPr marL="101600" marR="0" lvl="0" indent="-101600" defTabSz="91440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3595E9"/>
              </a:buClr>
              <a:buSzTx/>
              <a:buFont typeface="Arial" charset="0"/>
              <a:buChar char="•"/>
              <a:tabLst>
                <a:tab pos="1438275" algn="l"/>
              </a:tabLst>
              <a:defRPr/>
            </a:pPr>
            <a:endParaRPr kumimoji="1" lang="ko-KR" altLang="en-US" sz="1050" b="1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29B996F9-4BFB-4F55-A101-A8958EF07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2512" y="4346815"/>
            <a:ext cx="1264061" cy="658864"/>
          </a:xfrm>
          <a:prstGeom prst="roundRect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>
                <a:lumMod val="40000"/>
                <a:lumOff val="60000"/>
              </a:sysClr>
            </a:solidFill>
            <a:prstDash val="solid"/>
          </a:ln>
          <a:effectLst>
            <a:innerShdw blurRad="114300" dist="25400" dir="11400000">
              <a:prstClr val="black">
                <a:alpha val="15000"/>
              </a:prstClr>
            </a:innerShdw>
          </a:effectLst>
        </p:spPr>
        <p:txBody>
          <a:bodyPr wrap="none" tIns="216000"/>
          <a:lstStyle/>
          <a:p>
            <a:pPr marL="101600" marR="0" lvl="0" indent="-101600" defTabSz="91440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3595E9"/>
              </a:buClr>
              <a:buSzTx/>
              <a:buFont typeface="Arial" charset="0"/>
              <a:buChar char="•"/>
              <a:tabLst>
                <a:tab pos="1438275" algn="l"/>
              </a:tabLst>
              <a:defRPr/>
            </a:pPr>
            <a:endParaRPr kumimoji="1" lang="ko-KR" altLang="en-US" sz="1050" b="1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0267E66A-77B1-4753-B1E4-D18802A5F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9871" y="4346815"/>
            <a:ext cx="1264061" cy="658864"/>
          </a:xfrm>
          <a:prstGeom prst="roundRect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>
                <a:lumMod val="40000"/>
                <a:lumOff val="60000"/>
              </a:sysClr>
            </a:solidFill>
            <a:prstDash val="solid"/>
          </a:ln>
          <a:effectLst>
            <a:innerShdw blurRad="114300" dist="25400" dir="11400000">
              <a:prstClr val="black">
                <a:alpha val="15000"/>
              </a:prstClr>
            </a:innerShdw>
          </a:effectLst>
        </p:spPr>
        <p:txBody>
          <a:bodyPr wrap="none" tIns="216000"/>
          <a:lstStyle/>
          <a:p>
            <a:pPr marL="101600" marR="0" lvl="0" indent="-101600" defTabSz="91440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3595E9"/>
              </a:buClr>
              <a:buSzTx/>
              <a:buFont typeface="Arial" charset="0"/>
              <a:buChar char="•"/>
              <a:tabLst>
                <a:tab pos="1438275" algn="l"/>
              </a:tabLst>
              <a:defRPr/>
            </a:pPr>
            <a:endParaRPr kumimoji="1" lang="ko-KR" altLang="en-US" sz="1050" b="1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1" name="직사각형 125">
            <a:extLst>
              <a:ext uri="{FF2B5EF4-FFF2-40B4-BE49-F238E27FC236}">
                <a16:creationId xmlns:a16="http://schemas.microsoft.com/office/drawing/2014/main" id="{3C3FDCA6-813A-44C8-A36D-EEE4F2A54CBA}"/>
              </a:ext>
            </a:extLst>
          </p:cNvPr>
          <p:cNvSpPr/>
          <p:nvPr/>
        </p:nvSpPr>
        <p:spPr bwMode="auto">
          <a:xfrm>
            <a:off x="2397065" y="3553494"/>
            <a:ext cx="5505683" cy="4616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100" normalizeH="0" baseline="0" noProof="0" dirty="0">
                <a:ln w="18415" cmpd="sng">
                  <a:noFill/>
                  <a:prstDash val="solid"/>
                </a:ln>
                <a:solidFill>
                  <a:srgbClr val="003738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n-ea"/>
              </a:rPr>
              <a:t>성공</a:t>
            </a:r>
            <a:r>
              <a:rPr kumimoji="0" lang="ko-KR" altLang="en-US" sz="2000" b="1" i="0" u="none" strike="noStrike" kern="0" cap="none" spc="100" normalizeH="0" baseline="0" noProof="0" dirty="0">
                <a:ln w="18415" cmpd="sng">
                  <a:noFill/>
                  <a:prstDash val="solid"/>
                </a:ln>
                <a:solidFill>
                  <a:srgbClr val="003738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n-ea"/>
              </a:rPr>
              <a:t>적인</a:t>
            </a:r>
            <a:r>
              <a:rPr kumimoji="0" lang="ko-KR" altLang="en-US" sz="2000" b="1" i="0" u="none" strike="noStrike" kern="0" cap="none" spc="100" normalizeH="0" baseline="0" noProof="0" dirty="0">
                <a:ln w="18415" cmpd="sng">
                  <a:noFill/>
                  <a:prstDash val="solid"/>
                </a:ln>
                <a:solidFill>
                  <a:prstClr val="white">
                    <a:lumMod val="65000"/>
                  </a:prst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n-ea"/>
              </a:rPr>
              <a:t> </a:t>
            </a:r>
            <a:r>
              <a:rPr kumimoji="0" lang="ko-KR" altLang="en-US" sz="2000" b="1" i="0" u="none" strike="noStrike" kern="0" cap="none" spc="100" normalizeH="0" baseline="0" noProof="0" dirty="0">
                <a:ln w="18415" cmpd="sng">
                  <a:noFill/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+mn-ea"/>
              </a:rPr>
              <a:t>사업 수행 완수</a:t>
            </a:r>
          </a:p>
        </p:txBody>
      </p:sp>
      <p:sp>
        <p:nvSpPr>
          <p:cNvPr id="32" name="왼쪽 대괄호 126">
            <a:extLst>
              <a:ext uri="{FF2B5EF4-FFF2-40B4-BE49-F238E27FC236}">
                <a16:creationId xmlns:a16="http://schemas.microsoft.com/office/drawing/2014/main" id="{2F180E22-4D2C-466C-9522-0F2C9C888230}"/>
              </a:ext>
            </a:extLst>
          </p:cNvPr>
          <p:cNvSpPr/>
          <p:nvPr/>
        </p:nvSpPr>
        <p:spPr bwMode="auto">
          <a:xfrm rot="16200000" flipH="1">
            <a:off x="4520941" y="-130903"/>
            <a:ext cx="935081" cy="7567206"/>
          </a:xfrm>
          <a:prstGeom prst="leftBracket">
            <a:avLst>
              <a:gd name="adj" fmla="val 0"/>
            </a:avLst>
          </a:prstGeom>
          <a:noFill/>
          <a:ln w="57150" cap="rnd" cmpd="sng" algn="ctr">
            <a:solidFill>
              <a:srgbClr val="005F4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grpSp>
        <p:nvGrpSpPr>
          <p:cNvPr id="11" name="그룹 122">
            <a:extLst>
              <a:ext uri="{FF2B5EF4-FFF2-40B4-BE49-F238E27FC236}">
                <a16:creationId xmlns:a16="http://schemas.microsoft.com/office/drawing/2014/main" id="{52A1C0B2-1059-4CB9-BBBB-5B1A71029A55}"/>
              </a:ext>
            </a:extLst>
          </p:cNvPr>
          <p:cNvGrpSpPr>
            <a:grpSpLocks/>
          </p:cNvGrpSpPr>
          <p:nvPr/>
        </p:nvGrpSpPr>
        <p:grpSpPr bwMode="auto">
          <a:xfrm>
            <a:off x="1563162" y="2870200"/>
            <a:ext cx="3760678" cy="630589"/>
            <a:chOff x="2567092" y="2612848"/>
            <a:chExt cx="3514102" cy="333279"/>
          </a:xfrm>
          <a:solidFill>
            <a:srgbClr val="005F4B"/>
          </a:solidFill>
        </p:grpSpPr>
        <p:sp>
          <p:nvSpPr>
            <p:cNvPr id="29" name="모서리가 둥근 직사각형 123">
              <a:extLst>
                <a:ext uri="{FF2B5EF4-FFF2-40B4-BE49-F238E27FC236}">
                  <a16:creationId xmlns:a16="http://schemas.microsoft.com/office/drawing/2014/main" id="{C82CC6F6-3F12-4715-A945-E4647F5C583F}"/>
                </a:ext>
              </a:extLst>
            </p:cNvPr>
            <p:cNvSpPr/>
            <p:nvPr/>
          </p:nvSpPr>
          <p:spPr bwMode="auto">
            <a:xfrm>
              <a:off x="2567092" y="2612848"/>
              <a:ext cx="3502455" cy="333279"/>
            </a:xfrm>
            <a:prstGeom prst="roundRect">
              <a:avLst>
                <a:gd name="adj" fmla="val 50000"/>
              </a:avLst>
            </a:prstGeom>
            <a:grpFill/>
            <a:ln w="3175" cap="flat" cmpd="sng" algn="ctr">
              <a:solidFill>
                <a:schemeClr val="accent6">
                  <a:lumMod val="75000"/>
                </a:scheme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30" name="Text Box 29">
              <a:extLst>
                <a:ext uri="{FF2B5EF4-FFF2-40B4-BE49-F238E27FC236}">
                  <a16:creationId xmlns:a16="http://schemas.microsoft.com/office/drawing/2014/main" id="{46B9C76F-400E-4820-A3CD-EF8C2F5103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9672" y="2667866"/>
              <a:ext cx="3101522" cy="227184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</a:rPr>
                <a:t>사전위험 요소에 대한 대처 방안 강구</a:t>
              </a:r>
            </a:p>
          </p:txBody>
        </p:sp>
      </p:grpSp>
      <p:sp>
        <p:nvSpPr>
          <p:cNvPr id="12" name="AutoShape 8">
            <a:extLst>
              <a:ext uri="{FF2B5EF4-FFF2-40B4-BE49-F238E27FC236}">
                <a16:creationId xmlns:a16="http://schemas.microsoft.com/office/drawing/2014/main" id="{5F61C701-610E-4582-B724-8D35BFDB2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851" y="4346881"/>
            <a:ext cx="1151004" cy="65829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  <a:miter lim="800000"/>
            <a:headEnd/>
            <a:tailEnd/>
          </a:ln>
        </p:spPr>
        <p:txBody>
          <a:bodyPr lIns="72000" tIns="36000" rIns="72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73A4"/>
              </a:buClr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위험추적</a:t>
            </a:r>
          </a:p>
        </p:txBody>
      </p:sp>
      <p:sp>
        <p:nvSpPr>
          <p:cNvPr id="13" name="AutoShape 8">
            <a:extLst>
              <a:ext uri="{FF2B5EF4-FFF2-40B4-BE49-F238E27FC236}">
                <a16:creationId xmlns:a16="http://schemas.microsoft.com/office/drawing/2014/main" id="{51F950D5-5FB8-458B-859A-785B848DF1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1666" y="4346881"/>
            <a:ext cx="1152735" cy="65829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  <a:miter lim="800000"/>
            <a:headEnd/>
            <a:tailEnd/>
          </a:ln>
        </p:spPr>
        <p:txBody>
          <a:bodyPr lIns="72000" tIns="36000" rIns="72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73A4"/>
              </a:buClr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위험통제</a:t>
            </a:r>
          </a:p>
        </p:txBody>
      </p:sp>
      <p:sp>
        <p:nvSpPr>
          <p:cNvPr id="14" name="AutoShape 8">
            <a:extLst>
              <a:ext uri="{FF2B5EF4-FFF2-40B4-BE49-F238E27FC236}">
                <a16:creationId xmlns:a16="http://schemas.microsoft.com/office/drawing/2014/main" id="{4596029C-18C9-41BD-AB01-2068D54B8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0214" y="4346881"/>
            <a:ext cx="1151005" cy="65829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  <a:miter lim="800000"/>
            <a:headEnd/>
            <a:tailEnd/>
          </a:ln>
        </p:spPr>
        <p:txBody>
          <a:bodyPr lIns="72000" tIns="36000" rIns="72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73A4"/>
              </a:buClr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위험대응</a:t>
            </a: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73A4"/>
              </a:buClr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계획수립</a:t>
            </a:r>
          </a:p>
        </p:txBody>
      </p:sp>
      <p:sp>
        <p:nvSpPr>
          <p:cNvPr id="15" name="AutoShape 8">
            <a:extLst>
              <a:ext uri="{FF2B5EF4-FFF2-40B4-BE49-F238E27FC236}">
                <a16:creationId xmlns:a16="http://schemas.microsoft.com/office/drawing/2014/main" id="{A18800DB-A7BC-41FB-926C-0D9D8806AD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7030" y="4346881"/>
            <a:ext cx="1151004" cy="65829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  <a:miter lim="800000"/>
            <a:headEnd/>
            <a:tailEnd/>
          </a:ln>
        </p:spPr>
        <p:txBody>
          <a:bodyPr lIns="72000" tIns="36000" rIns="72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73A4"/>
              </a:buClr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위험요소 식별</a:t>
            </a:r>
          </a:p>
        </p:txBody>
      </p:sp>
      <p:sp>
        <p:nvSpPr>
          <p:cNvPr id="20" name="모서리가 둥근 직사각형 139">
            <a:extLst>
              <a:ext uri="{FF2B5EF4-FFF2-40B4-BE49-F238E27FC236}">
                <a16:creationId xmlns:a16="http://schemas.microsoft.com/office/drawing/2014/main" id="{53E3BA28-1FF1-4EC4-B82D-9ABED0258155}"/>
              </a:ext>
            </a:extLst>
          </p:cNvPr>
          <p:cNvSpPr/>
          <p:nvPr/>
        </p:nvSpPr>
        <p:spPr bwMode="auto">
          <a:xfrm>
            <a:off x="394850" y="5235207"/>
            <a:ext cx="2965996" cy="935081"/>
          </a:xfrm>
          <a:prstGeom prst="roundRect">
            <a:avLst>
              <a:gd name="adj" fmla="val 3175"/>
            </a:avLst>
          </a:prstGeom>
          <a:solidFill>
            <a:schemeClr val="bg1">
              <a:lumMod val="95000"/>
            </a:schemeClr>
          </a:solidFill>
          <a:ln w="3175" cap="flat" cmpd="sng" algn="ctr">
            <a:noFill/>
            <a:prstDash val="solid"/>
          </a:ln>
          <a:effectLst>
            <a:innerShdw blurRad="114300" dist="25400" dir="11400000">
              <a:prstClr val="black">
                <a:alpha val="15000"/>
              </a:prstClr>
            </a:inn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1" name="모서리가 둥근 직사각형 140">
            <a:extLst>
              <a:ext uri="{FF2B5EF4-FFF2-40B4-BE49-F238E27FC236}">
                <a16:creationId xmlns:a16="http://schemas.microsoft.com/office/drawing/2014/main" id="{E8C98641-2F56-48F5-8461-02F1B989A834}"/>
              </a:ext>
            </a:extLst>
          </p:cNvPr>
          <p:cNvSpPr/>
          <p:nvPr/>
        </p:nvSpPr>
        <p:spPr bwMode="auto">
          <a:xfrm>
            <a:off x="1937022" y="5317494"/>
            <a:ext cx="1336204" cy="770507"/>
          </a:xfrm>
          <a:prstGeom prst="roundRect">
            <a:avLst>
              <a:gd name="adj" fmla="val 3175"/>
            </a:avLst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E9BB11"/>
              </a:buClr>
              <a:buSzTx/>
              <a:buFontTx/>
              <a:buNone/>
              <a:tabLst>
                <a:tab pos="1438275" algn="l"/>
              </a:tabLst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  <a:cs typeface="Arial" charset="0"/>
              </a:rPr>
              <a:t>위험요소 식별</a:t>
            </a:r>
          </a:p>
        </p:txBody>
      </p:sp>
      <p:sp>
        <p:nvSpPr>
          <p:cNvPr id="22" name="모서리가 둥근 직사각형 141">
            <a:extLst>
              <a:ext uri="{FF2B5EF4-FFF2-40B4-BE49-F238E27FC236}">
                <a16:creationId xmlns:a16="http://schemas.microsoft.com/office/drawing/2014/main" id="{F14D3050-FA52-4ADC-9CD8-A1C6B333E714}"/>
              </a:ext>
            </a:extLst>
          </p:cNvPr>
          <p:cNvSpPr/>
          <p:nvPr/>
        </p:nvSpPr>
        <p:spPr bwMode="auto">
          <a:xfrm>
            <a:off x="483122" y="5317494"/>
            <a:ext cx="1336204" cy="770507"/>
          </a:xfrm>
          <a:prstGeom prst="roundRect">
            <a:avLst>
              <a:gd name="adj" fmla="val 3175"/>
            </a:avLst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E9BB11"/>
              </a:buClr>
              <a:buSzTx/>
              <a:buFontTx/>
              <a:buNone/>
              <a:tabLst>
                <a:tab pos="1438275" algn="l"/>
              </a:tabLst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  <a:cs typeface="Arial" charset="0"/>
              </a:rPr>
              <a:t>기술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  <a:cs typeface="Arial" charset="0"/>
              </a:rPr>
              <a:t>/</a:t>
            </a: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  <a:cs typeface="Arial" charset="0"/>
              </a:rPr>
              <a:t>관리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  <a:cs typeface="Arial" charset="0"/>
              </a:rPr>
              <a:t>/</a:t>
            </a:r>
            <a:b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  <a:cs typeface="Arial" charset="0"/>
              </a:rPr>
            </a:b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  <a:cs typeface="Arial" charset="0"/>
              </a:rPr>
              <a:t>환경측면</a:t>
            </a:r>
          </a:p>
        </p:txBody>
      </p:sp>
      <p:sp>
        <p:nvSpPr>
          <p:cNvPr id="23" name="모서리가 둥근 직사각형 144">
            <a:extLst>
              <a:ext uri="{FF2B5EF4-FFF2-40B4-BE49-F238E27FC236}">
                <a16:creationId xmlns:a16="http://schemas.microsoft.com/office/drawing/2014/main" id="{7AE960F1-8B92-4652-8B90-F373D9FE8FB6}"/>
              </a:ext>
            </a:extLst>
          </p:cNvPr>
          <p:cNvSpPr/>
          <p:nvPr/>
        </p:nvSpPr>
        <p:spPr bwMode="auto">
          <a:xfrm>
            <a:off x="3470002" y="5235207"/>
            <a:ext cx="2965996" cy="935081"/>
          </a:xfrm>
          <a:prstGeom prst="roundRect">
            <a:avLst>
              <a:gd name="adj" fmla="val 3175"/>
            </a:avLst>
          </a:prstGeom>
          <a:solidFill>
            <a:schemeClr val="bg1">
              <a:lumMod val="95000"/>
            </a:schemeClr>
          </a:solidFill>
          <a:ln w="3175" cap="flat" cmpd="sng" algn="ctr">
            <a:noFill/>
            <a:prstDash val="solid"/>
          </a:ln>
          <a:effectLst>
            <a:innerShdw blurRad="114300" dist="25400" dir="11400000">
              <a:prstClr val="black">
                <a:alpha val="15000"/>
              </a:prstClr>
            </a:inn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4" name="모서리가 둥근 직사각형 145">
            <a:extLst>
              <a:ext uri="{FF2B5EF4-FFF2-40B4-BE49-F238E27FC236}">
                <a16:creationId xmlns:a16="http://schemas.microsoft.com/office/drawing/2014/main" id="{D74C93AA-549F-4DB9-88B9-45D12D19DA94}"/>
              </a:ext>
            </a:extLst>
          </p:cNvPr>
          <p:cNvSpPr/>
          <p:nvPr/>
        </p:nvSpPr>
        <p:spPr bwMode="auto">
          <a:xfrm>
            <a:off x="5012715" y="5317494"/>
            <a:ext cx="1334472" cy="770507"/>
          </a:xfrm>
          <a:prstGeom prst="roundRect">
            <a:avLst>
              <a:gd name="adj" fmla="val 3175"/>
            </a:avLst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E9BB11"/>
              </a:buClr>
              <a:buSzTx/>
              <a:buFontTx/>
              <a:buNone/>
              <a:tabLst>
                <a:tab pos="1438275" algn="l"/>
              </a:tabLst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  <a:cs typeface="Arial" charset="0"/>
              </a:rPr>
              <a:t>중점관리</a:t>
            </a:r>
          </a:p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E9BB11"/>
              </a:buClr>
              <a:buSzTx/>
              <a:buFontTx/>
              <a:buNone/>
              <a:tabLst>
                <a:tab pos="1438275" algn="l"/>
              </a:tabLst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  <a:cs typeface="Arial" charset="0"/>
              </a:rPr>
              <a:t>항목도출</a:t>
            </a:r>
          </a:p>
        </p:txBody>
      </p:sp>
      <p:sp>
        <p:nvSpPr>
          <p:cNvPr id="25" name="모서리가 둥근 직사각형 146">
            <a:extLst>
              <a:ext uri="{FF2B5EF4-FFF2-40B4-BE49-F238E27FC236}">
                <a16:creationId xmlns:a16="http://schemas.microsoft.com/office/drawing/2014/main" id="{9BE6AB5E-9EC4-40AA-BB75-42D0BF4EC676}"/>
              </a:ext>
            </a:extLst>
          </p:cNvPr>
          <p:cNvSpPr/>
          <p:nvPr/>
        </p:nvSpPr>
        <p:spPr bwMode="auto">
          <a:xfrm>
            <a:off x="3558814" y="5317494"/>
            <a:ext cx="1334472" cy="770507"/>
          </a:xfrm>
          <a:prstGeom prst="roundRect">
            <a:avLst>
              <a:gd name="adj" fmla="val 3175"/>
            </a:avLst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E9BB11"/>
              </a:buClr>
              <a:buSzTx/>
              <a:buFontTx/>
              <a:buNone/>
              <a:tabLst>
                <a:tab pos="1438275" algn="l"/>
              </a:tabLst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  <a:cs typeface="Arial" charset="0"/>
              </a:rPr>
              <a:t>발생확률 예측</a:t>
            </a:r>
          </a:p>
        </p:txBody>
      </p:sp>
      <p:sp>
        <p:nvSpPr>
          <p:cNvPr id="26" name="모서리가 둥근 직사각형 148">
            <a:extLst>
              <a:ext uri="{FF2B5EF4-FFF2-40B4-BE49-F238E27FC236}">
                <a16:creationId xmlns:a16="http://schemas.microsoft.com/office/drawing/2014/main" id="{74263430-DAE2-4795-9925-A553851FF3C7}"/>
              </a:ext>
            </a:extLst>
          </p:cNvPr>
          <p:cNvSpPr/>
          <p:nvPr/>
        </p:nvSpPr>
        <p:spPr bwMode="auto">
          <a:xfrm>
            <a:off x="6545155" y="5235207"/>
            <a:ext cx="2965996" cy="935081"/>
          </a:xfrm>
          <a:prstGeom prst="roundRect">
            <a:avLst>
              <a:gd name="adj" fmla="val 3175"/>
            </a:avLst>
          </a:prstGeom>
          <a:solidFill>
            <a:schemeClr val="bg1">
              <a:lumMod val="95000"/>
            </a:schemeClr>
          </a:solidFill>
          <a:ln w="3175" cap="flat" cmpd="sng" algn="ctr">
            <a:noFill/>
            <a:prstDash val="solid"/>
          </a:ln>
          <a:effectLst>
            <a:innerShdw blurRad="114300" dist="25400" dir="11400000">
              <a:prstClr val="black">
                <a:alpha val="15000"/>
              </a:prstClr>
            </a:inn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7" name="모서리가 둥근 직사각형 149">
            <a:extLst>
              <a:ext uri="{FF2B5EF4-FFF2-40B4-BE49-F238E27FC236}">
                <a16:creationId xmlns:a16="http://schemas.microsoft.com/office/drawing/2014/main" id="{8C50D4A0-7412-4DB2-8937-F6D51AF468A8}"/>
              </a:ext>
            </a:extLst>
          </p:cNvPr>
          <p:cNvSpPr/>
          <p:nvPr/>
        </p:nvSpPr>
        <p:spPr bwMode="auto">
          <a:xfrm>
            <a:off x="8086675" y="5317494"/>
            <a:ext cx="1336204" cy="770507"/>
          </a:xfrm>
          <a:prstGeom prst="roundRect">
            <a:avLst>
              <a:gd name="adj" fmla="val 3175"/>
            </a:avLst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E9BB11"/>
              </a:buClr>
              <a:buSzTx/>
              <a:buFontTx/>
              <a:buNone/>
              <a:tabLst>
                <a:tab pos="1438275" algn="l"/>
              </a:tabLst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  <a:cs typeface="Arial" charset="0"/>
              </a:rPr>
              <a:t>발생시</a:t>
            </a:r>
          </a:p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E9BB11"/>
              </a:buClr>
              <a:buSzTx/>
              <a:buFontTx/>
              <a:buNone/>
              <a:tabLst>
                <a:tab pos="1438275" algn="l"/>
              </a:tabLst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  <a:cs typeface="Arial" charset="0"/>
              </a:rPr>
              <a:t>대처방안</a:t>
            </a:r>
          </a:p>
        </p:txBody>
      </p:sp>
      <p:sp>
        <p:nvSpPr>
          <p:cNvPr id="28" name="모서리가 둥근 직사각형 150">
            <a:extLst>
              <a:ext uri="{FF2B5EF4-FFF2-40B4-BE49-F238E27FC236}">
                <a16:creationId xmlns:a16="http://schemas.microsoft.com/office/drawing/2014/main" id="{AF715AF1-A837-47C1-9436-EE527A3F1C9B}"/>
              </a:ext>
            </a:extLst>
          </p:cNvPr>
          <p:cNvSpPr/>
          <p:nvPr/>
        </p:nvSpPr>
        <p:spPr bwMode="auto">
          <a:xfrm>
            <a:off x="6632775" y="5317494"/>
            <a:ext cx="1336204" cy="770507"/>
          </a:xfrm>
          <a:prstGeom prst="roundRect">
            <a:avLst>
              <a:gd name="adj" fmla="val 3175"/>
            </a:avLst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rgbClr val="E9BB11"/>
              </a:buClr>
              <a:buSzTx/>
              <a:buFontTx/>
              <a:buNone/>
              <a:tabLst>
                <a:tab pos="1438275" algn="l"/>
              </a:tabLst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  <a:cs typeface="Arial" charset="0"/>
              </a:rPr>
              <a:t>예방대책</a:t>
            </a:r>
          </a:p>
        </p:txBody>
      </p:sp>
      <p:pic>
        <p:nvPicPr>
          <p:cNvPr id="40" name="그래픽 39" descr="돋보기 단색으로 채워진">
            <a:extLst>
              <a:ext uri="{FF2B5EF4-FFF2-40B4-BE49-F238E27FC236}">
                <a16:creationId xmlns:a16="http://schemas.microsoft.com/office/drawing/2014/main" id="{BE3EDE3D-0149-4A44-B946-9089BBADA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92393" y="4340439"/>
            <a:ext cx="720000" cy="720000"/>
          </a:xfrm>
          <a:prstGeom prst="rect">
            <a:avLst/>
          </a:prstGeom>
        </p:spPr>
      </p:pic>
      <p:pic>
        <p:nvPicPr>
          <p:cNvPr id="42" name="그래픽 41" descr="체크리스트 단색으로 채워진">
            <a:extLst>
              <a:ext uri="{FF2B5EF4-FFF2-40B4-BE49-F238E27FC236}">
                <a16:creationId xmlns:a16="http://schemas.microsoft.com/office/drawing/2014/main" id="{7082053F-867F-4C04-BE74-8B8084D025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6003" y="4340439"/>
            <a:ext cx="720000" cy="720000"/>
          </a:xfrm>
          <a:prstGeom prst="rect">
            <a:avLst/>
          </a:prstGeom>
        </p:spPr>
      </p:pic>
      <p:pic>
        <p:nvPicPr>
          <p:cNvPr id="44" name="그래픽 43" descr="망원경 단색으로 채워진">
            <a:extLst>
              <a:ext uri="{FF2B5EF4-FFF2-40B4-BE49-F238E27FC236}">
                <a16:creationId xmlns:a16="http://schemas.microsoft.com/office/drawing/2014/main" id="{874E74AF-09DD-49D5-AAB1-AEF8BA3F5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90639" y="4340439"/>
            <a:ext cx="720000" cy="720000"/>
          </a:xfrm>
          <a:prstGeom prst="rect">
            <a:avLst/>
          </a:prstGeom>
        </p:spPr>
      </p:pic>
      <p:pic>
        <p:nvPicPr>
          <p:cNvPr id="46" name="그래픽 45" descr="금지 단색으로 채워진">
            <a:extLst>
              <a:ext uri="{FF2B5EF4-FFF2-40B4-BE49-F238E27FC236}">
                <a16:creationId xmlns:a16="http://schemas.microsoft.com/office/drawing/2014/main" id="{92B2F194-BCCC-441C-A722-A54BEF7BA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07133" y="4340439"/>
            <a:ext cx="720000" cy="720000"/>
          </a:xfrm>
          <a:prstGeom prst="rect">
            <a:avLst/>
          </a:prstGeom>
        </p:spPr>
      </p:pic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F58C2CFE-097E-4273-A924-3E17FC63E131}"/>
              </a:ext>
            </a:extLst>
          </p:cNvPr>
          <p:cNvSpPr/>
          <p:nvPr/>
        </p:nvSpPr>
        <p:spPr>
          <a:xfrm>
            <a:off x="3153000" y="2038033"/>
            <a:ext cx="3600000" cy="432000"/>
          </a:xfrm>
          <a:custGeom>
            <a:avLst/>
            <a:gdLst>
              <a:gd name="connsiteX0" fmla="*/ 91802 w 3708000"/>
              <a:gd name="connsiteY0" fmla="*/ 0 h 550800"/>
              <a:gd name="connsiteX1" fmla="*/ 3616198 w 3708000"/>
              <a:gd name="connsiteY1" fmla="*/ 0 h 550800"/>
              <a:gd name="connsiteX2" fmla="*/ 3708000 w 3708000"/>
              <a:gd name="connsiteY2" fmla="*/ 91802 h 550800"/>
              <a:gd name="connsiteX3" fmla="*/ 3708000 w 3708000"/>
              <a:gd name="connsiteY3" fmla="*/ 95402 h 550800"/>
              <a:gd name="connsiteX4" fmla="*/ 3617998 w 3708000"/>
              <a:gd name="connsiteY4" fmla="*/ 5400 h 550800"/>
              <a:gd name="connsiteX5" fmla="*/ 198002 w 3708000"/>
              <a:gd name="connsiteY5" fmla="*/ 5400 h 550800"/>
              <a:gd name="connsiteX6" fmla="*/ 108000 w 3708000"/>
              <a:gd name="connsiteY6" fmla="*/ 95402 h 550800"/>
              <a:gd name="connsiteX7" fmla="*/ 108000 w 3708000"/>
              <a:gd name="connsiteY7" fmla="*/ 455398 h 550800"/>
              <a:gd name="connsiteX8" fmla="*/ 198002 w 3708000"/>
              <a:gd name="connsiteY8" fmla="*/ 545400 h 550800"/>
              <a:gd name="connsiteX9" fmla="*/ 3617998 w 3708000"/>
              <a:gd name="connsiteY9" fmla="*/ 545400 h 550800"/>
              <a:gd name="connsiteX10" fmla="*/ 3708000 w 3708000"/>
              <a:gd name="connsiteY10" fmla="*/ 455398 h 550800"/>
              <a:gd name="connsiteX11" fmla="*/ 3708000 w 3708000"/>
              <a:gd name="connsiteY11" fmla="*/ 458998 h 550800"/>
              <a:gd name="connsiteX12" fmla="*/ 3616198 w 3708000"/>
              <a:gd name="connsiteY12" fmla="*/ 550800 h 550800"/>
              <a:gd name="connsiteX13" fmla="*/ 91802 w 3708000"/>
              <a:gd name="connsiteY13" fmla="*/ 550800 h 550800"/>
              <a:gd name="connsiteX14" fmla="*/ 0 w 3708000"/>
              <a:gd name="connsiteY14" fmla="*/ 458998 h 550800"/>
              <a:gd name="connsiteX15" fmla="*/ 0 w 3708000"/>
              <a:gd name="connsiteY15" fmla="*/ 91802 h 550800"/>
              <a:gd name="connsiteX16" fmla="*/ 91802 w 3708000"/>
              <a:gd name="connsiteY16" fmla="*/ 0 h 55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08000" h="550800">
                <a:moveTo>
                  <a:pt x="91802" y="0"/>
                </a:moveTo>
                <a:lnTo>
                  <a:pt x="3616198" y="0"/>
                </a:lnTo>
                <a:cubicBezTo>
                  <a:pt x="3666899" y="0"/>
                  <a:pt x="3708000" y="41101"/>
                  <a:pt x="3708000" y="91802"/>
                </a:cubicBezTo>
                <a:lnTo>
                  <a:pt x="3708000" y="95402"/>
                </a:lnTo>
                <a:cubicBezTo>
                  <a:pt x="3708000" y="45695"/>
                  <a:pt x="3667705" y="5400"/>
                  <a:pt x="3617998" y="5400"/>
                </a:cubicBezTo>
                <a:lnTo>
                  <a:pt x="198002" y="5400"/>
                </a:lnTo>
                <a:cubicBezTo>
                  <a:pt x="148295" y="5400"/>
                  <a:pt x="108000" y="45695"/>
                  <a:pt x="108000" y="95402"/>
                </a:cubicBezTo>
                <a:lnTo>
                  <a:pt x="108000" y="455398"/>
                </a:lnTo>
                <a:cubicBezTo>
                  <a:pt x="108000" y="505105"/>
                  <a:pt x="148295" y="545400"/>
                  <a:pt x="198002" y="545400"/>
                </a:cubicBezTo>
                <a:lnTo>
                  <a:pt x="3617998" y="545400"/>
                </a:lnTo>
                <a:cubicBezTo>
                  <a:pt x="3667705" y="545400"/>
                  <a:pt x="3708000" y="505105"/>
                  <a:pt x="3708000" y="455398"/>
                </a:cubicBezTo>
                <a:lnTo>
                  <a:pt x="3708000" y="458998"/>
                </a:lnTo>
                <a:cubicBezTo>
                  <a:pt x="3708000" y="509699"/>
                  <a:pt x="3666899" y="550800"/>
                  <a:pt x="3616198" y="550800"/>
                </a:cubicBezTo>
                <a:lnTo>
                  <a:pt x="91802" y="550800"/>
                </a:lnTo>
                <a:cubicBezTo>
                  <a:pt x="41101" y="550800"/>
                  <a:pt x="0" y="509699"/>
                  <a:pt x="0" y="458998"/>
                </a:cubicBezTo>
                <a:lnTo>
                  <a:pt x="0" y="91802"/>
                </a:lnTo>
                <a:cubicBezTo>
                  <a:pt x="0" y="41101"/>
                  <a:pt x="41101" y="0"/>
                  <a:pt x="91802" y="0"/>
                </a:cubicBezTo>
                <a:close/>
              </a:path>
            </a:pathLst>
          </a:custGeom>
          <a:solidFill>
            <a:srgbClr val="005F4B"/>
          </a:solidFill>
          <a:ln>
            <a:solidFill>
              <a:srgbClr val="005F4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rtlCol="0" anchor="ctr">
            <a:noAutofit/>
          </a:bodyPr>
          <a:lstStyle/>
          <a:p>
            <a:pPr algn="ctr"/>
            <a:r>
              <a:rPr lang="ko-KR" altLang="en-US" sz="1600" b="1" dirty="0">
                <a:solidFill>
                  <a:srgbClr val="003738"/>
                </a:solidFill>
              </a:rPr>
              <a:t>위험요소 관리 개요</a:t>
            </a:r>
          </a:p>
        </p:txBody>
      </p:sp>
    </p:spTree>
    <p:extLst>
      <p:ext uri="{BB962C8B-B14F-4D97-AF65-F5344CB8AC3E}">
        <p14:creationId xmlns:p14="http://schemas.microsoft.com/office/powerpoint/2010/main" val="41937559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93DF75-8CF6-4183-9C25-86A804CD1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3.3.2 </a:t>
            </a:r>
            <a:r>
              <a:rPr lang="ko-KR" altLang="en-US" dirty="0"/>
              <a:t>위험요소 분석 및 대처방안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1326F8-CBCC-441F-874C-13A51C680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본 사업의 성공적 완수를 위해서는 사업 수행 전 단계의 위험요소들을 식별하고 이를 관리해야 합니다</a:t>
            </a:r>
            <a:r>
              <a:rPr lang="en-US" altLang="ko-KR" dirty="0"/>
              <a:t>. </a:t>
            </a:r>
            <a:r>
              <a:rPr lang="ko-KR" altLang="en-US" dirty="0"/>
              <a:t>제안사는 사업 수행에 따른 위험요소를 식별</a:t>
            </a:r>
            <a:r>
              <a:rPr lang="en-US" altLang="ko-KR" dirty="0"/>
              <a:t>, </a:t>
            </a:r>
            <a:r>
              <a:rPr lang="ko-KR" altLang="en-US" dirty="0"/>
              <a:t>중점관리요소를 도출하여 이에 적합한 대책을 마련합니다</a:t>
            </a:r>
            <a:r>
              <a:rPr lang="en-US" altLang="ko-KR" dirty="0"/>
              <a:t>.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2EFFBE9-4D43-42B9-8088-D479ED75A4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8640" y="144000"/>
            <a:ext cx="5361360" cy="360000"/>
          </a:xfrm>
        </p:spPr>
        <p:txBody>
          <a:bodyPr/>
          <a:lstStyle/>
          <a:p>
            <a:r>
              <a:rPr lang="en-US" altLang="ko-KR" dirty="0"/>
              <a:t>3.3 </a:t>
            </a:r>
            <a:r>
              <a:rPr lang="ko-KR" altLang="en-US" dirty="0"/>
              <a:t>사업 수행에 따른 위험 요소 및 관리 방안</a:t>
            </a: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B6F65578-08CF-4B9E-A021-71CB1F2892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4" y="2548353"/>
            <a:ext cx="2200452" cy="159044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rgbClr val="AEB6C6"/>
            </a:solidFill>
            <a:prstDash val="solid"/>
          </a:ln>
          <a:effectLst>
            <a:innerShdw blurRad="114300" dist="25400" dir="11400000">
              <a:prstClr val="black">
                <a:alpha val="15000"/>
              </a:prstClr>
            </a:innerShdw>
          </a:effectLst>
        </p:spPr>
        <p:txBody>
          <a:bodyPr lIns="108000" tIns="144000" rIns="72000"/>
          <a:lstStyle/>
          <a:p>
            <a:pPr marL="101600" marR="0" lvl="0" indent="-101600" defTabSz="914400" eaLnBrk="1" fontAlgn="auto" latinLnBrk="0" hangingPunct="1">
              <a:lnSpc>
                <a:spcPts val="12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Wingdings" pitchFamily="2" charset="2"/>
              <a:buChar char="§"/>
              <a:tabLst>
                <a:tab pos="1438275" algn="l"/>
              </a:tabLst>
              <a:defRPr/>
            </a:pPr>
            <a:r>
              <a:rPr kumimoji="1" lang="ko-KR" altLang="en-US" sz="1100" b="0" i="0" u="none" strike="noStrike" kern="0" cap="none" spc="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유사사업를</a:t>
            </a: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 통해 기 도출된 위험 요소 등록</a:t>
            </a:r>
          </a:p>
          <a:p>
            <a:pPr marL="101600" marR="0" lvl="0" indent="-101600" defTabSz="914400" eaLnBrk="1" fontAlgn="auto" latinLnBrk="0" hangingPunct="1">
              <a:lnSpc>
                <a:spcPts val="12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Wingdings" pitchFamily="2" charset="2"/>
              <a:buChar char="§"/>
              <a:tabLst>
                <a:tab pos="1438275" algn="l"/>
              </a:tabLst>
              <a:defRPr/>
            </a:pP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PM,</a:t>
            </a: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사업관리자 및 컨설팅 전문가의 분석에 의해 본 사업의 위험 요소 도출</a:t>
            </a:r>
          </a:p>
          <a:p>
            <a:pPr marL="101600" marR="0" lvl="0" indent="-101600" defTabSz="914400" eaLnBrk="1" fontAlgn="auto" latinLnBrk="0" hangingPunct="1">
              <a:lnSpc>
                <a:spcPts val="12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Wingdings" pitchFamily="2" charset="2"/>
              <a:buChar char="§"/>
              <a:tabLst>
                <a:tab pos="1438275" algn="l"/>
              </a:tabLst>
              <a:defRPr/>
            </a:pP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초기 위험 요소 목록 작성 </a:t>
            </a:r>
          </a:p>
        </p:txBody>
      </p:sp>
      <p:sp>
        <p:nvSpPr>
          <p:cNvPr id="18" name="Rectangle 108">
            <a:extLst>
              <a:ext uri="{FF2B5EF4-FFF2-40B4-BE49-F238E27FC236}">
                <a16:creationId xmlns:a16="http://schemas.microsoft.com/office/drawing/2014/main" id="{BFBF2BDC-B8E5-4F87-9FD0-2760C6B0C0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4" y="2312987"/>
            <a:ext cx="2200452" cy="335742"/>
          </a:xfrm>
          <a:prstGeom prst="round2SameRect">
            <a:avLst/>
          </a:prstGeom>
          <a:solidFill>
            <a:srgbClr val="005F4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73A4"/>
              </a:buClr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위험 식별</a:t>
            </a: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51FAC80C-014F-4CC9-9C18-CE11BFBF6F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3342" y="2548353"/>
            <a:ext cx="2200452" cy="159044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rgbClr val="AEB6C6"/>
            </a:solidFill>
            <a:prstDash val="solid"/>
          </a:ln>
          <a:effectLst>
            <a:innerShdw blurRad="114300" dist="25400" dir="11400000">
              <a:prstClr val="black">
                <a:alpha val="15000"/>
              </a:prstClr>
            </a:innerShdw>
          </a:effectLst>
        </p:spPr>
        <p:txBody>
          <a:bodyPr lIns="108000" tIns="144000" rIns="72000"/>
          <a:lstStyle/>
          <a:p>
            <a:pPr marL="101600" marR="0" lvl="0" indent="-101600" defTabSz="914400" eaLnBrk="1" fontAlgn="auto" latinLnBrk="0" hangingPunct="1">
              <a:lnSpc>
                <a:spcPts val="1200"/>
              </a:lnSpc>
              <a:spcBef>
                <a:spcPts val="1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Wingdings" pitchFamily="2" charset="2"/>
              <a:buChar char="§"/>
              <a:tabLst>
                <a:tab pos="1438275" algn="l"/>
              </a:tabLst>
              <a:defRPr/>
            </a:pP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위험요소의 영향 및 발생확률</a:t>
            </a: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, </a:t>
            </a: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발생예상시점 및 중점관리 여부를 확인</a:t>
            </a:r>
          </a:p>
          <a:p>
            <a:pPr marL="101600" marR="0" lvl="0" indent="-101600" defTabSz="914400" eaLnBrk="1" fontAlgn="auto" latinLnBrk="0" hangingPunct="1">
              <a:lnSpc>
                <a:spcPts val="1200"/>
              </a:lnSpc>
              <a:spcBef>
                <a:spcPts val="1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Wingdings" pitchFamily="2" charset="2"/>
              <a:buChar char="§"/>
              <a:tabLst>
                <a:tab pos="1438275" algn="l"/>
              </a:tabLst>
              <a:defRPr/>
            </a:pP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발생이 예상되는 위험요소의 대안 마련</a:t>
            </a:r>
          </a:p>
          <a:p>
            <a:pPr marL="101600" marR="0" lvl="0" indent="-101600" defTabSz="914400" eaLnBrk="1" fontAlgn="auto" latinLnBrk="0" hangingPunct="1">
              <a:lnSpc>
                <a:spcPts val="1200"/>
              </a:lnSpc>
              <a:spcBef>
                <a:spcPts val="1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Wingdings" pitchFamily="2" charset="2"/>
              <a:buChar char="§"/>
              <a:tabLst>
                <a:tab pos="1438275" algn="l"/>
              </a:tabLst>
              <a:defRPr/>
            </a:pP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위험관리 실행의 우선순위 및 위험 통합관리 계획 수립 </a:t>
            </a:r>
          </a:p>
        </p:txBody>
      </p:sp>
      <p:sp>
        <p:nvSpPr>
          <p:cNvPr id="16" name="Rectangle 108">
            <a:extLst>
              <a:ext uri="{FF2B5EF4-FFF2-40B4-BE49-F238E27FC236}">
                <a16:creationId xmlns:a16="http://schemas.microsoft.com/office/drawing/2014/main" id="{F83CF372-D1F3-460E-9DCC-A232C29EDE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3342" y="2312987"/>
            <a:ext cx="2200452" cy="335742"/>
          </a:xfrm>
          <a:prstGeom prst="round2SameRect">
            <a:avLst/>
          </a:prstGeom>
          <a:solidFill>
            <a:srgbClr val="005F4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73A4"/>
              </a:buClr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위험 대응 계획 수립 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C4CDB31E-C474-4FE1-904D-175769EC06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7909" y="2548353"/>
            <a:ext cx="2200452" cy="159044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rgbClr val="AEB6C6"/>
            </a:solidFill>
            <a:prstDash val="solid"/>
          </a:ln>
          <a:effectLst>
            <a:innerShdw blurRad="114300" dist="25400" dir="11400000">
              <a:prstClr val="black">
                <a:alpha val="15000"/>
              </a:prstClr>
            </a:innerShdw>
          </a:effectLst>
        </p:spPr>
        <p:txBody>
          <a:bodyPr lIns="108000" tIns="144000" rIns="72000"/>
          <a:lstStyle/>
          <a:p>
            <a:pPr marL="101600" marR="0" lvl="0" indent="-101600" defTabSz="914400" eaLnBrk="1" fontAlgn="auto" latinLnBrk="0" hangingPunct="1">
              <a:lnSpc>
                <a:spcPts val="12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Wingdings" pitchFamily="2" charset="2"/>
              <a:buChar char="§"/>
              <a:tabLst>
                <a:tab pos="1438275" algn="l"/>
              </a:tabLst>
              <a:defRPr/>
            </a:pP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중점관리 대상으로 지정된 위험요소들을 집중  관리 </a:t>
            </a:r>
          </a:p>
          <a:p>
            <a:pPr marL="101600" marR="0" lvl="0" indent="-101600" defTabSz="914400" eaLnBrk="1" fontAlgn="auto" latinLnBrk="0" hangingPunct="1">
              <a:lnSpc>
                <a:spcPts val="12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Wingdings" pitchFamily="2" charset="2"/>
              <a:buChar char="§"/>
              <a:tabLst>
                <a:tab pos="1438275" algn="l"/>
              </a:tabLst>
              <a:defRPr/>
            </a:pP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위험감소 및 제거를 위해 추적 매트릭스 활용</a:t>
            </a:r>
          </a:p>
          <a:p>
            <a:pPr marL="101600" marR="0" lvl="0" indent="-101600" defTabSz="914400" eaLnBrk="1" fontAlgn="auto" latinLnBrk="0" hangingPunct="1">
              <a:lnSpc>
                <a:spcPts val="12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Wingdings" pitchFamily="2" charset="2"/>
              <a:buChar char="§"/>
              <a:tabLst>
                <a:tab pos="1438275" algn="l"/>
              </a:tabLst>
              <a:defRPr/>
            </a:pP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위험사항 발생 시 위험조치계획에 따라 상황 관리 </a:t>
            </a:r>
          </a:p>
        </p:txBody>
      </p:sp>
      <p:sp>
        <p:nvSpPr>
          <p:cNvPr id="14" name="Rectangle 108">
            <a:extLst>
              <a:ext uri="{FF2B5EF4-FFF2-40B4-BE49-F238E27FC236}">
                <a16:creationId xmlns:a16="http://schemas.microsoft.com/office/drawing/2014/main" id="{08CD03C1-703E-4769-B5D4-4ECD563A1C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7909" y="2312987"/>
            <a:ext cx="2200452" cy="335742"/>
          </a:xfrm>
          <a:prstGeom prst="round2SameRect">
            <a:avLst/>
          </a:prstGeom>
          <a:solidFill>
            <a:srgbClr val="005F4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73A4"/>
              </a:buClr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위험 추적 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4FD7653A-7850-45FA-B4D5-0966D2448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2477" y="2548353"/>
            <a:ext cx="2200452" cy="1590448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rgbClr val="AEB6C6"/>
            </a:solidFill>
            <a:prstDash val="solid"/>
          </a:ln>
          <a:effectLst>
            <a:innerShdw blurRad="114300" dist="25400" dir="11400000">
              <a:prstClr val="black">
                <a:alpha val="15000"/>
              </a:prstClr>
            </a:innerShdw>
          </a:effectLst>
        </p:spPr>
        <p:txBody>
          <a:bodyPr lIns="108000" tIns="144000" rIns="72000"/>
          <a:lstStyle/>
          <a:p>
            <a:pPr marL="101600" marR="0" lvl="0" indent="-101600" defTabSz="914400" eaLnBrk="1" fontAlgn="auto" latinLnBrk="0" hangingPunct="1">
              <a:lnSpc>
                <a:spcPts val="12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Wingdings" pitchFamily="2" charset="2"/>
              <a:buChar char="§"/>
              <a:tabLst>
                <a:tab pos="1438275" algn="l"/>
              </a:tabLst>
              <a:defRPr/>
            </a:pP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위험사항에  </a:t>
            </a:r>
            <a:b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</a:b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대한 보고</a:t>
            </a: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/</a:t>
            </a: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검토 회의를 통해 조직 전체 위험 관리에 관한 피드백 정보 제공</a:t>
            </a:r>
          </a:p>
        </p:txBody>
      </p:sp>
      <p:sp>
        <p:nvSpPr>
          <p:cNvPr id="12" name="Rectangle 108">
            <a:extLst>
              <a:ext uri="{FF2B5EF4-FFF2-40B4-BE49-F238E27FC236}">
                <a16:creationId xmlns:a16="http://schemas.microsoft.com/office/drawing/2014/main" id="{B4EE5B58-C3B5-4A4E-AF51-3F343DC01F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2477" y="2312987"/>
            <a:ext cx="2200452" cy="335742"/>
          </a:xfrm>
          <a:prstGeom prst="round2SameRect">
            <a:avLst/>
          </a:prstGeom>
          <a:solidFill>
            <a:srgbClr val="005F4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73A4"/>
              </a:buClr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위험 통제</a:t>
            </a:r>
          </a:p>
        </p:txBody>
      </p:sp>
      <p:sp>
        <p:nvSpPr>
          <p:cNvPr id="20" name="자유형 106">
            <a:extLst>
              <a:ext uri="{FF2B5EF4-FFF2-40B4-BE49-F238E27FC236}">
                <a16:creationId xmlns:a16="http://schemas.microsoft.com/office/drawing/2014/main" id="{3C8989F3-FA0A-4EF0-A92A-397729D8BD2E}"/>
              </a:ext>
            </a:extLst>
          </p:cNvPr>
          <p:cNvSpPr/>
          <p:nvPr/>
        </p:nvSpPr>
        <p:spPr bwMode="auto">
          <a:xfrm>
            <a:off x="386601" y="4878824"/>
            <a:ext cx="208023" cy="124786"/>
          </a:xfrm>
          <a:custGeom>
            <a:avLst/>
            <a:gdLst>
              <a:gd name="connsiteX0" fmla="*/ 0 w 301557"/>
              <a:gd name="connsiteY0" fmla="*/ 0 h 330741"/>
              <a:gd name="connsiteX1" fmla="*/ 301557 w 301557"/>
              <a:gd name="connsiteY1" fmla="*/ 0 h 330741"/>
              <a:gd name="connsiteX2" fmla="*/ 301557 w 301557"/>
              <a:gd name="connsiteY2" fmla="*/ 330741 h 330741"/>
              <a:gd name="connsiteX3" fmla="*/ 214008 w 301557"/>
              <a:gd name="connsiteY3" fmla="*/ 330741 h 330741"/>
              <a:gd name="connsiteX4" fmla="*/ 0 w 301557"/>
              <a:gd name="connsiteY4" fmla="*/ 0 h 330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557" h="330741">
                <a:moveTo>
                  <a:pt x="0" y="0"/>
                </a:moveTo>
                <a:lnTo>
                  <a:pt x="301557" y="0"/>
                </a:lnTo>
                <a:lnTo>
                  <a:pt x="301557" y="330741"/>
                </a:lnTo>
                <a:lnTo>
                  <a:pt x="214008" y="330741"/>
                </a:lnTo>
                <a:lnTo>
                  <a:pt x="0" y="0"/>
                </a:lnTo>
                <a:close/>
              </a:path>
            </a:pathLst>
          </a:custGeom>
          <a:solidFill>
            <a:srgbClr val="969697">
              <a:lumMod val="50000"/>
            </a:srgbClr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1" name="자유형 107">
            <a:extLst>
              <a:ext uri="{FF2B5EF4-FFF2-40B4-BE49-F238E27FC236}">
                <a16:creationId xmlns:a16="http://schemas.microsoft.com/office/drawing/2014/main" id="{6D0EAEAD-069F-48B6-9C65-98657E8A1FD1}"/>
              </a:ext>
            </a:extLst>
          </p:cNvPr>
          <p:cNvSpPr/>
          <p:nvPr/>
        </p:nvSpPr>
        <p:spPr bwMode="auto">
          <a:xfrm flipH="1">
            <a:off x="1726613" y="4878824"/>
            <a:ext cx="208023" cy="124786"/>
          </a:xfrm>
          <a:custGeom>
            <a:avLst/>
            <a:gdLst>
              <a:gd name="connsiteX0" fmla="*/ 0 w 301557"/>
              <a:gd name="connsiteY0" fmla="*/ 0 h 330741"/>
              <a:gd name="connsiteX1" fmla="*/ 301557 w 301557"/>
              <a:gd name="connsiteY1" fmla="*/ 0 h 330741"/>
              <a:gd name="connsiteX2" fmla="*/ 301557 w 301557"/>
              <a:gd name="connsiteY2" fmla="*/ 330741 h 330741"/>
              <a:gd name="connsiteX3" fmla="*/ 214008 w 301557"/>
              <a:gd name="connsiteY3" fmla="*/ 330741 h 330741"/>
              <a:gd name="connsiteX4" fmla="*/ 0 w 301557"/>
              <a:gd name="connsiteY4" fmla="*/ 0 h 330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557" h="330741">
                <a:moveTo>
                  <a:pt x="0" y="0"/>
                </a:moveTo>
                <a:lnTo>
                  <a:pt x="301557" y="0"/>
                </a:lnTo>
                <a:lnTo>
                  <a:pt x="301557" y="330741"/>
                </a:lnTo>
                <a:lnTo>
                  <a:pt x="214008" y="330741"/>
                </a:lnTo>
                <a:lnTo>
                  <a:pt x="0" y="0"/>
                </a:lnTo>
                <a:close/>
              </a:path>
            </a:pathLst>
          </a:custGeom>
          <a:solidFill>
            <a:srgbClr val="969697">
              <a:lumMod val="50000"/>
            </a:srgbClr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2" name="AutoShape 7">
            <a:extLst>
              <a:ext uri="{FF2B5EF4-FFF2-40B4-BE49-F238E27FC236}">
                <a16:creationId xmlns:a16="http://schemas.microsoft.com/office/drawing/2014/main" id="{736FAF1B-2822-4807-A2F4-0A0BFCC2BBB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85412" y="4407411"/>
            <a:ext cx="1367748" cy="602142"/>
          </a:xfrm>
          <a:prstGeom prst="roundRect">
            <a:avLst>
              <a:gd name="adj" fmla="val 0"/>
            </a:avLst>
          </a:prstGeom>
          <a:gradFill flip="none" rotWithShape="1">
            <a:gsLst>
              <a:gs pos="96000">
                <a:srgbClr val="F2F2F2"/>
              </a:gs>
              <a:gs pos="95000">
                <a:sysClr val="window" lastClr="FFFFFF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ysClr val="windowText" lastClr="000000">
                <a:lumMod val="40000"/>
                <a:lumOff val="60000"/>
              </a:sysClr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3" name="Rectangle 203">
            <a:extLst>
              <a:ext uri="{FF2B5EF4-FFF2-40B4-BE49-F238E27FC236}">
                <a16:creationId xmlns:a16="http://schemas.microsoft.com/office/drawing/2014/main" id="{58D00131-B6B0-477A-920A-1D70A7C75C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5277" y="4993381"/>
            <a:ext cx="1912809" cy="1303647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rgbClr val="AEB6C6"/>
            </a:solidFill>
            <a:prstDash val="solid"/>
          </a:ln>
          <a:effectLst>
            <a:innerShdw blurRad="114300" dist="25400" dir="11400000">
              <a:prstClr val="black">
                <a:alpha val="15000"/>
              </a:prstClr>
            </a:innerShdw>
          </a:effectLst>
        </p:spPr>
        <p:txBody>
          <a:bodyPr lIns="108000" tIns="144000" rIns="72000"/>
          <a:lstStyle/>
          <a:p>
            <a:pPr marL="101600" marR="0" lvl="0" indent="-101600" defTabSz="914400" eaLnBrk="1" fontAlgn="auto" latinLnBrk="0" hangingPunct="1">
              <a:lnSpc>
                <a:spcPts val="1200"/>
              </a:lnSpc>
              <a:spcBef>
                <a:spcPts val="300"/>
              </a:spcBef>
              <a:spcAft>
                <a:spcPts val="0"/>
              </a:spcAft>
              <a:buClr>
                <a:srgbClr val="3595E9"/>
              </a:buClr>
              <a:buSzTx/>
              <a:buFont typeface="Wingdings" pitchFamily="2" charset="2"/>
              <a:buChar char="§"/>
              <a:tabLst>
                <a:tab pos="1438275" algn="l"/>
              </a:tabLst>
              <a:defRPr/>
            </a:pPr>
            <a:endParaRPr kumimoji="1" lang="en-US" altLang="ko-KR" sz="1100" b="0" i="0" u="none" strike="noStrike" kern="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4" name="Rectangle 204">
            <a:extLst>
              <a:ext uri="{FF2B5EF4-FFF2-40B4-BE49-F238E27FC236}">
                <a16:creationId xmlns:a16="http://schemas.microsoft.com/office/drawing/2014/main" id="{851188EF-CB8B-427E-8B1C-00470C2D6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602" y="5516939"/>
            <a:ext cx="1571361" cy="775653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rgbClr val="AEB6C6"/>
            </a:solidFill>
            <a:prstDash val="solid"/>
          </a:ln>
          <a:effectLst>
            <a:innerShdw blurRad="114300" dist="25400" dir="11400000">
              <a:prstClr val="black">
                <a:alpha val="15000"/>
              </a:prstClr>
            </a:innerShdw>
          </a:effectLst>
        </p:spPr>
        <p:txBody>
          <a:bodyPr lIns="108000" tIns="72000" rIns="72000"/>
          <a:lstStyle/>
          <a:p>
            <a:pPr marL="101600" marR="0" lvl="0" indent="-101600" defTabSz="914400" eaLnBrk="1" fontAlgn="auto" latinLnBrk="0" hangingPunct="1">
              <a:lnSpc>
                <a:spcPts val="12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Wingdings" pitchFamily="2" charset="2"/>
              <a:buChar char="§"/>
              <a:tabLst>
                <a:tab pos="1438275" algn="l"/>
              </a:tabLst>
              <a:defRPr/>
            </a:pP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발생시점</a:t>
            </a:r>
          </a:p>
          <a:p>
            <a:pPr marL="101600" marR="0" lvl="0" indent="-101600" defTabSz="914400" eaLnBrk="1" fontAlgn="auto" latinLnBrk="0" hangingPunct="1">
              <a:lnSpc>
                <a:spcPts val="12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Wingdings" pitchFamily="2" charset="2"/>
              <a:buChar char="§"/>
              <a:tabLst>
                <a:tab pos="1438275" algn="l"/>
              </a:tabLst>
              <a:defRPr/>
            </a:pP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영향도</a:t>
            </a:r>
          </a:p>
          <a:p>
            <a:pPr marL="101600" marR="0" lvl="0" indent="-101600" defTabSz="914400" eaLnBrk="1" fontAlgn="auto" latinLnBrk="0" hangingPunct="1">
              <a:lnSpc>
                <a:spcPts val="12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Wingdings" pitchFamily="2" charset="2"/>
              <a:buChar char="§"/>
              <a:tabLst>
                <a:tab pos="1438275" algn="l"/>
              </a:tabLst>
              <a:defRPr/>
            </a:pP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우선순위</a:t>
            </a:r>
          </a:p>
        </p:txBody>
      </p:sp>
      <p:sp>
        <p:nvSpPr>
          <p:cNvPr id="25" name="AutoShape 205" descr="밝은 상향 대각선">
            <a:extLst>
              <a:ext uri="{FF2B5EF4-FFF2-40B4-BE49-F238E27FC236}">
                <a16:creationId xmlns:a16="http://schemas.microsoft.com/office/drawing/2014/main" id="{61F6D18F-FD48-44B0-AED8-1B0241C81F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0853" y="4912498"/>
            <a:ext cx="1955412" cy="897271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73A4"/>
              </a:buClr>
              <a:buSzTx/>
              <a:buFontTx/>
              <a:buNone/>
              <a:tabLst/>
              <a:defRPr/>
            </a:pPr>
            <a:r>
              <a:rPr kumimoji="1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현재 위험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73A4"/>
              </a:buClr>
              <a:buSzTx/>
              <a:buFontTx/>
              <a:buNone/>
              <a:tabLst/>
              <a:defRPr/>
            </a:pPr>
            <a:r>
              <a:rPr kumimoji="1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요소에 대해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73A4"/>
              </a:buClr>
              <a:buSzTx/>
              <a:buFontTx/>
              <a:buNone/>
              <a:tabLst/>
              <a:defRPr/>
            </a:pPr>
            <a:r>
              <a:rPr kumimoji="1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충분한 지식이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73A4"/>
              </a:buClr>
              <a:buSzTx/>
              <a:buFontTx/>
              <a:buNone/>
              <a:tabLst/>
              <a:defRPr/>
            </a:pPr>
            <a:r>
              <a:rPr kumimoji="1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 있는가</a:t>
            </a:r>
            <a:r>
              <a:rPr kumimoji="1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?</a:t>
            </a:r>
          </a:p>
        </p:txBody>
      </p:sp>
      <p:sp>
        <p:nvSpPr>
          <p:cNvPr id="26" name="Rectangle 206">
            <a:extLst>
              <a:ext uri="{FF2B5EF4-FFF2-40B4-BE49-F238E27FC236}">
                <a16:creationId xmlns:a16="http://schemas.microsoft.com/office/drawing/2014/main" id="{32F02B11-F215-42E1-92A9-50A2A94B4E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1583" y="5096256"/>
            <a:ext cx="1099710" cy="962287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>
                <a:lumMod val="40000"/>
                <a:lumOff val="60000"/>
              </a:sysClr>
            </a:solidFill>
            <a:prstDash val="solid"/>
          </a:ln>
          <a:effectLst>
            <a:innerShdw blurRad="114300" dist="25400" dir="11400000">
              <a:prstClr val="black">
                <a:alpha val="15000"/>
              </a:prstClr>
            </a:inn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  <a:cs typeface="+mn-cs"/>
              </a:rPr>
              <a:t>업무계획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  <a:cs typeface="+mn-cs"/>
              </a:rPr>
              <a:t>책임소재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  <a:cs typeface="+mn-cs"/>
              </a:rPr>
              <a:t>목표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  <a:cs typeface="+mn-cs"/>
              </a:rPr>
              <a:t>업무</a:t>
            </a:r>
          </a:p>
        </p:txBody>
      </p:sp>
      <p:sp>
        <p:nvSpPr>
          <p:cNvPr id="27" name="Rectangle 207">
            <a:extLst>
              <a:ext uri="{FF2B5EF4-FFF2-40B4-BE49-F238E27FC236}">
                <a16:creationId xmlns:a16="http://schemas.microsoft.com/office/drawing/2014/main" id="{034F0B80-142E-4763-8659-DA56760FF6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3090" y="5405000"/>
            <a:ext cx="718386" cy="542282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>
                <a:lumMod val="40000"/>
                <a:lumOff val="60000"/>
              </a:sysClr>
            </a:solidFill>
            <a:prstDash val="solid"/>
          </a:ln>
          <a:effectLst>
            <a:innerShdw blurRad="114300" dist="25400" dir="11400000">
              <a:prstClr val="black">
                <a:alpha val="15000"/>
              </a:prstClr>
            </a:inn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  <a:cs typeface="+mn-cs"/>
              </a:rPr>
              <a:t>WBS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100" b="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8" name="Rectangle 208">
            <a:extLst>
              <a:ext uri="{FF2B5EF4-FFF2-40B4-BE49-F238E27FC236}">
                <a16:creationId xmlns:a16="http://schemas.microsoft.com/office/drawing/2014/main" id="{EFF9AB20-ECFB-4497-9A53-B841B259A5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5408" y="5841060"/>
            <a:ext cx="718386" cy="36218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>
                <a:lumMod val="40000"/>
                <a:lumOff val="60000"/>
              </a:sysClr>
            </a:solidFill>
            <a:prstDash val="solid"/>
          </a:ln>
          <a:effectLst>
            <a:innerShdw blurRad="114300" dist="25400" dir="11400000">
              <a:prstClr val="black">
                <a:alpha val="15000"/>
              </a:prstClr>
            </a:inn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  <a:cs typeface="+mn-cs"/>
              </a:rPr>
              <a:t>일정</a:t>
            </a:r>
          </a:p>
        </p:txBody>
      </p:sp>
      <p:cxnSp>
        <p:nvCxnSpPr>
          <p:cNvPr id="29" name="AutoShape 209">
            <a:extLst>
              <a:ext uri="{FF2B5EF4-FFF2-40B4-BE49-F238E27FC236}">
                <a16:creationId xmlns:a16="http://schemas.microsoft.com/office/drawing/2014/main" id="{DAEBAA44-20FB-4EDF-A5BB-28D61ABE9DD3}"/>
              </a:ext>
            </a:extLst>
          </p:cNvPr>
          <p:cNvCxnSpPr>
            <a:cxnSpLocks noChangeShapeType="1"/>
            <a:endCxn id="25" idx="1"/>
          </p:cNvCxnSpPr>
          <p:nvPr/>
        </p:nvCxnSpPr>
        <p:spPr bwMode="auto">
          <a:xfrm flipV="1">
            <a:off x="1957172" y="5362123"/>
            <a:ext cx="743681" cy="542720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30" name="AutoShape 210">
            <a:extLst>
              <a:ext uri="{FF2B5EF4-FFF2-40B4-BE49-F238E27FC236}">
                <a16:creationId xmlns:a16="http://schemas.microsoft.com/office/drawing/2014/main" id="{C163199E-136F-402B-BE31-DD7273F10296}"/>
              </a:ext>
            </a:extLst>
          </p:cNvPr>
          <p:cNvCxnSpPr>
            <a:cxnSpLocks noChangeShapeType="1"/>
            <a:stCxn id="25" idx="0"/>
          </p:cNvCxnSpPr>
          <p:nvPr/>
        </p:nvCxnSpPr>
        <p:spPr bwMode="auto">
          <a:xfrm rot="5400000" flipH="1" flipV="1">
            <a:off x="3721578" y="4405989"/>
            <a:ext cx="463491" cy="549526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31" name="AutoShape 211">
            <a:extLst>
              <a:ext uri="{FF2B5EF4-FFF2-40B4-BE49-F238E27FC236}">
                <a16:creationId xmlns:a16="http://schemas.microsoft.com/office/drawing/2014/main" id="{AE177681-580F-4084-B7CB-29A2DCD991D4}"/>
              </a:ext>
            </a:extLst>
          </p:cNvPr>
          <p:cNvCxnSpPr>
            <a:cxnSpLocks noChangeShapeType="1"/>
            <a:stCxn id="25" idx="2"/>
          </p:cNvCxnSpPr>
          <p:nvPr/>
        </p:nvCxnSpPr>
        <p:spPr bwMode="auto">
          <a:xfrm rot="16200000" flipH="1">
            <a:off x="4661397" y="4826932"/>
            <a:ext cx="487260" cy="2452933"/>
          </a:xfrm>
          <a:prstGeom prst="bentConnector3">
            <a:avLst>
              <a:gd name="adj1" fmla="val 132588"/>
            </a:avLst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32" name="Text Box 216">
            <a:extLst>
              <a:ext uri="{FF2B5EF4-FFF2-40B4-BE49-F238E27FC236}">
                <a16:creationId xmlns:a16="http://schemas.microsoft.com/office/drawing/2014/main" id="{2CD4E965-1702-41C7-8F72-375C8BA922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4678" y="4660405"/>
            <a:ext cx="7200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1" u="none" strike="noStrike" kern="0" cap="none" spc="0" normalizeH="0" baseline="0" noProof="0" dirty="0">
                <a:ln>
                  <a:noFill/>
                </a:ln>
                <a:solidFill>
                  <a:srgbClr val="003738"/>
                </a:solidFill>
                <a:effectLst/>
                <a:uLnTx/>
                <a:uFillTx/>
                <a:latin typeface="+mn-ea"/>
                <a:ea typeface="+mn-ea"/>
              </a:rPr>
              <a:t>NO</a:t>
            </a:r>
          </a:p>
        </p:txBody>
      </p:sp>
      <p:sp>
        <p:nvSpPr>
          <p:cNvPr id="33" name="Text Box 217">
            <a:extLst>
              <a:ext uri="{FF2B5EF4-FFF2-40B4-BE49-F238E27FC236}">
                <a16:creationId xmlns:a16="http://schemas.microsoft.com/office/drawing/2014/main" id="{B0422ECA-2015-4705-984B-B88C12A6BB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4678" y="5899732"/>
            <a:ext cx="7200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1" u="none" strike="noStrike" kern="0" cap="none" spc="0" normalizeH="0" baseline="0" noProof="0" dirty="0">
                <a:ln>
                  <a:noFill/>
                </a:ln>
                <a:solidFill>
                  <a:srgbClr val="003738"/>
                </a:solidFill>
                <a:effectLst/>
                <a:uLnTx/>
                <a:uFillTx/>
                <a:latin typeface="+mn-ea"/>
                <a:ea typeface="+mn-ea"/>
              </a:rPr>
              <a:t>YES</a:t>
            </a:r>
          </a:p>
        </p:txBody>
      </p:sp>
      <p:cxnSp>
        <p:nvCxnSpPr>
          <p:cNvPr id="34" name="AutoShape 218">
            <a:extLst>
              <a:ext uri="{FF2B5EF4-FFF2-40B4-BE49-F238E27FC236}">
                <a16:creationId xmlns:a16="http://schemas.microsoft.com/office/drawing/2014/main" id="{768E605E-291C-47C8-A194-BCE6D760E82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164188" y="4449006"/>
            <a:ext cx="967305" cy="277303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35" name="Rectangle 219">
            <a:extLst>
              <a:ext uri="{FF2B5EF4-FFF2-40B4-BE49-F238E27FC236}">
                <a16:creationId xmlns:a16="http://schemas.microsoft.com/office/drawing/2014/main" id="{2C31B11D-3DF1-44E3-890B-A0771F408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5812" y="4993381"/>
            <a:ext cx="1781250" cy="1303647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rgbClr val="AEB6C6"/>
            </a:solidFill>
            <a:prstDash val="solid"/>
          </a:ln>
          <a:effectLst>
            <a:innerShdw blurRad="114300" dist="25400" dir="11400000">
              <a:prstClr val="black">
                <a:alpha val="15000"/>
              </a:prstClr>
            </a:innerShdw>
          </a:effectLst>
        </p:spPr>
        <p:txBody>
          <a:bodyPr lIns="108000" tIns="144000" rIns="72000"/>
          <a:lstStyle/>
          <a:p>
            <a:pPr marL="101600" indent="-101600" latinLnBrk="0">
              <a:lnSpc>
                <a:spcPts val="1200"/>
              </a:lnSpc>
              <a:spcBef>
                <a:spcPts val="300"/>
              </a:spcBef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tabLst>
                <a:tab pos="1438275" algn="l"/>
              </a:tabLst>
              <a:defRPr/>
            </a:pPr>
            <a:r>
              <a:rPr kumimoji="1" lang="ko-KR" altLang="en-US" sz="1100" kern="0" dirty="0">
                <a:solidFill>
                  <a:srgbClr val="4D4D4D"/>
                </a:solidFill>
                <a:latin typeface="+mn-ea"/>
              </a:rPr>
              <a:t>고객사 추진조직에 조치사항 보고</a:t>
            </a:r>
          </a:p>
          <a:p>
            <a:pPr marL="101600" indent="-101600" latinLnBrk="0">
              <a:lnSpc>
                <a:spcPts val="1200"/>
              </a:lnSpc>
              <a:spcBef>
                <a:spcPts val="300"/>
              </a:spcBef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tabLst>
                <a:tab pos="1438275" algn="l"/>
              </a:tabLst>
              <a:defRPr/>
            </a:pPr>
            <a:r>
              <a:rPr kumimoji="1" lang="ko-KR" altLang="en-US" sz="1100" kern="0" dirty="0">
                <a:solidFill>
                  <a:srgbClr val="4D4D4D"/>
                </a:solidFill>
                <a:latin typeface="+mn-ea"/>
              </a:rPr>
              <a:t>조직 전체에 위험관리 피드백 정보 제공 </a:t>
            </a:r>
          </a:p>
        </p:txBody>
      </p:sp>
      <p:cxnSp>
        <p:nvCxnSpPr>
          <p:cNvPr id="36" name="AutoShape 220">
            <a:extLst>
              <a:ext uri="{FF2B5EF4-FFF2-40B4-BE49-F238E27FC236}">
                <a16:creationId xmlns:a16="http://schemas.microsoft.com/office/drawing/2014/main" id="{21492ACB-B946-46DF-A6D4-FB526288762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088397" y="5645368"/>
            <a:ext cx="646604" cy="0"/>
          </a:xfrm>
          <a:prstGeom prst="straightConnector1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37" name="Rectangle 221" descr="19">
            <a:extLst>
              <a:ext uri="{FF2B5EF4-FFF2-40B4-BE49-F238E27FC236}">
                <a16:creationId xmlns:a16="http://schemas.microsoft.com/office/drawing/2014/main" id="{354524C0-1E6A-40CC-A1EC-CEC71E233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601" y="5306664"/>
            <a:ext cx="1570571" cy="267399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rgbClr val="AEB6C6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n-ea"/>
                <a:cs typeface="+mn-cs"/>
              </a:rPr>
              <a:t>위험요소 검토</a:t>
            </a:r>
          </a:p>
        </p:txBody>
      </p:sp>
      <p:sp>
        <p:nvSpPr>
          <p:cNvPr id="38" name="Rectangle 222" descr="19">
            <a:extLst>
              <a:ext uri="{FF2B5EF4-FFF2-40B4-BE49-F238E27FC236}">
                <a16:creationId xmlns:a16="http://schemas.microsoft.com/office/drawing/2014/main" id="{0B06FFCD-5D5D-4D31-B4B0-4DF107B7D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4590" y="4726308"/>
            <a:ext cx="1913808" cy="26739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rgbClr val="AEB6C6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n-ea"/>
                <a:cs typeface="+mn-cs"/>
              </a:rPr>
              <a:t>위험 대응방안 수립 </a:t>
            </a:r>
          </a:p>
        </p:txBody>
      </p:sp>
      <p:sp>
        <p:nvSpPr>
          <p:cNvPr id="39" name="Rectangle 223" descr="19">
            <a:extLst>
              <a:ext uri="{FF2B5EF4-FFF2-40B4-BE49-F238E27FC236}">
                <a16:creationId xmlns:a16="http://schemas.microsoft.com/office/drawing/2014/main" id="{0798B6F6-8FDB-41AF-9221-F0269B94A2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3268" y="4726308"/>
            <a:ext cx="1783794" cy="267398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rgbClr val="AEB6C6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n-ea"/>
                <a:cs typeface="+mn-cs"/>
              </a:rPr>
              <a:t>위험통제</a:t>
            </a:r>
          </a:p>
        </p:txBody>
      </p:sp>
      <p:sp>
        <p:nvSpPr>
          <p:cNvPr id="40" name="Rectangle 222" descr="19">
            <a:extLst>
              <a:ext uri="{FF2B5EF4-FFF2-40B4-BE49-F238E27FC236}">
                <a16:creationId xmlns:a16="http://schemas.microsoft.com/office/drawing/2014/main" id="{D392A97A-0DCB-41F9-AF3F-923988D70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8085" y="4316297"/>
            <a:ext cx="936102" cy="26739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rgbClr val="AEB6C6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n-ea"/>
                <a:cs typeface="+mn-cs"/>
              </a:rPr>
              <a:t>연구</a:t>
            </a:r>
          </a:p>
        </p:txBody>
      </p:sp>
      <p:sp>
        <p:nvSpPr>
          <p:cNvPr id="41" name="AutoShape 121">
            <a:extLst>
              <a:ext uri="{FF2B5EF4-FFF2-40B4-BE49-F238E27FC236}">
                <a16:creationId xmlns:a16="http://schemas.microsoft.com/office/drawing/2014/main" id="{F6D20D0A-F46C-45E3-BE62-3B1F73E6D1C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918354" y="4832237"/>
            <a:ext cx="507067" cy="374441"/>
          </a:xfrm>
          <a:prstGeom prst="rightArrow">
            <a:avLst>
              <a:gd name="adj1" fmla="val 62880"/>
              <a:gd name="adj2" fmla="val 53560"/>
            </a:avLst>
          </a:prstGeom>
          <a:solidFill>
            <a:sysClr val="window" lastClr="FFFFFF"/>
          </a:solidFill>
          <a:ln w="50800" cap="flat" cmpd="sng" algn="ctr">
            <a:solidFill>
              <a:srgbClr val="005F4B"/>
            </a:solidFill>
            <a:prstDash val="solid"/>
          </a:ln>
          <a:effectLst/>
        </p:spPr>
        <p:txBody>
          <a:bodyPr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006AD6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42" name="AutoShape 6">
            <a:extLst>
              <a:ext uri="{FF2B5EF4-FFF2-40B4-BE49-F238E27FC236}">
                <a16:creationId xmlns:a16="http://schemas.microsoft.com/office/drawing/2014/main" id="{828DABA1-4589-4FAF-98A5-AD1D71BB760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86601" y="4359873"/>
            <a:ext cx="1549768" cy="514991"/>
          </a:xfrm>
          <a:prstGeom prst="round2SameRect">
            <a:avLst/>
          </a:prstGeom>
          <a:solidFill>
            <a:srgbClr val="005F4B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위험사항 발생</a:t>
            </a:r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DA658435-23DA-4046-BC6B-AB03FE3C32B9}"/>
              </a:ext>
            </a:extLst>
          </p:cNvPr>
          <p:cNvSpPr/>
          <p:nvPr/>
        </p:nvSpPr>
        <p:spPr>
          <a:xfrm>
            <a:off x="3153000" y="1700578"/>
            <a:ext cx="3600000" cy="432000"/>
          </a:xfrm>
          <a:custGeom>
            <a:avLst/>
            <a:gdLst>
              <a:gd name="connsiteX0" fmla="*/ 91802 w 3708000"/>
              <a:gd name="connsiteY0" fmla="*/ 0 h 550800"/>
              <a:gd name="connsiteX1" fmla="*/ 3616198 w 3708000"/>
              <a:gd name="connsiteY1" fmla="*/ 0 h 550800"/>
              <a:gd name="connsiteX2" fmla="*/ 3708000 w 3708000"/>
              <a:gd name="connsiteY2" fmla="*/ 91802 h 550800"/>
              <a:gd name="connsiteX3" fmla="*/ 3708000 w 3708000"/>
              <a:gd name="connsiteY3" fmla="*/ 95402 h 550800"/>
              <a:gd name="connsiteX4" fmla="*/ 3617998 w 3708000"/>
              <a:gd name="connsiteY4" fmla="*/ 5400 h 550800"/>
              <a:gd name="connsiteX5" fmla="*/ 198002 w 3708000"/>
              <a:gd name="connsiteY5" fmla="*/ 5400 h 550800"/>
              <a:gd name="connsiteX6" fmla="*/ 108000 w 3708000"/>
              <a:gd name="connsiteY6" fmla="*/ 95402 h 550800"/>
              <a:gd name="connsiteX7" fmla="*/ 108000 w 3708000"/>
              <a:gd name="connsiteY7" fmla="*/ 455398 h 550800"/>
              <a:gd name="connsiteX8" fmla="*/ 198002 w 3708000"/>
              <a:gd name="connsiteY8" fmla="*/ 545400 h 550800"/>
              <a:gd name="connsiteX9" fmla="*/ 3617998 w 3708000"/>
              <a:gd name="connsiteY9" fmla="*/ 545400 h 550800"/>
              <a:gd name="connsiteX10" fmla="*/ 3708000 w 3708000"/>
              <a:gd name="connsiteY10" fmla="*/ 455398 h 550800"/>
              <a:gd name="connsiteX11" fmla="*/ 3708000 w 3708000"/>
              <a:gd name="connsiteY11" fmla="*/ 458998 h 550800"/>
              <a:gd name="connsiteX12" fmla="*/ 3616198 w 3708000"/>
              <a:gd name="connsiteY12" fmla="*/ 550800 h 550800"/>
              <a:gd name="connsiteX13" fmla="*/ 91802 w 3708000"/>
              <a:gd name="connsiteY13" fmla="*/ 550800 h 550800"/>
              <a:gd name="connsiteX14" fmla="*/ 0 w 3708000"/>
              <a:gd name="connsiteY14" fmla="*/ 458998 h 550800"/>
              <a:gd name="connsiteX15" fmla="*/ 0 w 3708000"/>
              <a:gd name="connsiteY15" fmla="*/ 91802 h 550800"/>
              <a:gd name="connsiteX16" fmla="*/ 91802 w 3708000"/>
              <a:gd name="connsiteY16" fmla="*/ 0 h 55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08000" h="550800">
                <a:moveTo>
                  <a:pt x="91802" y="0"/>
                </a:moveTo>
                <a:lnTo>
                  <a:pt x="3616198" y="0"/>
                </a:lnTo>
                <a:cubicBezTo>
                  <a:pt x="3666899" y="0"/>
                  <a:pt x="3708000" y="41101"/>
                  <a:pt x="3708000" y="91802"/>
                </a:cubicBezTo>
                <a:lnTo>
                  <a:pt x="3708000" y="95402"/>
                </a:lnTo>
                <a:cubicBezTo>
                  <a:pt x="3708000" y="45695"/>
                  <a:pt x="3667705" y="5400"/>
                  <a:pt x="3617998" y="5400"/>
                </a:cubicBezTo>
                <a:lnTo>
                  <a:pt x="198002" y="5400"/>
                </a:lnTo>
                <a:cubicBezTo>
                  <a:pt x="148295" y="5400"/>
                  <a:pt x="108000" y="45695"/>
                  <a:pt x="108000" y="95402"/>
                </a:cubicBezTo>
                <a:lnTo>
                  <a:pt x="108000" y="455398"/>
                </a:lnTo>
                <a:cubicBezTo>
                  <a:pt x="108000" y="505105"/>
                  <a:pt x="148295" y="545400"/>
                  <a:pt x="198002" y="545400"/>
                </a:cubicBezTo>
                <a:lnTo>
                  <a:pt x="3617998" y="545400"/>
                </a:lnTo>
                <a:cubicBezTo>
                  <a:pt x="3667705" y="545400"/>
                  <a:pt x="3708000" y="505105"/>
                  <a:pt x="3708000" y="455398"/>
                </a:cubicBezTo>
                <a:lnTo>
                  <a:pt x="3708000" y="458998"/>
                </a:lnTo>
                <a:cubicBezTo>
                  <a:pt x="3708000" y="509699"/>
                  <a:pt x="3666899" y="550800"/>
                  <a:pt x="3616198" y="550800"/>
                </a:cubicBezTo>
                <a:lnTo>
                  <a:pt x="91802" y="550800"/>
                </a:lnTo>
                <a:cubicBezTo>
                  <a:pt x="41101" y="550800"/>
                  <a:pt x="0" y="509699"/>
                  <a:pt x="0" y="458998"/>
                </a:cubicBezTo>
                <a:lnTo>
                  <a:pt x="0" y="91802"/>
                </a:lnTo>
                <a:cubicBezTo>
                  <a:pt x="0" y="41101"/>
                  <a:pt x="41101" y="0"/>
                  <a:pt x="91802" y="0"/>
                </a:cubicBezTo>
                <a:close/>
              </a:path>
            </a:pathLst>
          </a:custGeom>
          <a:solidFill>
            <a:srgbClr val="005F4B"/>
          </a:solidFill>
          <a:ln>
            <a:solidFill>
              <a:srgbClr val="005F4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rtlCol="0" anchor="ctr">
            <a:noAutofit/>
          </a:bodyPr>
          <a:lstStyle/>
          <a:p>
            <a:pPr algn="ctr"/>
            <a:r>
              <a:rPr lang="ko-KR" altLang="en-US" sz="1600" b="1" dirty="0">
                <a:solidFill>
                  <a:srgbClr val="003738"/>
                </a:solidFill>
              </a:rPr>
              <a:t>위험요소 분석 및 대처방안</a:t>
            </a:r>
          </a:p>
        </p:txBody>
      </p:sp>
    </p:spTree>
    <p:extLst>
      <p:ext uri="{BB962C8B-B14F-4D97-AF65-F5344CB8AC3E}">
        <p14:creationId xmlns:p14="http://schemas.microsoft.com/office/powerpoint/2010/main" val="28494094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91D34-1648-4A73-96A3-0EDC971B9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3.3.3 </a:t>
            </a:r>
            <a:r>
              <a:rPr lang="ko-KR" altLang="en-US" dirty="0"/>
              <a:t>전 단계에 걸친 위험요소 관리활동 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5548C9-97B6-4FA2-94BF-5F335793DF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제안사는 사업 수행을 성공적으로 완료하기 위하여 사업 진행 중 발생할 수 있는 위험요소를 미리 예측</a:t>
            </a:r>
            <a:r>
              <a:rPr lang="en-US" altLang="ko-KR" dirty="0"/>
              <a:t>, </a:t>
            </a:r>
            <a:r>
              <a:rPr lang="ko-KR" altLang="en-US" dirty="0"/>
              <a:t>평가하고 이에 대한 대처방안을 수립하여 위험을 제거하거나 완화하여 위험으로 인한 영향을 최소화합니다</a:t>
            </a:r>
            <a:r>
              <a:rPr lang="en-US" altLang="ko-KR" dirty="0"/>
              <a:t>.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7A992BC-C1C4-4EEA-AF86-6D9651C96F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4480" y="144000"/>
            <a:ext cx="5625520" cy="360000"/>
          </a:xfrm>
        </p:spPr>
        <p:txBody>
          <a:bodyPr/>
          <a:lstStyle/>
          <a:p>
            <a:r>
              <a:rPr lang="en-US" altLang="ko-KR" dirty="0"/>
              <a:t>3.3 </a:t>
            </a:r>
            <a:r>
              <a:rPr lang="ko-KR" altLang="en-US" dirty="0"/>
              <a:t>사업 수행에 따른 위험 요소 및 관리 방안</a:t>
            </a:r>
          </a:p>
        </p:txBody>
      </p:sp>
      <p:graphicFrame>
        <p:nvGraphicFramePr>
          <p:cNvPr id="6" name="Group 223">
            <a:extLst>
              <a:ext uri="{FF2B5EF4-FFF2-40B4-BE49-F238E27FC236}">
                <a16:creationId xmlns:a16="http://schemas.microsoft.com/office/drawing/2014/main" id="{61243218-4B7C-4335-BDAF-84F4F75389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325655"/>
              </p:ext>
            </p:extLst>
          </p:nvPr>
        </p:nvGraphicFramePr>
        <p:xfrm>
          <a:off x="2184657" y="4338026"/>
          <a:ext cx="7291472" cy="778104"/>
        </p:xfrm>
        <a:graphic>
          <a:graphicData uri="http://schemas.openxmlformats.org/drawingml/2006/table">
            <a:tbl>
              <a:tblPr firstRow="1"/>
              <a:tblGrid>
                <a:gridCol w="1475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4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43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7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43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60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4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94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435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87055">
                <a:tc rowSpan="2"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영향도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b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</a:b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발생가능성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비용초과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일정지연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품질목표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6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상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중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하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상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중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하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상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중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하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807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상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807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중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807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하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Group 222">
            <a:extLst>
              <a:ext uri="{FF2B5EF4-FFF2-40B4-BE49-F238E27FC236}">
                <a16:creationId xmlns:a16="http://schemas.microsoft.com/office/drawing/2014/main" id="{32952FF9-486A-4FFA-8DE3-5CEA44D9AF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659689"/>
              </p:ext>
            </p:extLst>
          </p:nvPr>
        </p:nvGraphicFramePr>
        <p:xfrm>
          <a:off x="2193892" y="2892252"/>
          <a:ext cx="7281822" cy="807444"/>
        </p:xfrm>
        <a:graphic>
          <a:graphicData uri="http://schemas.openxmlformats.org/drawingml/2006/table">
            <a:tbl>
              <a:tblPr firstRow="1"/>
              <a:tblGrid>
                <a:gridCol w="1434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7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0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90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1861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등급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192" marB="2519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비용초과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192" marB="2519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일정지연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192" marB="2519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품질목표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192" marB="2519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861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상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192" marB="2519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20% </a:t>
                      </a: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이상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192" marB="2519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20% </a:t>
                      </a: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이상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192" marB="2519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달성불가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192" marB="2519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861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중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192" marB="2519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5 ~ 20%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192" marB="2519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5 ~ 20%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192" marB="2519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현저한 영향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192" marB="2519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1861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하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192" marB="2519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5%</a:t>
                      </a: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미만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192" marB="2519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5%</a:t>
                      </a: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미만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192" marB="2519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경미한 영향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192" marB="2519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Rectangle 5">
            <a:extLst>
              <a:ext uri="{FF2B5EF4-FFF2-40B4-BE49-F238E27FC236}">
                <a16:creationId xmlns:a16="http://schemas.microsoft.com/office/drawing/2014/main" id="{D6ED23C4-24D5-44AB-BED7-83E63F781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761" y="1965724"/>
            <a:ext cx="8607161" cy="33786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rgbClr val="AEB6C6"/>
            </a:solidFill>
            <a:prstDash val="solid"/>
          </a:ln>
          <a:effectLst>
            <a:innerShdw blurRad="114300" dist="25400" dir="11400000">
              <a:prstClr val="black">
                <a:alpha val="15000"/>
              </a:prstClr>
            </a:innerShdw>
          </a:effectLst>
        </p:spPr>
        <p:txBody>
          <a:bodyPr lIns="1476000" tIns="36000" rIns="72000" bIns="36000" anchor="ctr"/>
          <a:lstStyle/>
          <a:p>
            <a:pPr marL="101600" marR="0" lvl="0" indent="-101600" defTabSz="914400" eaLnBrk="1" fontAlgn="auto" latinLnBrk="0" hangingPunct="1">
              <a:lnSpc>
                <a:spcPts val="12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Wingdings" pitchFamily="2" charset="2"/>
              <a:buChar char="§"/>
              <a:tabLst>
                <a:tab pos="1438275" algn="l"/>
              </a:tabLst>
              <a:defRPr/>
            </a:pP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사업 수행 경험 및 사전 조사를 통한 위험 요소 식별</a:t>
            </a:r>
          </a:p>
        </p:txBody>
      </p:sp>
      <p:sp>
        <p:nvSpPr>
          <p:cNvPr id="9" name="Rectangle 108">
            <a:extLst>
              <a:ext uri="{FF2B5EF4-FFF2-40B4-BE49-F238E27FC236}">
                <a16:creationId xmlns:a16="http://schemas.microsoft.com/office/drawing/2014/main" id="{EC1A272D-DD2E-4EDC-95B7-F0518BCFCB7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76495" y="1965723"/>
            <a:ext cx="1819390" cy="337865"/>
          </a:xfrm>
          <a:prstGeom prst="round1Rect">
            <a:avLst>
              <a:gd name="adj" fmla="val 23040"/>
            </a:avLst>
          </a:prstGeom>
          <a:solidFill>
            <a:srgbClr val="005F4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73A4"/>
              </a:buClr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</a:rPr>
              <a:t>위험 식별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9E1DB695-6916-42CC-9CB2-96A65682A1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763" y="2389854"/>
            <a:ext cx="8607160" cy="4079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rgbClr val="AEB6C6"/>
            </a:solidFill>
            <a:prstDash val="solid"/>
          </a:ln>
          <a:effectLst>
            <a:innerShdw blurRad="114300" dist="25400" dir="11400000">
              <a:prstClr val="black">
                <a:alpha val="15000"/>
              </a:prstClr>
            </a:innerShdw>
          </a:effectLst>
        </p:spPr>
        <p:txBody>
          <a:bodyPr lIns="1476000" tIns="36000" rIns="72000" bIns="36000" anchor="ctr"/>
          <a:lstStyle/>
          <a:p>
            <a:pPr marL="101600" marR="0" lvl="0" indent="-101600" defTabSz="91440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Wingdings" pitchFamily="2" charset="2"/>
              <a:buChar char="§"/>
              <a:tabLst>
                <a:tab pos="1438275" algn="l"/>
              </a:tabLst>
              <a:defRPr/>
            </a:pP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식별된 위험은 발생가능성에 따라 상</a:t>
            </a:r>
            <a:r>
              <a:rPr kumimoji="1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/</a:t>
            </a: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중</a:t>
            </a:r>
            <a:r>
              <a:rPr kumimoji="1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/</a:t>
            </a: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하로 평가됨</a:t>
            </a:r>
          </a:p>
          <a:p>
            <a:pPr marL="219075" marR="0" lvl="1" indent="-114300" defTabSz="91440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나눔고딕" pitchFamily="50" charset="-127"/>
              <a:buChar char="-"/>
              <a:tabLst>
                <a:tab pos="1438275" algn="l"/>
              </a:tabLst>
              <a:defRPr/>
            </a:pP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상 </a:t>
            </a:r>
            <a:r>
              <a:rPr kumimoji="1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: </a:t>
            </a: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발생확률 </a:t>
            </a:r>
            <a:r>
              <a:rPr kumimoji="1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50%</a:t>
            </a: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이상</a:t>
            </a:r>
            <a:r>
              <a:rPr kumimoji="1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, </a:t>
            </a: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중 </a:t>
            </a:r>
            <a:r>
              <a:rPr kumimoji="1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: </a:t>
            </a: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발생확률 </a:t>
            </a:r>
            <a:r>
              <a:rPr kumimoji="1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15~50%, </a:t>
            </a: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하 </a:t>
            </a:r>
            <a:r>
              <a:rPr kumimoji="1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: </a:t>
            </a: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발생확률 </a:t>
            </a:r>
            <a:r>
              <a:rPr kumimoji="1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15%</a:t>
            </a: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미만</a:t>
            </a:r>
          </a:p>
        </p:txBody>
      </p:sp>
      <p:sp>
        <p:nvSpPr>
          <p:cNvPr id="11" name="Rectangle 108">
            <a:extLst>
              <a:ext uri="{FF2B5EF4-FFF2-40B4-BE49-F238E27FC236}">
                <a16:creationId xmlns:a16="http://schemas.microsoft.com/office/drawing/2014/main" id="{8A9066F2-B6FE-4C13-A111-8D5FCC284E7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76495" y="2389852"/>
            <a:ext cx="1819390" cy="407954"/>
          </a:xfrm>
          <a:prstGeom prst="round1Rect">
            <a:avLst/>
          </a:prstGeom>
          <a:solidFill>
            <a:srgbClr val="005F4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73A4"/>
              </a:buClr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위험발생 가능성 분석</a:t>
            </a:r>
          </a:p>
        </p:txBody>
      </p:sp>
      <p:sp>
        <p:nvSpPr>
          <p:cNvPr id="12" name="Rectangle 108">
            <a:extLst>
              <a:ext uri="{FF2B5EF4-FFF2-40B4-BE49-F238E27FC236}">
                <a16:creationId xmlns:a16="http://schemas.microsoft.com/office/drawing/2014/main" id="{235639D8-5135-49B0-B0DD-2434CB665B3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76496" y="2878678"/>
            <a:ext cx="1819390" cy="600250"/>
          </a:xfrm>
          <a:prstGeom prst="round1Rect">
            <a:avLst/>
          </a:prstGeom>
          <a:solidFill>
            <a:srgbClr val="005F4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73A4"/>
              </a:buClr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영향도 분석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5BD6A5A0-8144-4434-881C-5D6740F2F5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080" y="3785966"/>
            <a:ext cx="8607165" cy="54119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rgbClr val="AEB6C6"/>
            </a:solidFill>
            <a:prstDash val="solid"/>
          </a:ln>
          <a:effectLst>
            <a:innerShdw blurRad="114300" dist="25400" dir="11400000">
              <a:prstClr val="black">
                <a:alpha val="15000"/>
              </a:prstClr>
            </a:innerShdw>
          </a:effectLst>
        </p:spPr>
        <p:txBody>
          <a:bodyPr lIns="1476000" tIns="36000" rIns="72000" bIns="36000" anchor="ctr"/>
          <a:lstStyle/>
          <a:p>
            <a:pPr marL="101600" marR="0" lvl="0" indent="-101600" defTabSz="91440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Wingdings" pitchFamily="2" charset="2"/>
              <a:buChar char="§"/>
              <a:tabLst>
                <a:tab pos="1438275" algn="l"/>
              </a:tabLst>
              <a:defRPr/>
            </a:pP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위험요소에 대한 평가는 발생가능성을 판단하고</a:t>
            </a:r>
            <a:r>
              <a:rPr kumimoji="1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, </a:t>
            </a:r>
            <a:r>
              <a:rPr kumimoji="1" lang="ko-KR" alt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영향도는</a:t>
            </a: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 비용</a:t>
            </a:r>
            <a:r>
              <a:rPr kumimoji="1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, </a:t>
            </a: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일정</a:t>
            </a:r>
            <a:r>
              <a:rPr kumimoji="1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, </a:t>
            </a: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품질 각각의 </a:t>
            </a:r>
            <a:r>
              <a:rPr kumimoji="1" lang="ko-KR" alt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영향도를</a:t>
            </a: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 더하여 </a:t>
            </a:r>
            <a:r>
              <a:rPr kumimoji="1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3</a:t>
            </a: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으로 나누고 소수점을 절사하여 위험등급을 결정함</a:t>
            </a:r>
          </a:p>
          <a:p>
            <a:pPr marL="101600" marR="0" lvl="0" indent="-101600" defTabSz="91440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Wingdings" pitchFamily="2" charset="2"/>
              <a:buChar char="§"/>
              <a:tabLst>
                <a:tab pos="1438275" algn="l"/>
              </a:tabLst>
              <a:defRPr/>
            </a:pP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위험의 우선순위는 </a:t>
            </a:r>
            <a:r>
              <a:rPr kumimoji="1" lang="ko-KR" alt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위험등급ㆍ발생가능시기ㆍ비용영향ㆍ일정영향ㆍ품질영향의</a:t>
            </a: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 순서에 따라 우선순위를 결정함</a:t>
            </a:r>
          </a:p>
        </p:txBody>
      </p:sp>
      <p:sp>
        <p:nvSpPr>
          <p:cNvPr id="14" name="Rectangle 108">
            <a:extLst>
              <a:ext uri="{FF2B5EF4-FFF2-40B4-BE49-F238E27FC236}">
                <a16:creationId xmlns:a16="http://schemas.microsoft.com/office/drawing/2014/main" id="{C9842DE4-4E33-4C55-A8D3-7DA92E4905E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76496" y="3786241"/>
            <a:ext cx="1819390" cy="540944"/>
          </a:xfrm>
          <a:prstGeom prst="round1Rect">
            <a:avLst/>
          </a:prstGeom>
          <a:solidFill>
            <a:srgbClr val="005F4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73A4"/>
              </a:buClr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영향평가</a:t>
            </a: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FC5D9470-BD1D-405E-ABCA-450E2B43FC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761" y="5202400"/>
            <a:ext cx="8607161" cy="33786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rgbClr val="AEB6C6"/>
            </a:solidFill>
            <a:prstDash val="solid"/>
          </a:ln>
          <a:effectLst>
            <a:innerShdw blurRad="114300" dist="25400" dir="11400000">
              <a:prstClr val="black">
                <a:alpha val="15000"/>
              </a:prstClr>
            </a:innerShdw>
          </a:effectLst>
        </p:spPr>
        <p:txBody>
          <a:bodyPr lIns="1476000" tIns="36000" rIns="72000" bIns="36000" anchor="ctr"/>
          <a:lstStyle/>
          <a:p>
            <a:pPr marL="101600" marR="0" lvl="0" indent="-101600" defTabSz="914400" eaLnBrk="1" fontAlgn="auto" latinLnBrk="0" hangingPunct="1">
              <a:lnSpc>
                <a:spcPts val="12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Wingdings" pitchFamily="2" charset="2"/>
              <a:buChar char="§"/>
              <a:tabLst>
                <a:tab pos="1438275" algn="l"/>
              </a:tabLst>
              <a:defRPr/>
            </a:pP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영향평가결과 </a:t>
            </a:r>
            <a:r>
              <a:rPr kumimoji="1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1</a:t>
            </a: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등급 위험에 대하여 별도의 계획서를 작성하며</a:t>
            </a:r>
            <a:r>
              <a:rPr kumimoji="1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, 2~3</a:t>
            </a: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등급의 위험은 지속적인 모니터링을 수행함 </a:t>
            </a:r>
          </a:p>
        </p:txBody>
      </p:sp>
      <p:sp>
        <p:nvSpPr>
          <p:cNvPr id="16" name="Rectangle 108">
            <a:extLst>
              <a:ext uri="{FF2B5EF4-FFF2-40B4-BE49-F238E27FC236}">
                <a16:creationId xmlns:a16="http://schemas.microsoft.com/office/drawing/2014/main" id="{55EA0469-EAA2-44E4-9A9B-CE82CF3D280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76495" y="5202399"/>
            <a:ext cx="1819390" cy="337865"/>
          </a:xfrm>
          <a:prstGeom prst="round1Rect">
            <a:avLst>
              <a:gd name="adj" fmla="val 26226"/>
            </a:avLst>
          </a:prstGeom>
          <a:solidFill>
            <a:srgbClr val="005F4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73A4"/>
              </a:buClr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완화계획수립</a:t>
            </a: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FD05632C-FF87-46F9-BFE4-2E0DBF2507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763" y="5626532"/>
            <a:ext cx="8607160" cy="4079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rgbClr val="AEB6C6"/>
            </a:solidFill>
            <a:prstDash val="solid"/>
          </a:ln>
          <a:effectLst>
            <a:innerShdw blurRad="114300" dist="25400" dir="11400000">
              <a:prstClr val="black">
                <a:alpha val="15000"/>
              </a:prstClr>
            </a:innerShdw>
          </a:effectLst>
        </p:spPr>
        <p:txBody>
          <a:bodyPr lIns="1476000" tIns="36000" rIns="72000" bIns="36000" anchor="ctr"/>
          <a:lstStyle/>
          <a:p>
            <a:pPr marL="101600" marR="0" lvl="0" indent="-101600" defTabSz="91440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Wingdings" pitchFamily="2" charset="2"/>
              <a:buChar char="§"/>
              <a:tabLst>
                <a:tab pos="1438275" algn="l"/>
              </a:tabLst>
              <a:defRPr/>
            </a:pP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등급별 보고주기에 따라 지속적인 위험추적을 수행함</a:t>
            </a:r>
          </a:p>
          <a:p>
            <a:pPr marL="101600" marR="0" lvl="0" indent="-101600" defTabSz="91440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Wingdings" pitchFamily="2" charset="2"/>
              <a:buChar char="§"/>
              <a:tabLst>
                <a:tab pos="1438275" algn="l"/>
              </a:tabLst>
              <a:defRPr/>
            </a:pP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필요한 경우 위험에 대한 추가분석을 통해 위험완화계획을 수정함</a:t>
            </a:r>
          </a:p>
        </p:txBody>
      </p:sp>
      <p:sp>
        <p:nvSpPr>
          <p:cNvPr id="18" name="Rectangle 108">
            <a:extLst>
              <a:ext uri="{FF2B5EF4-FFF2-40B4-BE49-F238E27FC236}">
                <a16:creationId xmlns:a16="http://schemas.microsoft.com/office/drawing/2014/main" id="{600BA616-1D6F-4AC8-8AE0-19A386A1266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76495" y="5626530"/>
            <a:ext cx="1819390" cy="407955"/>
          </a:xfrm>
          <a:prstGeom prst="round1Rect">
            <a:avLst/>
          </a:prstGeom>
          <a:solidFill>
            <a:srgbClr val="005F4B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73A4"/>
              </a:buClr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위험추적 및 통제</a:t>
            </a:r>
          </a:p>
        </p:txBody>
      </p:sp>
    </p:spTree>
    <p:extLst>
      <p:ext uri="{BB962C8B-B14F-4D97-AF65-F5344CB8AC3E}">
        <p14:creationId xmlns:p14="http://schemas.microsoft.com/office/powerpoint/2010/main" val="33475389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5DE7B-0DA6-4E07-8890-C143E3BC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3.3.4 </a:t>
            </a:r>
            <a:r>
              <a:rPr lang="ko-KR" altLang="en-US" dirty="0"/>
              <a:t>기존업무와 영향도 분석 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010997-C916-4E73-9511-2B3E70D843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기 운영 중인 업무 환경을 체계적이고 정확하게 분석하여 위험 요소를 분석하여 업무영향을 최소화 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273FDEB-7217-487E-A21D-7887AF9BA8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55440" y="144000"/>
            <a:ext cx="5564560" cy="360000"/>
          </a:xfrm>
        </p:spPr>
        <p:txBody>
          <a:bodyPr/>
          <a:lstStyle/>
          <a:p>
            <a:r>
              <a:rPr lang="en-US" altLang="ko-KR" dirty="0"/>
              <a:t>3.3 </a:t>
            </a:r>
            <a:r>
              <a:rPr lang="ko-KR" altLang="en-US" dirty="0"/>
              <a:t>사업 수행에 따른 위험 요소 및 관리 방안</a:t>
            </a:r>
          </a:p>
        </p:txBody>
      </p:sp>
      <p:sp>
        <p:nvSpPr>
          <p:cNvPr id="6" name="모서리가 접힌 도형 121">
            <a:extLst>
              <a:ext uri="{FF2B5EF4-FFF2-40B4-BE49-F238E27FC236}">
                <a16:creationId xmlns:a16="http://schemas.microsoft.com/office/drawing/2014/main" id="{A1C2E25F-14E4-42E8-ABF4-78A9235E4E3C}"/>
              </a:ext>
            </a:extLst>
          </p:cNvPr>
          <p:cNvSpPr/>
          <p:nvPr/>
        </p:nvSpPr>
        <p:spPr>
          <a:xfrm>
            <a:off x="7415494" y="2245352"/>
            <a:ext cx="2146198" cy="4279273"/>
          </a:xfrm>
          <a:prstGeom prst="foldedCorner">
            <a:avLst>
              <a:gd name="adj" fmla="val 5676"/>
            </a:avLst>
          </a:prstGeom>
          <a:solidFill>
            <a:schemeClr val="bg1">
              <a:lumMod val="9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tIns="144000" rtlCol="0" anchor="t" anchorCtr="0"/>
          <a:lstStyle/>
          <a:p>
            <a:pPr marL="95250" lvl="1" indent="-95250" defTabSz="1043056" fontAlgn="base" latinLnBrk="0">
              <a:lnSpc>
                <a:spcPct val="120000"/>
              </a:lnSpc>
              <a:spcAft>
                <a:spcPts val="400"/>
              </a:spcAft>
              <a:buClr>
                <a:schemeClr val="bg1">
                  <a:lumMod val="5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ko-KR" altLang="en-US" sz="10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업무의 연속성 확보를 위한 이관 계획 수립 및 중요이슈 협의 시 각 단계별 체계적인 절차에 따라 관련담당자를 지원</a:t>
            </a:r>
          </a:p>
          <a:p>
            <a:pPr marL="95250" lvl="1" indent="-95250" defTabSz="1043056" fontAlgn="base" latinLnBrk="0">
              <a:lnSpc>
                <a:spcPct val="120000"/>
              </a:lnSpc>
              <a:spcAft>
                <a:spcPts val="400"/>
              </a:spcAft>
              <a:buClr>
                <a:schemeClr val="bg1">
                  <a:lumMod val="5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ko-KR" altLang="en-US" sz="10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업무영향 최소화를 위한 납품설치 전 고객과 치밀한 사전협의</a:t>
            </a:r>
            <a:endParaRPr lang="en-US" altLang="ko-KR" sz="1000" dirty="0">
              <a:ln>
                <a:solidFill>
                  <a:srgbClr val="C00000">
                    <a:alpha val="0"/>
                  </a:srgb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+mn-ea"/>
            </a:endParaRPr>
          </a:p>
          <a:p>
            <a:pPr marL="95250" lvl="1" indent="-95250" defTabSz="1043056" fontAlgn="base" latinLnBrk="0">
              <a:lnSpc>
                <a:spcPct val="120000"/>
              </a:lnSpc>
              <a:spcAft>
                <a:spcPts val="400"/>
              </a:spcAft>
              <a:buClr>
                <a:schemeClr val="bg1">
                  <a:lumMod val="5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ko-KR" altLang="en-US" sz="10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체계적인 업무영향 분석을 통해 운영업무의 방해금지 및 보안취약점 제거 실시</a:t>
            </a:r>
            <a:endParaRPr lang="en-US" altLang="ko-KR" sz="1000" dirty="0">
              <a:ln>
                <a:solidFill>
                  <a:srgbClr val="C00000">
                    <a:alpha val="0"/>
                  </a:srgb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+mn-ea"/>
            </a:endParaRPr>
          </a:p>
          <a:p>
            <a:pPr marL="0" marR="0" lvl="0" indent="0" algn="ctr" defTabSz="1043056" eaLnBrk="1" fontAlgn="auto" latinLnBrk="0" hangingPunct="1">
              <a:lnSpc>
                <a:spcPct val="120000"/>
              </a:lnSpc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5110980-7974-4043-AE98-43A058CDC6B6}"/>
              </a:ext>
            </a:extLst>
          </p:cNvPr>
          <p:cNvSpPr/>
          <p:nvPr/>
        </p:nvSpPr>
        <p:spPr>
          <a:xfrm>
            <a:off x="302132" y="2281212"/>
            <a:ext cx="6709991" cy="4024139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4305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" name="양쪽 모서리가 둥근 사각형 164">
            <a:extLst>
              <a:ext uri="{FF2B5EF4-FFF2-40B4-BE49-F238E27FC236}">
                <a16:creationId xmlns:a16="http://schemas.microsoft.com/office/drawing/2014/main" id="{3F0D106A-E110-4DB6-BDE3-A8681DCFB3D9}"/>
              </a:ext>
            </a:extLst>
          </p:cNvPr>
          <p:cNvSpPr/>
          <p:nvPr/>
        </p:nvSpPr>
        <p:spPr>
          <a:xfrm>
            <a:off x="381289" y="3520043"/>
            <a:ext cx="6911960" cy="26942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5F4B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indent="-180975" algn="ctr" defTabSz="1043056" fontAlgn="base" latinLnBrk="0">
              <a:spcAft>
                <a:spcPts val="240"/>
              </a:spcAft>
            </a:pPr>
            <a:r>
              <a:rPr lang="ko-KR" altLang="en-US" sz="12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업무영향 분석 내용</a:t>
            </a:r>
          </a:p>
        </p:txBody>
      </p:sp>
      <p:graphicFrame>
        <p:nvGraphicFramePr>
          <p:cNvPr id="9" name="Group 457">
            <a:extLst>
              <a:ext uri="{FF2B5EF4-FFF2-40B4-BE49-F238E27FC236}">
                <a16:creationId xmlns:a16="http://schemas.microsoft.com/office/drawing/2014/main" id="{CFE6014B-E35D-44BC-B802-42D950BE46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466651"/>
              </p:ext>
            </p:extLst>
          </p:nvPr>
        </p:nvGraphicFramePr>
        <p:xfrm>
          <a:off x="376844" y="5578619"/>
          <a:ext cx="6921354" cy="946007"/>
        </p:xfrm>
        <a:graphic>
          <a:graphicData uri="http://schemas.openxmlformats.org/drawingml/2006/table">
            <a:tbl>
              <a:tblPr/>
              <a:tblGrid>
                <a:gridCol w="1019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20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4734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구분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분석 내용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153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H/W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영향도 분석</a:t>
                      </a:r>
                    </a:p>
                  </a:txBody>
                  <a:tcPr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장비 교체</a:t>
                      </a:r>
                      <a:r>
                        <a:rPr kumimoji="1" lang="en-US" altLang="ko-KR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증설 시 장비 및 네트워크 환경 변화에 따른 영향도 분석지원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560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시스템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S/W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및 상용</a:t>
                      </a:r>
                      <a:br>
                        <a:rPr kumimoji="1" lang="en-US" altLang="ko-KR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kumimoji="1" lang="en-US" altLang="ko-KR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S/W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영향도 분석</a:t>
                      </a:r>
                    </a:p>
                  </a:txBody>
                  <a:tcPr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시스템 </a:t>
                      </a:r>
                      <a:r>
                        <a:rPr kumimoji="1" lang="en-US" altLang="ko-KR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S/W</a:t>
                      </a: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의 업그레이드</a:t>
                      </a:r>
                      <a:r>
                        <a:rPr kumimoji="1" lang="en-US" altLang="ko-KR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이행</a:t>
                      </a:r>
                      <a:r>
                        <a:rPr kumimoji="1" lang="en-US" altLang="ko-KR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환경설정 등 영향도 분석지원</a:t>
                      </a:r>
                      <a:endParaRPr kumimoji="1" lang="en-US" altLang="ko-KR" sz="700" b="0" i="0" u="none" strike="noStrike" kern="1200" cap="none" spc="-3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상용 </a:t>
                      </a:r>
                      <a:r>
                        <a:rPr kumimoji="1" lang="en-US" altLang="ko-KR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S/W</a:t>
                      </a: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의 업그레이드</a:t>
                      </a:r>
                      <a:r>
                        <a:rPr kumimoji="1" lang="en-US" altLang="ko-KR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이행</a:t>
                      </a:r>
                      <a:r>
                        <a:rPr kumimoji="1" lang="en-US" altLang="ko-KR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환경설정 등 영향도 분석지원</a:t>
                      </a:r>
                      <a:endParaRPr kumimoji="1" lang="en-US" altLang="ko-KR" sz="700" b="0" i="0" u="none" strike="noStrike" kern="1200" cap="none" spc="-3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560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영향도 분석</a:t>
                      </a:r>
                    </a:p>
                  </a:txBody>
                  <a:tcPr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700" b="0" i="0" u="none" strike="noStrike" kern="1200" cap="none" spc="-30" normalizeH="0" baseline="0" noProof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 </a:t>
                      </a:r>
                      <a:r>
                        <a:rPr kumimoji="1" lang="ko-KR" altLang="en-US" sz="700" b="0" i="0" u="none" strike="noStrike" kern="1200" cap="none" spc="-30" normalizeH="0" baseline="0" noProof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적용 환경 구성</a:t>
                      </a:r>
                      <a:r>
                        <a:rPr kumimoji="1" lang="en-US" altLang="ko-KR" sz="700" b="0" i="0" u="none" strike="noStrike" kern="1200" cap="none" spc="-30" normalizeH="0" baseline="0" noProof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700" b="0" i="0" u="none" strike="noStrike" kern="1200" cap="none" spc="-30" normalizeH="0" baseline="0" noProof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이행</a:t>
                      </a:r>
                      <a:r>
                        <a:rPr kumimoji="1" lang="en-US" altLang="ko-KR" sz="700" b="0" i="0" u="none" strike="noStrike" kern="1200" cap="none" spc="-30" normalizeH="0" baseline="0" noProof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700" b="0" i="0" u="none" strike="noStrike" kern="1200" cap="none" spc="-30" normalizeH="0" baseline="0" noProof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성능개선 및 안정화 등 영향도 분석지원</a:t>
                      </a:r>
                      <a:endParaRPr kumimoji="1" lang="en-US" altLang="ko-KR" sz="700" b="0" i="0" u="none" strike="noStrike" kern="1200" cap="none" spc="-30" normalizeH="0" baseline="0" noProof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700" b="0" i="0" u="none" strike="noStrike" kern="1200" cap="none" spc="-30" normalizeH="0" baseline="0" noProof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IP </a:t>
                      </a:r>
                      <a:r>
                        <a:rPr kumimoji="1" lang="ko-KR" altLang="en-US" sz="700" b="0" i="0" u="none" strike="noStrike" kern="1200" cap="none" spc="-30" normalizeH="0" baseline="0" noProof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변경 시 변경에 따른 영향도 분석지원</a:t>
                      </a:r>
                      <a:endParaRPr kumimoji="1" lang="en-US" altLang="ko-KR" sz="700" b="0" i="0" u="none" strike="noStrike" kern="1200" cap="none" spc="-30" normalizeH="0" baseline="0" noProof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양쪽 모서리가 둥근 사각형 165">
            <a:extLst>
              <a:ext uri="{FF2B5EF4-FFF2-40B4-BE49-F238E27FC236}">
                <a16:creationId xmlns:a16="http://schemas.microsoft.com/office/drawing/2014/main" id="{EDB1BB6B-C9B5-4F9D-A1AB-A8B763ACDDA1}"/>
              </a:ext>
            </a:extLst>
          </p:cNvPr>
          <p:cNvSpPr/>
          <p:nvPr/>
        </p:nvSpPr>
        <p:spPr>
          <a:xfrm>
            <a:off x="376844" y="5242278"/>
            <a:ext cx="6911960" cy="26942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5F4B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indent="-180975" algn="ctr" defTabSz="1043056" fontAlgn="base" latinLnBrk="0">
              <a:spcAft>
                <a:spcPts val="240"/>
              </a:spcAft>
            </a:pPr>
            <a:r>
              <a:rPr lang="ko-KR" altLang="en-US" sz="12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업무영향도 분석 범위</a:t>
            </a:r>
          </a:p>
        </p:txBody>
      </p:sp>
      <p:graphicFrame>
        <p:nvGraphicFramePr>
          <p:cNvPr id="11" name="Group 349">
            <a:extLst>
              <a:ext uri="{FF2B5EF4-FFF2-40B4-BE49-F238E27FC236}">
                <a16:creationId xmlns:a16="http://schemas.microsoft.com/office/drawing/2014/main" id="{F434804A-8ABF-4566-8DE2-71F364CFF6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904300"/>
              </p:ext>
            </p:extLst>
          </p:nvPr>
        </p:nvGraphicFramePr>
        <p:xfrm>
          <a:off x="385734" y="3806602"/>
          <a:ext cx="6902571" cy="1355944"/>
        </p:xfrm>
        <a:graphic>
          <a:graphicData uri="http://schemas.openxmlformats.org/drawingml/2006/table">
            <a:tbl>
              <a:tblPr/>
              <a:tblGrid>
                <a:gridCol w="1107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2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8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9929">
                <a:tc gridSpan="2"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구분</a:t>
                      </a:r>
                    </a:p>
                  </a:txBody>
                  <a:tcPr marT="34346" marB="34346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분석 내용</a:t>
                      </a:r>
                    </a:p>
                  </a:txBody>
                  <a:tcPr marT="34346" marB="34346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476">
                <a:tc rowSpan="2"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환경적 측면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현행시스템 분석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alpha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구성현황</a:t>
                      </a:r>
                      <a:r>
                        <a:rPr kumimoji="1" lang="en-US" altLang="ko-KR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자원할당 정보</a:t>
                      </a:r>
                      <a:r>
                        <a:rPr kumimoji="1" lang="en-US" altLang="ko-KR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사용현황 등을 분석하고</a:t>
                      </a:r>
                      <a:r>
                        <a:rPr kumimoji="1" lang="en-US" altLang="ko-KR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이관 완료 시까지 유지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4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라이선스 확인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alpha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해당 </a:t>
                      </a:r>
                      <a:r>
                        <a:rPr kumimoji="1" lang="en-US" altLang="ko-KR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SW</a:t>
                      </a: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의 라이센스 정책 확인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476">
                <a:tc rowSpan="3"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업무적 측면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이관수행 일정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alpha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담당자 및 업무서비스를 고려하여 상세 일정 수립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4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업무서비스 중지 여부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alpha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업무서비스 특성을 고려하여 서비스 중지 가능 여부 확인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64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업무서비스 영향도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alpha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업무서비스 중지로 인한 서비스 영향도 확인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6476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아키텍처 측면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고려사항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alpha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수요요구 및 통합모델 등에 대한 아키텍처적 측면을 고려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6476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조직적 측면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이관 </a:t>
                      </a:r>
                      <a:r>
                        <a:rPr kumimoji="1" lang="ko-KR" altLang="en-US" sz="700" b="0" i="0" u="none" strike="noStrike" kern="1200" cap="none" normalizeH="0" baseline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조직별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R&amp;R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alpha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고객사</a:t>
                      </a:r>
                      <a:r>
                        <a:rPr kumimoji="1" lang="en-US" altLang="ko-KR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HW/SW </a:t>
                      </a: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업체 간의 명확한 역할 정의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2" name="양쪽 모서리가 둥근 사각형 171">
            <a:extLst>
              <a:ext uri="{FF2B5EF4-FFF2-40B4-BE49-F238E27FC236}">
                <a16:creationId xmlns:a16="http://schemas.microsoft.com/office/drawing/2014/main" id="{2D56352E-8E9C-49DB-A580-0BC45FA80BCD}"/>
              </a:ext>
            </a:extLst>
          </p:cNvPr>
          <p:cNvSpPr/>
          <p:nvPr/>
        </p:nvSpPr>
        <p:spPr>
          <a:xfrm>
            <a:off x="381289" y="2245352"/>
            <a:ext cx="6911960" cy="26052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5F4B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indent="-180975" algn="ctr" defTabSz="1043056" fontAlgn="base" latinLnBrk="0">
              <a:spcAft>
                <a:spcPts val="240"/>
              </a:spcAft>
            </a:pPr>
            <a:r>
              <a:rPr lang="ko-KR" altLang="en-US" sz="12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업무영향 분석 절차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32113B6-49D6-4357-A2AA-0ED1727F61EC}"/>
              </a:ext>
            </a:extLst>
          </p:cNvPr>
          <p:cNvGrpSpPr/>
          <p:nvPr/>
        </p:nvGrpSpPr>
        <p:grpSpPr>
          <a:xfrm>
            <a:off x="381289" y="2569181"/>
            <a:ext cx="6907016" cy="894019"/>
            <a:chOff x="381289" y="2605042"/>
            <a:chExt cx="6536058" cy="716756"/>
          </a:xfrm>
        </p:grpSpPr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D43B6F91-4C9F-4DCE-A9CC-F99F0C158C9B}"/>
                </a:ext>
              </a:extLst>
            </p:cNvPr>
            <p:cNvSpPr/>
            <p:nvPr/>
          </p:nvSpPr>
          <p:spPr>
            <a:xfrm rot="5400000">
              <a:off x="2352468" y="2867813"/>
              <a:ext cx="241300" cy="208018"/>
            </a:xfrm>
            <a:prstGeom prst="triangle">
              <a:avLst/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solidFill>
                <a:srgbClr val="E5E5E1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-180975" algn="ctr" defTabSz="1043056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6A0EBE4A-C588-45B2-AEC4-BA6AB438B432}"/>
                </a:ext>
              </a:extLst>
            </p:cNvPr>
            <p:cNvSpPr/>
            <p:nvPr/>
          </p:nvSpPr>
          <p:spPr>
            <a:xfrm rot="5400000">
              <a:off x="4565443" y="2867813"/>
              <a:ext cx="241300" cy="208018"/>
            </a:xfrm>
            <a:prstGeom prst="triangle">
              <a:avLst/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solidFill>
                <a:srgbClr val="E5E5E1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-180975" algn="ctr" defTabSz="1043056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AA50639-72E1-4A9B-995F-630FEFD39ADD}"/>
                </a:ext>
              </a:extLst>
            </p:cNvPr>
            <p:cNvSpPr/>
            <p:nvPr/>
          </p:nvSpPr>
          <p:spPr>
            <a:xfrm>
              <a:off x="385734" y="2605042"/>
              <a:ext cx="2100084" cy="716756"/>
            </a:xfrm>
            <a:prstGeom prst="rect">
              <a:avLst/>
            </a:prstGeom>
            <a:solidFill>
              <a:sysClr val="window" lastClr="FFFFFF"/>
            </a:solidFill>
            <a:ln w="6350" algn="ctr">
              <a:solidFill>
                <a:sysClr val="window" lastClr="FFFFFF">
                  <a:lumMod val="85000"/>
                </a:sysClr>
              </a:solidFill>
              <a:miter lim="800000"/>
              <a:headEnd/>
              <a:tailEnd/>
            </a:ln>
            <a:effectLst/>
          </p:spPr>
          <p:txBody>
            <a:bodyPr wrap="none" tIns="36000" bIns="36000" anchor="ctr" anchorCtr="0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0" marR="0" lvl="0" indent="-180975" algn="ctr" defTabSz="1043056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>
                  <a:srgbClr val="292929"/>
                </a:buClr>
                <a:buSzPct val="100000"/>
                <a:buFontTx/>
                <a:buNone/>
                <a:tabLst>
                  <a:tab pos="5648325" algn="l"/>
                </a:tabLst>
                <a:defRPr/>
              </a:pPr>
              <a:endParaRPr kumimoji="0" lang="ko-KR" altLang="en-US" sz="1000" b="0" i="0" u="none" strike="noStrike" kern="0" cap="none" spc="-3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B1EC57C-D322-4891-96BA-D6EB4E434C5A}"/>
                </a:ext>
              </a:extLst>
            </p:cNvPr>
            <p:cNvSpPr/>
            <p:nvPr/>
          </p:nvSpPr>
          <p:spPr>
            <a:xfrm>
              <a:off x="2601498" y="2605042"/>
              <a:ext cx="2100084" cy="716756"/>
            </a:xfrm>
            <a:prstGeom prst="rect">
              <a:avLst/>
            </a:prstGeom>
            <a:solidFill>
              <a:sysClr val="window" lastClr="FFFFFF"/>
            </a:solidFill>
            <a:ln w="6350" algn="ctr">
              <a:solidFill>
                <a:sysClr val="window" lastClr="FFFFFF">
                  <a:lumMod val="85000"/>
                </a:sysClr>
              </a:solidFill>
              <a:miter lim="800000"/>
              <a:headEnd/>
              <a:tailEnd/>
            </a:ln>
            <a:effectLst/>
          </p:spPr>
          <p:txBody>
            <a:bodyPr wrap="none" tIns="36000" bIns="36000" anchor="ctr" anchorCtr="0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0" marR="0" lvl="0" indent="-180975" algn="ctr" defTabSz="1043056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>
                  <a:srgbClr val="292929"/>
                </a:buClr>
                <a:buSzPct val="100000"/>
                <a:buFontTx/>
                <a:buNone/>
                <a:tabLst>
                  <a:tab pos="5648325" algn="l"/>
                </a:tabLst>
                <a:defRPr/>
              </a:pPr>
              <a:endParaRPr kumimoji="0" lang="ko-KR" altLang="en-US" sz="1000" b="0" i="0" u="none" strike="noStrike" kern="0" cap="none" spc="-3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E52A6D6-ABC2-4047-B499-219F19ED9A72}"/>
                </a:ext>
              </a:extLst>
            </p:cNvPr>
            <p:cNvSpPr/>
            <p:nvPr/>
          </p:nvSpPr>
          <p:spPr>
            <a:xfrm>
              <a:off x="4817263" y="2605042"/>
              <a:ext cx="2100084" cy="716756"/>
            </a:xfrm>
            <a:prstGeom prst="rect">
              <a:avLst/>
            </a:prstGeom>
            <a:solidFill>
              <a:sysClr val="window" lastClr="FFFFFF"/>
            </a:solidFill>
            <a:ln w="6350" algn="ctr">
              <a:solidFill>
                <a:sysClr val="window" lastClr="FFFFFF">
                  <a:lumMod val="85000"/>
                </a:sysClr>
              </a:solidFill>
              <a:miter lim="800000"/>
              <a:headEnd/>
              <a:tailEnd/>
            </a:ln>
            <a:effectLst/>
          </p:spPr>
          <p:txBody>
            <a:bodyPr wrap="none" tIns="36000" bIns="36000" anchor="ctr" anchorCtr="0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0" marR="0" lvl="0" indent="-180975" algn="ctr" defTabSz="1043056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>
                  <a:srgbClr val="292929"/>
                </a:buClr>
                <a:buSzPct val="100000"/>
                <a:buFontTx/>
                <a:buNone/>
                <a:tabLst>
                  <a:tab pos="5648325" algn="l"/>
                </a:tabLst>
                <a:defRPr/>
              </a:pPr>
              <a:endParaRPr kumimoji="0" lang="ko-KR" altLang="en-US" sz="1000" b="0" i="0" u="none" strike="noStrike" kern="0" cap="none" spc="-3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19" name="양쪽 모서리가 둥근 사각형 175">
              <a:extLst>
                <a:ext uri="{FF2B5EF4-FFF2-40B4-BE49-F238E27FC236}">
                  <a16:creationId xmlns:a16="http://schemas.microsoft.com/office/drawing/2014/main" id="{4354F76B-CBE2-4050-9CB9-A46FCAF412A0}"/>
                </a:ext>
              </a:extLst>
            </p:cNvPr>
            <p:cNvSpPr/>
            <p:nvPr/>
          </p:nvSpPr>
          <p:spPr>
            <a:xfrm>
              <a:off x="390492" y="2846872"/>
              <a:ext cx="2095325" cy="394980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marL="161925" lvl="2" indent="-79375" defTabSz="1043056" eaLnBrk="0" fontAlgn="base" latinLnBrk="0" hangingPunct="0">
                <a:spcAft>
                  <a:spcPts val="100"/>
                </a:spcAft>
                <a:buFont typeface="Arial" pitchFamily="34" charset="0"/>
                <a:buChar char="•"/>
              </a:pP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업무별 업무현황 파악</a:t>
              </a:r>
            </a:p>
            <a:p>
              <a:pPr marL="161925" lvl="2" indent="-79375" defTabSz="1043056" eaLnBrk="0" fontAlgn="base" latinLnBrk="0" hangingPunct="0">
                <a:spcAft>
                  <a:spcPts val="100"/>
                </a:spcAft>
                <a:buFont typeface="Arial" pitchFamily="34" charset="0"/>
                <a:buChar char="•"/>
              </a:pP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이관대상 환경 상세 점검</a:t>
              </a:r>
            </a:p>
            <a:p>
              <a:pPr marL="161925" lvl="2" indent="-79375" defTabSz="1043056" eaLnBrk="0" fontAlgn="base" latinLnBrk="0" hangingPunct="0">
                <a:spcAft>
                  <a:spcPts val="100"/>
                </a:spcAft>
                <a:buFont typeface="Arial" pitchFamily="34" charset="0"/>
                <a:buChar char="•"/>
              </a:pP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주요이슈 도출</a:t>
              </a:r>
            </a:p>
          </p:txBody>
        </p:sp>
        <p:sp>
          <p:nvSpPr>
            <p:cNvPr id="20" name="양쪽 모서리가 둥근 사각형 176">
              <a:extLst>
                <a:ext uri="{FF2B5EF4-FFF2-40B4-BE49-F238E27FC236}">
                  <a16:creationId xmlns:a16="http://schemas.microsoft.com/office/drawing/2014/main" id="{4C4854B0-37E6-40F4-8124-C1A1B3B04BB0}"/>
                </a:ext>
              </a:extLst>
            </p:cNvPr>
            <p:cNvSpPr/>
            <p:nvPr/>
          </p:nvSpPr>
          <p:spPr>
            <a:xfrm>
              <a:off x="2606257" y="2846872"/>
              <a:ext cx="2095325" cy="394980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marL="161925" lvl="2" indent="-79375" defTabSz="1043056" eaLnBrk="0" fontAlgn="base" latinLnBrk="0" hangingPunct="0">
                <a:spcAft>
                  <a:spcPts val="100"/>
                </a:spcAft>
                <a:buFont typeface="Arial" pitchFamily="34" charset="0"/>
                <a:buChar char="•"/>
              </a:pP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업무협의 계획 수립</a:t>
              </a:r>
            </a:p>
            <a:p>
              <a:pPr marL="161925" lvl="2" indent="-79375" defTabSz="1043056" eaLnBrk="0" fontAlgn="base" latinLnBrk="0" hangingPunct="0">
                <a:spcAft>
                  <a:spcPts val="100"/>
                </a:spcAft>
                <a:buFont typeface="Arial" pitchFamily="34" charset="0"/>
                <a:buChar char="•"/>
              </a:pP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방문 및 주요이슈 협의</a:t>
              </a:r>
            </a:p>
            <a:p>
              <a:pPr marL="161925" lvl="2" indent="-79375" defTabSz="1043056" eaLnBrk="0" fontAlgn="base" latinLnBrk="0" hangingPunct="0">
                <a:spcAft>
                  <a:spcPts val="100"/>
                </a:spcAft>
                <a:buFont typeface="Arial" pitchFamily="34" charset="0"/>
                <a:buChar char="•"/>
              </a:pP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상세 지원계획 수립</a:t>
              </a:r>
            </a:p>
          </p:txBody>
        </p:sp>
        <p:sp>
          <p:nvSpPr>
            <p:cNvPr id="21" name="양쪽 모서리가 둥근 사각형 177">
              <a:extLst>
                <a:ext uri="{FF2B5EF4-FFF2-40B4-BE49-F238E27FC236}">
                  <a16:creationId xmlns:a16="http://schemas.microsoft.com/office/drawing/2014/main" id="{61865D67-06B7-4DB2-9ADB-F2971D5855CB}"/>
                </a:ext>
              </a:extLst>
            </p:cNvPr>
            <p:cNvSpPr/>
            <p:nvPr/>
          </p:nvSpPr>
          <p:spPr>
            <a:xfrm>
              <a:off x="4822022" y="2846872"/>
              <a:ext cx="2095325" cy="394980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marL="161925" lvl="2" indent="-79375" defTabSz="1043056" eaLnBrk="0" fontAlgn="base" latinLnBrk="0" hangingPunct="0">
                <a:spcAft>
                  <a:spcPts val="100"/>
                </a:spcAft>
                <a:buFont typeface="Arial" pitchFamily="34" charset="0"/>
                <a:buChar char="•"/>
              </a:pP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상세 지원계획 피드백</a:t>
              </a:r>
            </a:p>
            <a:p>
              <a:pPr marL="161925" lvl="2" indent="-79375" defTabSz="1043056" eaLnBrk="0" fontAlgn="base" latinLnBrk="0" hangingPunct="0">
                <a:spcAft>
                  <a:spcPts val="100"/>
                </a:spcAft>
                <a:buFont typeface="Arial" pitchFamily="34" charset="0"/>
                <a:buChar char="•"/>
              </a:pP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피드백 의견 교환</a:t>
              </a:r>
            </a:p>
            <a:p>
              <a:pPr marL="161925" lvl="2" indent="-79375" defTabSz="1043056" eaLnBrk="0" fontAlgn="base" latinLnBrk="0" hangingPunct="0">
                <a:spcAft>
                  <a:spcPts val="100"/>
                </a:spcAft>
                <a:buFont typeface="Arial" pitchFamily="34" charset="0"/>
                <a:buChar char="•"/>
              </a:pP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지원 </a:t>
              </a:r>
              <a:r>
                <a:rPr lang="ko-KR" altLang="en-US" sz="800" dirty="0" err="1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최적안</a:t>
              </a: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 마련</a:t>
              </a:r>
            </a:p>
          </p:txBody>
        </p:sp>
        <p:sp>
          <p:nvSpPr>
            <p:cNvPr id="22" name="양쪽 모서리가 둥근 사각형 178">
              <a:extLst>
                <a:ext uri="{FF2B5EF4-FFF2-40B4-BE49-F238E27FC236}">
                  <a16:creationId xmlns:a16="http://schemas.microsoft.com/office/drawing/2014/main" id="{F6A8055A-180B-44F2-9021-CB72751E7F8D}"/>
                </a:ext>
              </a:extLst>
            </p:cNvPr>
            <p:cNvSpPr/>
            <p:nvPr/>
          </p:nvSpPr>
          <p:spPr>
            <a:xfrm>
              <a:off x="381289" y="2605042"/>
              <a:ext cx="2104529" cy="2160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6350" cap="flat" cmpd="sng" algn="ctr">
              <a:solidFill>
                <a:srgbClr val="E5E5E1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-180975" algn="ctr" defTabSz="1043056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</a:rPr>
                <a:t>업무영향 분석 절차</a:t>
              </a:r>
            </a:p>
          </p:txBody>
        </p:sp>
        <p:sp>
          <p:nvSpPr>
            <p:cNvPr id="23" name="양쪽 모서리가 둥근 사각형 179">
              <a:extLst>
                <a:ext uri="{FF2B5EF4-FFF2-40B4-BE49-F238E27FC236}">
                  <a16:creationId xmlns:a16="http://schemas.microsoft.com/office/drawing/2014/main" id="{326D8153-1695-4655-B6A6-4810D2C6B75C}"/>
                </a:ext>
              </a:extLst>
            </p:cNvPr>
            <p:cNvSpPr/>
            <p:nvPr/>
          </p:nvSpPr>
          <p:spPr>
            <a:xfrm>
              <a:off x="2597053" y="2605042"/>
              <a:ext cx="2104529" cy="2160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6350" cap="flat" cmpd="sng" algn="ctr">
              <a:solidFill>
                <a:srgbClr val="E5E5E1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-180975" algn="ctr" defTabSz="1043056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</a:rPr>
                <a:t>고객사와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</a:rPr>
                <a:t> 사전 협의</a:t>
              </a:r>
            </a:p>
          </p:txBody>
        </p:sp>
        <p:sp>
          <p:nvSpPr>
            <p:cNvPr id="24" name="양쪽 모서리가 둥근 사각형 180">
              <a:extLst>
                <a:ext uri="{FF2B5EF4-FFF2-40B4-BE49-F238E27FC236}">
                  <a16:creationId xmlns:a16="http://schemas.microsoft.com/office/drawing/2014/main" id="{F7A71D98-A7D8-49B9-ACB0-63F70182A3FA}"/>
                </a:ext>
              </a:extLst>
            </p:cNvPr>
            <p:cNvSpPr/>
            <p:nvPr/>
          </p:nvSpPr>
          <p:spPr>
            <a:xfrm>
              <a:off x="4812818" y="2605042"/>
              <a:ext cx="2104529" cy="2160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6350" cap="flat" cmpd="sng" algn="ctr">
              <a:solidFill>
                <a:srgbClr val="E5E5E1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-180975" algn="ctr" defTabSz="1043056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</a:rPr>
                <a:t>이관지원 </a:t>
              </a:r>
              <a:r>
                <a:rPr kumimoji="0" lang="ko-KR" altLang="en-US" sz="9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</a:rPr>
                <a:t>최적안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</a:rPr>
                <a:t> 마련</a:t>
              </a:r>
            </a:p>
          </p:txBody>
        </p:sp>
        <p:pic>
          <p:nvPicPr>
            <p:cNvPr id="25" name="Picture 3" descr="C:\Users\Administrator\Desktop\PNG아이콘\넘버링_흑_네모\사각_숫자1.png">
              <a:extLst>
                <a:ext uri="{FF2B5EF4-FFF2-40B4-BE49-F238E27FC236}">
                  <a16:creationId xmlns:a16="http://schemas.microsoft.com/office/drawing/2014/main" id="{C3E2711C-5C08-42D6-8798-033963CA3F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704" y="2632717"/>
              <a:ext cx="169687" cy="159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" descr="C:\Users\Administrator\Desktop\PNG아이콘\넘버링_흑_네모\사각_숫자2.png">
              <a:extLst>
                <a:ext uri="{FF2B5EF4-FFF2-40B4-BE49-F238E27FC236}">
                  <a16:creationId xmlns:a16="http://schemas.microsoft.com/office/drawing/2014/main" id="{407DEB9A-E148-43D3-89DF-A6697EBDF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6379" y="2635867"/>
              <a:ext cx="162974" cy="152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5" descr="C:\Users\Administrator\Desktop\PNG아이콘\넘버링_흑_네모\사각_숫자3.png">
              <a:extLst>
                <a:ext uri="{FF2B5EF4-FFF2-40B4-BE49-F238E27FC236}">
                  <a16:creationId xmlns:a16="http://schemas.microsoft.com/office/drawing/2014/main" id="{4E98742E-BD02-4D90-BCB0-0DF5664C38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5839" y="2635867"/>
              <a:ext cx="161430" cy="152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62699E28-E9CB-48BC-A5F1-795BB8D21774}"/>
              </a:ext>
            </a:extLst>
          </p:cNvPr>
          <p:cNvSpPr/>
          <p:nvPr/>
        </p:nvSpPr>
        <p:spPr>
          <a:xfrm>
            <a:off x="3153000" y="1578578"/>
            <a:ext cx="3600000" cy="432000"/>
          </a:xfrm>
          <a:custGeom>
            <a:avLst/>
            <a:gdLst>
              <a:gd name="connsiteX0" fmla="*/ 91802 w 3708000"/>
              <a:gd name="connsiteY0" fmla="*/ 0 h 550800"/>
              <a:gd name="connsiteX1" fmla="*/ 3616198 w 3708000"/>
              <a:gd name="connsiteY1" fmla="*/ 0 h 550800"/>
              <a:gd name="connsiteX2" fmla="*/ 3708000 w 3708000"/>
              <a:gd name="connsiteY2" fmla="*/ 91802 h 550800"/>
              <a:gd name="connsiteX3" fmla="*/ 3708000 w 3708000"/>
              <a:gd name="connsiteY3" fmla="*/ 95402 h 550800"/>
              <a:gd name="connsiteX4" fmla="*/ 3617998 w 3708000"/>
              <a:gd name="connsiteY4" fmla="*/ 5400 h 550800"/>
              <a:gd name="connsiteX5" fmla="*/ 198002 w 3708000"/>
              <a:gd name="connsiteY5" fmla="*/ 5400 h 550800"/>
              <a:gd name="connsiteX6" fmla="*/ 108000 w 3708000"/>
              <a:gd name="connsiteY6" fmla="*/ 95402 h 550800"/>
              <a:gd name="connsiteX7" fmla="*/ 108000 w 3708000"/>
              <a:gd name="connsiteY7" fmla="*/ 455398 h 550800"/>
              <a:gd name="connsiteX8" fmla="*/ 198002 w 3708000"/>
              <a:gd name="connsiteY8" fmla="*/ 545400 h 550800"/>
              <a:gd name="connsiteX9" fmla="*/ 3617998 w 3708000"/>
              <a:gd name="connsiteY9" fmla="*/ 545400 h 550800"/>
              <a:gd name="connsiteX10" fmla="*/ 3708000 w 3708000"/>
              <a:gd name="connsiteY10" fmla="*/ 455398 h 550800"/>
              <a:gd name="connsiteX11" fmla="*/ 3708000 w 3708000"/>
              <a:gd name="connsiteY11" fmla="*/ 458998 h 550800"/>
              <a:gd name="connsiteX12" fmla="*/ 3616198 w 3708000"/>
              <a:gd name="connsiteY12" fmla="*/ 550800 h 550800"/>
              <a:gd name="connsiteX13" fmla="*/ 91802 w 3708000"/>
              <a:gd name="connsiteY13" fmla="*/ 550800 h 550800"/>
              <a:gd name="connsiteX14" fmla="*/ 0 w 3708000"/>
              <a:gd name="connsiteY14" fmla="*/ 458998 h 550800"/>
              <a:gd name="connsiteX15" fmla="*/ 0 w 3708000"/>
              <a:gd name="connsiteY15" fmla="*/ 91802 h 550800"/>
              <a:gd name="connsiteX16" fmla="*/ 91802 w 3708000"/>
              <a:gd name="connsiteY16" fmla="*/ 0 h 55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08000" h="550800">
                <a:moveTo>
                  <a:pt x="91802" y="0"/>
                </a:moveTo>
                <a:lnTo>
                  <a:pt x="3616198" y="0"/>
                </a:lnTo>
                <a:cubicBezTo>
                  <a:pt x="3666899" y="0"/>
                  <a:pt x="3708000" y="41101"/>
                  <a:pt x="3708000" y="91802"/>
                </a:cubicBezTo>
                <a:lnTo>
                  <a:pt x="3708000" y="95402"/>
                </a:lnTo>
                <a:cubicBezTo>
                  <a:pt x="3708000" y="45695"/>
                  <a:pt x="3667705" y="5400"/>
                  <a:pt x="3617998" y="5400"/>
                </a:cubicBezTo>
                <a:lnTo>
                  <a:pt x="198002" y="5400"/>
                </a:lnTo>
                <a:cubicBezTo>
                  <a:pt x="148295" y="5400"/>
                  <a:pt x="108000" y="45695"/>
                  <a:pt x="108000" y="95402"/>
                </a:cubicBezTo>
                <a:lnTo>
                  <a:pt x="108000" y="455398"/>
                </a:lnTo>
                <a:cubicBezTo>
                  <a:pt x="108000" y="505105"/>
                  <a:pt x="148295" y="545400"/>
                  <a:pt x="198002" y="545400"/>
                </a:cubicBezTo>
                <a:lnTo>
                  <a:pt x="3617998" y="545400"/>
                </a:lnTo>
                <a:cubicBezTo>
                  <a:pt x="3667705" y="545400"/>
                  <a:pt x="3708000" y="505105"/>
                  <a:pt x="3708000" y="455398"/>
                </a:cubicBezTo>
                <a:lnTo>
                  <a:pt x="3708000" y="458998"/>
                </a:lnTo>
                <a:cubicBezTo>
                  <a:pt x="3708000" y="509699"/>
                  <a:pt x="3666899" y="550800"/>
                  <a:pt x="3616198" y="550800"/>
                </a:cubicBezTo>
                <a:lnTo>
                  <a:pt x="91802" y="550800"/>
                </a:lnTo>
                <a:cubicBezTo>
                  <a:pt x="41101" y="550800"/>
                  <a:pt x="0" y="509699"/>
                  <a:pt x="0" y="458998"/>
                </a:cubicBezTo>
                <a:lnTo>
                  <a:pt x="0" y="91802"/>
                </a:lnTo>
                <a:cubicBezTo>
                  <a:pt x="0" y="41101"/>
                  <a:pt x="41101" y="0"/>
                  <a:pt x="91802" y="0"/>
                </a:cubicBezTo>
                <a:close/>
              </a:path>
            </a:pathLst>
          </a:custGeom>
          <a:solidFill>
            <a:srgbClr val="005F4B"/>
          </a:solidFill>
          <a:ln>
            <a:solidFill>
              <a:srgbClr val="005F4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rtlCol="0" anchor="ctr">
            <a:noAutofit/>
          </a:bodyPr>
          <a:lstStyle/>
          <a:p>
            <a:pPr algn="ctr"/>
            <a:r>
              <a:rPr lang="ko-KR" altLang="en-US" sz="1600" b="1" dirty="0">
                <a:solidFill>
                  <a:srgbClr val="003738"/>
                </a:solidFill>
              </a:rPr>
              <a:t>기존 업무와 영향도 분석</a:t>
            </a:r>
          </a:p>
        </p:txBody>
      </p:sp>
    </p:spTree>
    <p:extLst>
      <p:ext uri="{BB962C8B-B14F-4D97-AF65-F5344CB8AC3E}">
        <p14:creationId xmlns:p14="http://schemas.microsoft.com/office/powerpoint/2010/main" val="40185756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E41F90-DD28-4E03-B6CC-F659ADF92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3.4.1 </a:t>
            </a:r>
            <a:r>
              <a:rPr lang="ko-KR" altLang="en-US" dirty="0"/>
              <a:t>모의시험 계획 </a:t>
            </a:r>
            <a:r>
              <a:rPr lang="en-US" altLang="ko-KR" dirty="0"/>
              <a:t>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2DAE12-ACFB-4183-AB61-B4EB563A21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제안사는 본 사업 관련하여 도입되는 제품의 품질을 보장하고</a:t>
            </a:r>
            <a:r>
              <a:rPr lang="en-US" altLang="ko-KR" dirty="0"/>
              <a:t>, </a:t>
            </a:r>
            <a:r>
              <a:rPr lang="ko-KR" altLang="en-US" dirty="0"/>
              <a:t>모의시험을 실시하여 운영환경에서의 발생 가능한 장애요소를 조기발견</a:t>
            </a:r>
            <a:r>
              <a:rPr lang="en-US" altLang="ko-KR" dirty="0"/>
              <a:t>/</a:t>
            </a:r>
            <a:r>
              <a:rPr lang="ko-KR" altLang="en-US" dirty="0"/>
              <a:t>조치하고 발생 가능한 위험을 사전에 최소화합니다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100A6AC-78C9-4586-AE31-F2B7BBE87B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3.4 </a:t>
            </a:r>
            <a:r>
              <a:rPr lang="ko-KR" altLang="en-US" dirty="0"/>
              <a:t>모의시험 및 품질보증 계획</a:t>
            </a: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44F69C4A-90DA-4D8D-AA93-2938985CE362}"/>
              </a:ext>
            </a:extLst>
          </p:cNvPr>
          <p:cNvSpPr/>
          <p:nvPr/>
        </p:nvSpPr>
        <p:spPr>
          <a:xfrm>
            <a:off x="3153000" y="1828888"/>
            <a:ext cx="3600000" cy="432000"/>
          </a:xfrm>
          <a:custGeom>
            <a:avLst/>
            <a:gdLst>
              <a:gd name="connsiteX0" fmla="*/ 91802 w 3708000"/>
              <a:gd name="connsiteY0" fmla="*/ 0 h 550800"/>
              <a:gd name="connsiteX1" fmla="*/ 3616198 w 3708000"/>
              <a:gd name="connsiteY1" fmla="*/ 0 h 550800"/>
              <a:gd name="connsiteX2" fmla="*/ 3708000 w 3708000"/>
              <a:gd name="connsiteY2" fmla="*/ 91802 h 550800"/>
              <a:gd name="connsiteX3" fmla="*/ 3708000 w 3708000"/>
              <a:gd name="connsiteY3" fmla="*/ 95402 h 550800"/>
              <a:gd name="connsiteX4" fmla="*/ 3617998 w 3708000"/>
              <a:gd name="connsiteY4" fmla="*/ 5400 h 550800"/>
              <a:gd name="connsiteX5" fmla="*/ 198002 w 3708000"/>
              <a:gd name="connsiteY5" fmla="*/ 5400 h 550800"/>
              <a:gd name="connsiteX6" fmla="*/ 108000 w 3708000"/>
              <a:gd name="connsiteY6" fmla="*/ 95402 h 550800"/>
              <a:gd name="connsiteX7" fmla="*/ 108000 w 3708000"/>
              <a:gd name="connsiteY7" fmla="*/ 455398 h 550800"/>
              <a:gd name="connsiteX8" fmla="*/ 198002 w 3708000"/>
              <a:gd name="connsiteY8" fmla="*/ 545400 h 550800"/>
              <a:gd name="connsiteX9" fmla="*/ 3617998 w 3708000"/>
              <a:gd name="connsiteY9" fmla="*/ 545400 h 550800"/>
              <a:gd name="connsiteX10" fmla="*/ 3708000 w 3708000"/>
              <a:gd name="connsiteY10" fmla="*/ 455398 h 550800"/>
              <a:gd name="connsiteX11" fmla="*/ 3708000 w 3708000"/>
              <a:gd name="connsiteY11" fmla="*/ 458998 h 550800"/>
              <a:gd name="connsiteX12" fmla="*/ 3616198 w 3708000"/>
              <a:gd name="connsiteY12" fmla="*/ 550800 h 550800"/>
              <a:gd name="connsiteX13" fmla="*/ 91802 w 3708000"/>
              <a:gd name="connsiteY13" fmla="*/ 550800 h 550800"/>
              <a:gd name="connsiteX14" fmla="*/ 0 w 3708000"/>
              <a:gd name="connsiteY14" fmla="*/ 458998 h 550800"/>
              <a:gd name="connsiteX15" fmla="*/ 0 w 3708000"/>
              <a:gd name="connsiteY15" fmla="*/ 91802 h 550800"/>
              <a:gd name="connsiteX16" fmla="*/ 91802 w 3708000"/>
              <a:gd name="connsiteY16" fmla="*/ 0 h 55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08000" h="550800">
                <a:moveTo>
                  <a:pt x="91802" y="0"/>
                </a:moveTo>
                <a:lnTo>
                  <a:pt x="3616198" y="0"/>
                </a:lnTo>
                <a:cubicBezTo>
                  <a:pt x="3666899" y="0"/>
                  <a:pt x="3708000" y="41101"/>
                  <a:pt x="3708000" y="91802"/>
                </a:cubicBezTo>
                <a:lnTo>
                  <a:pt x="3708000" y="95402"/>
                </a:lnTo>
                <a:cubicBezTo>
                  <a:pt x="3708000" y="45695"/>
                  <a:pt x="3667705" y="5400"/>
                  <a:pt x="3617998" y="5400"/>
                </a:cubicBezTo>
                <a:lnTo>
                  <a:pt x="198002" y="5400"/>
                </a:lnTo>
                <a:cubicBezTo>
                  <a:pt x="148295" y="5400"/>
                  <a:pt x="108000" y="45695"/>
                  <a:pt x="108000" y="95402"/>
                </a:cubicBezTo>
                <a:lnTo>
                  <a:pt x="108000" y="455398"/>
                </a:lnTo>
                <a:cubicBezTo>
                  <a:pt x="108000" y="505105"/>
                  <a:pt x="148295" y="545400"/>
                  <a:pt x="198002" y="545400"/>
                </a:cubicBezTo>
                <a:lnTo>
                  <a:pt x="3617998" y="545400"/>
                </a:lnTo>
                <a:cubicBezTo>
                  <a:pt x="3667705" y="545400"/>
                  <a:pt x="3708000" y="505105"/>
                  <a:pt x="3708000" y="455398"/>
                </a:cubicBezTo>
                <a:lnTo>
                  <a:pt x="3708000" y="458998"/>
                </a:lnTo>
                <a:cubicBezTo>
                  <a:pt x="3708000" y="509699"/>
                  <a:pt x="3666899" y="550800"/>
                  <a:pt x="3616198" y="550800"/>
                </a:cubicBezTo>
                <a:lnTo>
                  <a:pt x="91802" y="550800"/>
                </a:lnTo>
                <a:cubicBezTo>
                  <a:pt x="41101" y="550800"/>
                  <a:pt x="0" y="509699"/>
                  <a:pt x="0" y="458998"/>
                </a:cubicBezTo>
                <a:lnTo>
                  <a:pt x="0" y="91802"/>
                </a:lnTo>
                <a:cubicBezTo>
                  <a:pt x="0" y="41101"/>
                  <a:pt x="41101" y="0"/>
                  <a:pt x="91802" y="0"/>
                </a:cubicBezTo>
                <a:close/>
              </a:path>
            </a:pathLst>
          </a:custGeom>
          <a:solidFill>
            <a:srgbClr val="005F4B"/>
          </a:solidFill>
          <a:ln>
            <a:solidFill>
              <a:srgbClr val="005F4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rtlCol="0" anchor="ctr">
            <a:noAutofit/>
          </a:bodyPr>
          <a:lstStyle/>
          <a:p>
            <a:pPr algn="ctr"/>
            <a:r>
              <a:rPr lang="ko-KR" altLang="en-US" sz="1600" b="1" dirty="0">
                <a:solidFill>
                  <a:srgbClr val="003738"/>
                </a:solidFill>
              </a:rPr>
              <a:t>모의시험 목표 및 전략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D78BC1F1-8F31-4222-8592-E769DB2745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816502"/>
              </p:ext>
            </p:extLst>
          </p:nvPr>
        </p:nvGraphicFramePr>
        <p:xfrm>
          <a:off x="472300" y="2442731"/>
          <a:ext cx="8961400" cy="1742313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16927266"/>
                    </a:ext>
                  </a:extLst>
                </a:gridCol>
                <a:gridCol w="3960000">
                  <a:extLst>
                    <a:ext uri="{9D8B030D-6E8A-4147-A177-3AD203B41FA5}">
                      <a16:colId xmlns:a16="http://schemas.microsoft.com/office/drawing/2014/main" val="20983404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3578653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215672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54147169"/>
                    </a:ext>
                  </a:extLst>
                </a:gridCol>
                <a:gridCol w="3960000">
                  <a:extLst>
                    <a:ext uri="{9D8B030D-6E8A-4147-A177-3AD203B41FA5}">
                      <a16:colId xmlns:a16="http://schemas.microsoft.com/office/drawing/2014/main" val="17217644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395035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003738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3738"/>
                          </a:solidFill>
                        </a:rPr>
                        <a:t>단계별 모의시험 수행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003738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003738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003738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3738"/>
                          </a:solidFill>
                        </a:rPr>
                        <a:t>실 환경에서의 시험수행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003738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590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003738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lnSpc>
                          <a:spcPct val="12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003738"/>
                          </a:solidFill>
                        </a:rPr>
                        <a:t>단위 시험</a:t>
                      </a:r>
                      <a:r>
                        <a:rPr lang="en-US" altLang="ko-KR" sz="1200" dirty="0">
                          <a:solidFill>
                            <a:srgbClr val="003738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003738"/>
                          </a:solidFill>
                        </a:rPr>
                        <a:t>통합 시험</a:t>
                      </a:r>
                      <a:r>
                        <a:rPr lang="en-US" altLang="ko-KR" sz="1200" dirty="0">
                          <a:solidFill>
                            <a:srgbClr val="003738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003738"/>
                          </a:solidFill>
                        </a:rPr>
                        <a:t>최종승인 테스트 등 </a:t>
                      </a:r>
                      <a:r>
                        <a:rPr lang="en-US" altLang="ko-KR" sz="1200" dirty="0">
                          <a:solidFill>
                            <a:srgbClr val="003738"/>
                          </a:solidFill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003738"/>
                          </a:solidFill>
                        </a:rPr>
                        <a:t>단계 시험 수행</a:t>
                      </a:r>
                      <a:endParaRPr lang="en-US" altLang="ko-KR" sz="1200" dirty="0">
                        <a:solidFill>
                          <a:srgbClr val="003738"/>
                        </a:solidFill>
                      </a:endParaRPr>
                    </a:p>
                    <a:p>
                      <a:pPr marL="171450" indent="-171450" algn="l" latinLnBrk="0">
                        <a:lnSpc>
                          <a:spcPct val="12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003738"/>
                          </a:solidFill>
                        </a:rPr>
                        <a:t>사업 초기부터 철저한 사전 계획 수립</a:t>
                      </a:r>
                      <a:endParaRPr lang="en-US" altLang="ko-KR" sz="1200" dirty="0">
                        <a:solidFill>
                          <a:srgbClr val="003738"/>
                        </a:solidFill>
                      </a:endParaRPr>
                    </a:p>
                    <a:p>
                      <a:pPr marL="171450" indent="-171450" algn="l" latinLnBrk="0">
                        <a:lnSpc>
                          <a:spcPct val="12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003738"/>
                          </a:solidFill>
                        </a:rPr>
                        <a:t>설치 후 시스템 안정화 단계 이전까지 지속적인 모의시험 실시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20000"/>
                        </a:lnSpc>
                        <a:spcAft>
                          <a:spcPts val="800"/>
                        </a:spcAft>
                      </a:pPr>
                      <a:endParaRPr lang="ko-KR" altLang="en-US" sz="1200" dirty="0">
                        <a:solidFill>
                          <a:srgbClr val="003738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20000"/>
                        </a:lnSpc>
                        <a:spcAft>
                          <a:spcPts val="800"/>
                        </a:spcAft>
                      </a:pPr>
                      <a:endParaRPr lang="ko-KR" altLang="en-US" sz="1200" dirty="0">
                        <a:solidFill>
                          <a:srgbClr val="003738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20000"/>
                        </a:lnSpc>
                        <a:spcAft>
                          <a:spcPts val="800"/>
                        </a:spcAft>
                      </a:pPr>
                      <a:endParaRPr lang="ko-KR" altLang="en-US" sz="1200" dirty="0">
                        <a:solidFill>
                          <a:srgbClr val="003738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lnSpc>
                          <a:spcPct val="12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003738"/>
                          </a:solidFill>
                        </a:rPr>
                        <a:t>운영자 관점의 시험 실시 후 결과 모니터링 및 반영</a:t>
                      </a:r>
                      <a:endParaRPr lang="en-US" altLang="ko-KR" sz="1200" dirty="0">
                        <a:solidFill>
                          <a:srgbClr val="003738"/>
                        </a:solidFill>
                      </a:endParaRPr>
                    </a:p>
                    <a:p>
                      <a:pPr marL="171450" indent="-171450" algn="l" latinLnBrk="0">
                        <a:lnSpc>
                          <a:spcPct val="12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003738"/>
                          </a:solidFill>
                        </a:rPr>
                        <a:t>담당자 </a:t>
                      </a:r>
                      <a:r>
                        <a:rPr lang="ko-KR" altLang="en-US" sz="1200" dirty="0" err="1">
                          <a:solidFill>
                            <a:srgbClr val="003738"/>
                          </a:solidFill>
                        </a:rPr>
                        <a:t>입회하에</a:t>
                      </a:r>
                      <a:r>
                        <a:rPr lang="ko-KR" altLang="en-US" sz="1200" dirty="0">
                          <a:solidFill>
                            <a:srgbClr val="003738"/>
                          </a:solidFill>
                        </a:rPr>
                        <a:t> 적극적인 참여 유도</a:t>
                      </a:r>
                      <a:endParaRPr lang="en-US" altLang="ko-KR" sz="1200" dirty="0">
                        <a:solidFill>
                          <a:srgbClr val="003738"/>
                        </a:solidFill>
                      </a:endParaRPr>
                    </a:p>
                    <a:p>
                      <a:pPr marL="171450" indent="-171450" algn="l" latinLnBrk="0">
                        <a:lnSpc>
                          <a:spcPct val="12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003738"/>
                          </a:solidFill>
                        </a:rPr>
                        <a:t>업무담당자에 의한 시스템의 업무별 서비스 점검</a:t>
                      </a:r>
                      <a:endParaRPr lang="en-US" altLang="ko-KR" sz="1200" dirty="0">
                        <a:solidFill>
                          <a:srgbClr val="003738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003738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33801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19F7DBB-2B3F-4935-8947-949CFCEABF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89092"/>
              </p:ext>
            </p:extLst>
          </p:nvPr>
        </p:nvGraphicFramePr>
        <p:xfrm>
          <a:off x="216440" y="4492562"/>
          <a:ext cx="9473120" cy="1742313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16927266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209834043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35786533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282156726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54147169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17217644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3395035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003738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3738"/>
                          </a:solidFill>
                        </a:rPr>
                        <a:t>시스템 구성</a:t>
                      </a:r>
                      <a:r>
                        <a:rPr lang="en-US" altLang="ko-KR" sz="1400" dirty="0">
                          <a:solidFill>
                            <a:srgbClr val="003738"/>
                          </a:solidFill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rgbClr val="003738"/>
                          </a:solidFill>
                        </a:rPr>
                        <a:t>기능 시험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003738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3738"/>
                          </a:solidFill>
                        </a:rPr>
                        <a:t>연계 시험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003738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3738"/>
                          </a:solidFill>
                        </a:rPr>
                        <a:t>시설 점검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003738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590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003738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lnSpc>
                          <a:spcPct val="12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003738"/>
                          </a:solidFill>
                        </a:rPr>
                        <a:t>신규 도입 시스템의 적정 구성 및 정상 작동 여부 시험</a:t>
                      </a:r>
                      <a:endParaRPr lang="en-US" altLang="ko-KR" sz="1200" dirty="0">
                        <a:solidFill>
                          <a:srgbClr val="003738"/>
                        </a:solidFill>
                      </a:endParaRPr>
                    </a:p>
                    <a:p>
                      <a:pPr marL="171450" indent="-171450" algn="l" latinLnBrk="0">
                        <a:lnSpc>
                          <a:spcPct val="12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003738"/>
                          </a:solidFill>
                        </a:rPr>
                        <a:t>요구 기능에 대한 정상 작동여부 확인</a:t>
                      </a:r>
                      <a:endParaRPr lang="en-US" altLang="ko-KR" sz="1200" dirty="0">
                        <a:solidFill>
                          <a:srgbClr val="003738"/>
                        </a:solidFill>
                      </a:endParaRPr>
                    </a:p>
                    <a:p>
                      <a:pPr marL="171450" indent="-171450" algn="l" latinLnBrk="0">
                        <a:lnSpc>
                          <a:spcPct val="12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003738"/>
                          </a:solidFill>
                        </a:rPr>
                        <a:t>가용성을 위한 각 요소 별 이중화 기능 시험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20000"/>
                        </a:lnSpc>
                        <a:spcAft>
                          <a:spcPts val="800"/>
                        </a:spcAft>
                      </a:pPr>
                      <a:endParaRPr lang="ko-KR" altLang="en-US" sz="1200" dirty="0">
                        <a:solidFill>
                          <a:srgbClr val="003738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lnSpc>
                          <a:spcPct val="12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003738"/>
                          </a:solidFill>
                        </a:rPr>
                        <a:t>하드웨어와 소프트웨어 연동 시 필요 기능에 대한 정상 작동 여부 확인</a:t>
                      </a:r>
                      <a:endParaRPr lang="en-US" altLang="ko-KR" sz="1200" dirty="0">
                        <a:solidFill>
                          <a:srgbClr val="003738"/>
                        </a:solidFill>
                      </a:endParaRPr>
                    </a:p>
                    <a:p>
                      <a:pPr marL="171450" indent="-171450" algn="l" latinLnBrk="0">
                        <a:lnSpc>
                          <a:spcPct val="12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003738"/>
                          </a:solidFill>
                        </a:rPr>
                        <a:t>서비스 오픈 연동 시험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20000"/>
                        </a:lnSpc>
                        <a:spcAft>
                          <a:spcPts val="800"/>
                        </a:spcAft>
                      </a:pPr>
                      <a:endParaRPr lang="ko-KR" altLang="en-US" sz="1200" dirty="0">
                        <a:solidFill>
                          <a:srgbClr val="003738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lnSpc>
                          <a:spcPct val="12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003738"/>
                          </a:solidFill>
                        </a:rPr>
                        <a:t>센터 시설 구축에 따른 안전 진단</a:t>
                      </a:r>
                      <a:endParaRPr lang="en-US" altLang="ko-KR" sz="1200" dirty="0">
                        <a:solidFill>
                          <a:srgbClr val="003738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003738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338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97457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11BD6-E716-4DBF-BEA6-1907B9930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3.4.1 </a:t>
            </a:r>
            <a:r>
              <a:rPr lang="ko-KR" altLang="en-US" dirty="0"/>
              <a:t>모의시험 계획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AF7B681-D646-4328-89FD-E5C98F2201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제안사는 납품</a:t>
            </a:r>
            <a:r>
              <a:rPr lang="en-US" altLang="ko-KR" dirty="0"/>
              <a:t>/</a:t>
            </a:r>
            <a:r>
              <a:rPr lang="ko-KR" altLang="en-US" dirty="0"/>
              <a:t>설치된 시스템의 철저한 검증을 위해 담당자 입의 하에 단위 시험부터 최종 승인 시험까지 단계별 체계적인 시험 실시로 안정적인 시스템 운영을 지원합니다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B7EB2A-13F3-4EC8-861E-D267FBD0F2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3.4 </a:t>
            </a:r>
            <a:r>
              <a:rPr lang="ko-KR" altLang="en-US" dirty="0"/>
              <a:t>모의시험 및 품질보증 계획 </a:t>
            </a: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6DC8EF15-12FF-4E0B-BF36-B59BFBF62DE6}"/>
              </a:ext>
            </a:extLst>
          </p:cNvPr>
          <p:cNvSpPr/>
          <p:nvPr/>
        </p:nvSpPr>
        <p:spPr>
          <a:xfrm>
            <a:off x="3513000" y="1616442"/>
            <a:ext cx="2880000" cy="432000"/>
          </a:xfrm>
          <a:custGeom>
            <a:avLst/>
            <a:gdLst>
              <a:gd name="connsiteX0" fmla="*/ 91802 w 3708000"/>
              <a:gd name="connsiteY0" fmla="*/ 0 h 550800"/>
              <a:gd name="connsiteX1" fmla="*/ 3616198 w 3708000"/>
              <a:gd name="connsiteY1" fmla="*/ 0 h 550800"/>
              <a:gd name="connsiteX2" fmla="*/ 3708000 w 3708000"/>
              <a:gd name="connsiteY2" fmla="*/ 91802 h 550800"/>
              <a:gd name="connsiteX3" fmla="*/ 3708000 w 3708000"/>
              <a:gd name="connsiteY3" fmla="*/ 95402 h 550800"/>
              <a:gd name="connsiteX4" fmla="*/ 3617998 w 3708000"/>
              <a:gd name="connsiteY4" fmla="*/ 5400 h 550800"/>
              <a:gd name="connsiteX5" fmla="*/ 198002 w 3708000"/>
              <a:gd name="connsiteY5" fmla="*/ 5400 h 550800"/>
              <a:gd name="connsiteX6" fmla="*/ 108000 w 3708000"/>
              <a:gd name="connsiteY6" fmla="*/ 95402 h 550800"/>
              <a:gd name="connsiteX7" fmla="*/ 108000 w 3708000"/>
              <a:gd name="connsiteY7" fmla="*/ 455398 h 550800"/>
              <a:gd name="connsiteX8" fmla="*/ 198002 w 3708000"/>
              <a:gd name="connsiteY8" fmla="*/ 545400 h 550800"/>
              <a:gd name="connsiteX9" fmla="*/ 3617998 w 3708000"/>
              <a:gd name="connsiteY9" fmla="*/ 545400 h 550800"/>
              <a:gd name="connsiteX10" fmla="*/ 3708000 w 3708000"/>
              <a:gd name="connsiteY10" fmla="*/ 455398 h 550800"/>
              <a:gd name="connsiteX11" fmla="*/ 3708000 w 3708000"/>
              <a:gd name="connsiteY11" fmla="*/ 458998 h 550800"/>
              <a:gd name="connsiteX12" fmla="*/ 3616198 w 3708000"/>
              <a:gd name="connsiteY12" fmla="*/ 550800 h 550800"/>
              <a:gd name="connsiteX13" fmla="*/ 91802 w 3708000"/>
              <a:gd name="connsiteY13" fmla="*/ 550800 h 550800"/>
              <a:gd name="connsiteX14" fmla="*/ 0 w 3708000"/>
              <a:gd name="connsiteY14" fmla="*/ 458998 h 550800"/>
              <a:gd name="connsiteX15" fmla="*/ 0 w 3708000"/>
              <a:gd name="connsiteY15" fmla="*/ 91802 h 550800"/>
              <a:gd name="connsiteX16" fmla="*/ 91802 w 3708000"/>
              <a:gd name="connsiteY16" fmla="*/ 0 h 55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08000" h="550800">
                <a:moveTo>
                  <a:pt x="91802" y="0"/>
                </a:moveTo>
                <a:lnTo>
                  <a:pt x="3616198" y="0"/>
                </a:lnTo>
                <a:cubicBezTo>
                  <a:pt x="3666899" y="0"/>
                  <a:pt x="3708000" y="41101"/>
                  <a:pt x="3708000" y="91802"/>
                </a:cubicBezTo>
                <a:lnTo>
                  <a:pt x="3708000" y="95402"/>
                </a:lnTo>
                <a:cubicBezTo>
                  <a:pt x="3708000" y="45695"/>
                  <a:pt x="3667705" y="5400"/>
                  <a:pt x="3617998" y="5400"/>
                </a:cubicBezTo>
                <a:lnTo>
                  <a:pt x="198002" y="5400"/>
                </a:lnTo>
                <a:cubicBezTo>
                  <a:pt x="148295" y="5400"/>
                  <a:pt x="108000" y="45695"/>
                  <a:pt x="108000" y="95402"/>
                </a:cubicBezTo>
                <a:lnTo>
                  <a:pt x="108000" y="455398"/>
                </a:lnTo>
                <a:cubicBezTo>
                  <a:pt x="108000" y="505105"/>
                  <a:pt x="148295" y="545400"/>
                  <a:pt x="198002" y="545400"/>
                </a:cubicBezTo>
                <a:lnTo>
                  <a:pt x="3617998" y="545400"/>
                </a:lnTo>
                <a:cubicBezTo>
                  <a:pt x="3667705" y="545400"/>
                  <a:pt x="3708000" y="505105"/>
                  <a:pt x="3708000" y="455398"/>
                </a:cubicBezTo>
                <a:lnTo>
                  <a:pt x="3708000" y="458998"/>
                </a:lnTo>
                <a:cubicBezTo>
                  <a:pt x="3708000" y="509699"/>
                  <a:pt x="3666899" y="550800"/>
                  <a:pt x="3616198" y="550800"/>
                </a:cubicBezTo>
                <a:lnTo>
                  <a:pt x="91802" y="550800"/>
                </a:lnTo>
                <a:cubicBezTo>
                  <a:pt x="41101" y="550800"/>
                  <a:pt x="0" y="509699"/>
                  <a:pt x="0" y="458998"/>
                </a:cubicBezTo>
                <a:lnTo>
                  <a:pt x="0" y="91802"/>
                </a:lnTo>
                <a:cubicBezTo>
                  <a:pt x="0" y="41101"/>
                  <a:pt x="41101" y="0"/>
                  <a:pt x="91802" y="0"/>
                </a:cubicBezTo>
                <a:close/>
              </a:path>
            </a:pathLst>
          </a:custGeom>
          <a:solidFill>
            <a:srgbClr val="005F4B"/>
          </a:solidFill>
          <a:ln>
            <a:solidFill>
              <a:srgbClr val="005F4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rtlCol="0" anchor="ctr">
            <a:noAutofit/>
          </a:bodyPr>
          <a:lstStyle/>
          <a:p>
            <a:pPr algn="ctr"/>
            <a:r>
              <a:rPr lang="ko-KR" altLang="en-US" sz="1600" b="1" dirty="0">
                <a:solidFill>
                  <a:srgbClr val="003738"/>
                </a:solidFill>
              </a:rPr>
              <a:t>모의시험 목표 및 전략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0900DD4-0074-4C17-8D48-AE2B1A1AB8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692204"/>
              </p:ext>
            </p:extLst>
          </p:nvPr>
        </p:nvGraphicFramePr>
        <p:xfrm>
          <a:off x="604720" y="2151744"/>
          <a:ext cx="8834809" cy="4571075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98873">
                  <a:extLst>
                    <a:ext uri="{9D8B030D-6E8A-4147-A177-3AD203B41FA5}">
                      <a16:colId xmlns:a16="http://schemas.microsoft.com/office/drawing/2014/main" val="3117433325"/>
                    </a:ext>
                  </a:extLst>
                </a:gridCol>
                <a:gridCol w="3796526">
                  <a:extLst>
                    <a:ext uri="{9D8B030D-6E8A-4147-A177-3AD203B41FA5}">
                      <a16:colId xmlns:a16="http://schemas.microsoft.com/office/drawing/2014/main" val="2380846178"/>
                    </a:ext>
                  </a:extLst>
                </a:gridCol>
                <a:gridCol w="298873">
                  <a:extLst>
                    <a:ext uri="{9D8B030D-6E8A-4147-A177-3AD203B41FA5}">
                      <a16:colId xmlns:a16="http://schemas.microsoft.com/office/drawing/2014/main" val="3086594789"/>
                    </a:ext>
                  </a:extLst>
                </a:gridCol>
                <a:gridCol w="298873">
                  <a:extLst>
                    <a:ext uri="{9D8B030D-6E8A-4147-A177-3AD203B41FA5}">
                      <a16:colId xmlns:a16="http://schemas.microsoft.com/office/drawing/2014/main" val="3719764916"/>
                    </a:ext>
                  </a:extLst>
                </a:gridCol>
                <a:gridCol w="4141664">
                  <a:extLst>
                    <a:ext uri="{9D8B030D-6E8A-4147-A177-3AD203B41FA5}">
                      <a16:colId xmlns:a16="http://schemas.microsoft.com/office/drawing/2014/main" val="1066113172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003738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003738"/>
                          </a:solidFill>
                        </a:rPr>
                        <a:t>단계별 모의시험 수행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003738"/>
                        </a:solidFill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003738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rgbClr val="003738"/>
                        </a:solidFill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41903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003738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7">
                  <a:txBody>
                    <a:bodyPr/>
                    <a:lstStyle/>
                    <a:p>
                      <a:pPr marL="0" indent="0" algn="l" latinLnBrk="0">
                        <a:lnSpc>
                          <a:spcPct val="120000"/>
                        </a:lnSpc>
                        <a:spcAft>
                          <a:spcPts val="800"/>
                        </a:spcAft>
                        <a:buFontTx/>
                        <a:buNone/>
                      </a:pPr>
                      <a:endParaRPr lang="ko-KR" altLang="en-US" sz="1200" dirty="0">
                        <a:solidFill>
                          <a:srgbClr val="003738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20000"/>
                        </a:lnSpc>
                        <a:spcAft>
                          <a:spcPts val="800"/>
                        </a:spcAft>
                      </a:pPr>
                      <a:endParaRPr lang="ko-KR" altLang="en-US" sz="1200" dirty="0">
                        <a:solidFill>
                          <a:srgbClr val="003738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20000"/>
                        </a:lnSpc>
                        <a:spcAft>
                          <a:spcPts val="800"/>
                        </a:spcAft>
                      </a:pPr>
                      <a:endParaRPr lang="ko-KR" altLang="en-US" sz="1200" dirty="0">
                        <a:solidFill>
                          <a:srgbClr val="003738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rgbClr val="003738"/>
                          </a:solidFill>
                        </a:rPr>
                        <a:t>시험대상 범위 정의</a:t>
                      </a:r>
                      <a:endParaRPr lang="en-US" altLang="ko-KR" sz="1000" dirty="0">
                        <a:solidFill>
                          <a:srgbClr val="003738"/>
                        </a:solidFill>
                      </a:endParaRPr>
                    </a:p>
                    <a:p>
                      <a:pPr marL="171450" indent="-171450" algn="l" latinLnBrk="0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rgbClr val="003738"/>
                          </a:solidFill>
                        </a:rPr>
                        <a:t>시험 단계별 대상 정의</a:t>
                      </a:r>
                    </a:p>
                  </a:txBody>
                  <a:tcPr marL="180000" marT="72000" marB="7200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10291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003738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indent="-171450" algn="l" latinLnBrk="0">
                        <a:lnSpc>
                          <a:spcPct val="12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003738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20000"/>
                        </a:lnSpc>
                        <a:spcAft>
                          <a:spcPts val="800"/>
                        </a:spcAft>
                      </a:pPr>
                      <a:endParaRPr lang="ko-KR" altLang="en-US" sz="1200" dirty="0">
                        <a:solidFill>
                          <a:srgbClr val="003738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20000"/>
                        </a:lnSpc>
                        <a:spcAft>
                          <a:spcPts val="800"/>
                        </a:spcAft>
                      </a:pPr>
                      <a:endParaRPr lang="ko-KR" altLang="en-US" sz="1200" dirty="0">
                        <a:solidFill>
                          <a:srgbClr val="003738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rgbClr val="003738"/>
                          </a:solidFill>
                        </a:rPr>
                        <a:t>단위테스트 실행</a:t>
                      </a:r>
                      <a:endParaRPr lang="en-US" altLang="ko-KR" sz="1000" dirty="0">
                        <a:solidFill>
                          <a:srgbClr val="003738"/>
                        </a:solidFill>
                      </a:endParaRPr>
                    </a:p>
                    <a:p>
                      <a:pPr marL="171450" indent="-171450" algn="l" latinLnBrk="0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rgbClr val="003738"/>
                          </a:solidFill>
                        </a:rPr>
                        <a:t>통합테스트 실행</a:t>
                      </a:r>
                      <a:endParaRPr lang="en-US" altLang="ko-KR" sz="1000" dirty="0">
                        <a:solidFill>
                          <a:srgbClr val="003738"/>
                        </a:solidFill>
                      </a:endParaRPr>
                    </a:p>
                    <a:p>
                      <a:pPr marL="171450" indent="-171450" algn="l" latinLnBrk="0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rgbClr val="003738"/>
                          </a:solidFill>
                        </a:rPr>
                        <a:t>최종 승인 테스트</a:t>
                      </a:r>
                    </a:p>
                  </a:txBody>
                  <a:tcPr marL="180000" marT="72000" marB="7200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645126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003738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indent="-171450" algn="l" latinLnBrk="0">
                        <a:lnSpc>
                          <a:spcPct val="12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003738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20000"/>
                        </a:lnSpc>
                        <a:spcAft>
                          <a:spcPts val="800"/>
                        </a:spcAft>
                      </a:pPr>
                      <a:endParaRPr lang="ko-KR" altLang="en-US" sz="1200" dirty="0">
                        <a:solidFill>
                          <a:srgbClr val="003738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20000"/>
                        </a:lnSpc>
                        <a:spcAft>
                          <a:spcPts val="800"/>
                        </a:spcAft>
                      </a:pPr>
                      <a:endParaRPr lang="ko-KR" altLang="en-US" sz="1200" dirty="0">
                        <a:solidFill>
                          <a:srgbClr val="003738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rgbClr val="003738"/>
                          </a:solidFill>
                        </a:rPr>
                        <a:t>도입 하드웨어의 최소 단위 별 장비 테스트</a:t>
                      </a:r>
                      <a:endParaRPr lang="en-US" altLang="ko-KR" sz="1000" dirty="0">
                        <a:solidFill>
                          <a:srgbClr val="003738"/>
                        </a:solidFill>
                      </a:endParaRPr>
                    </a:p>
                    <a:p>
                      <a:pPr marL="171450" indent="-171450" algn="l" latinLnBrk="0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rgbClr val="003738"/>
                          </a:solidFill>
                        </a:rPr>
                        <a:t>도입 하드웨어내 정상 구현 및 작동 확인</a:t>
                      </a:r>
                    </a:p>
                  </a:txBody>
                  <a:tcPr marL="180000" marT="72000" marB="7200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344318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003738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indent="-171450" algn="l" latinLnBrk="0">
                        <a:lnSpc>
                          <a:spcPct val="12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003738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20000"/>
                        </a:lnSpc>
                        <a:spcAft>
                          <a:spcPts val="800"/>
                        </a:spcAft>
                      </a:pPr>
                      <a:endParaRPr lang="ko-KR" altLang="en-US" sz="1200" dirty="0">
                        <a:solidFill>
                          <a:srgbClr val="003738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20000"/>
                        </a:lnSpc>
                        <a:spcAft>
                          <a:spcPts val="800"/>
                        </a:spcAft>
                      </a:pPr>
                      <a:endParaRPr lang="ko-KR" altLang="en-US" sz="1200" dirty="0">
                        <a:solidFill>
                          <a:srgbClr val="003738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rgbClr val="003738"/>
                          </a:solidFill>
                        </a:rPr>
                        <a:t>하드웨어 및 소프트웨어 연동 시험</a:t>
                      </a:r>
                      <a:endParaRPr lang="en-US" altLang="ko-KR" sz="1000" dirty="0">
                        <a:solidFill>
                          <a:srgbClr val="003738"/>
                        </a:solidFill>
                      </a:endParaRPr>
                    </a:p>
                    <a:p>
                      <a:pPr marL="171450" indent="-171450" algn="l" latinLnBrk="0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rgbClr val="003738"/>
                          </a:solidFill>
                        </a:rPr>
                        <a:t>행정정보 서비스 이관 후 정상 서비스 테스트</a:t>
                      </a:r>
                    </a:p>
                  </a:txBody>
                  <a:tcPr marL="180000" marT="72000" marB="7200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13557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003738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indent="-171450" algn="l" latinLnBrk="0">
                        <a:lnSpc>
                          <a:spcPct val="12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003738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20000"/>
                        </a:lnSpc>
                        <a:spcAft>
                          <a:spcPts val="800"/>
                        </a:spcAft>
                      </a:pPr>
                      <a:endParaRPr lang="ko-KR" altLang="en-US" sz="1200" dirty="0">
                        <a:solidFill>
                          <a:srgbClr val="003738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20000"/>
                        </a:lnSpc>
                        <a:spcAft>
                          <a:spcPts val="800"/>
                        </a:spcAft>
                      </a:pPr>
                      <a:endParaRPr lang="ko-KR" altLang="en-US" sz="1200" dirty="0">
                        <a:solidFill>
                          <a:srgbClr val="003738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rgbClr val="003738"/>
                          </a:solidFill>
                        </a:rPr>
                        <a:t>운영기관 담당자 입회 하에 납품 설치된 시스템의 최종 검증</a:t>
                      </a:r>
                      <a:endParaRPr lang="en-US" altLang="ko-KR" sz="1000" dirty="0">
                        <a:solidFill>
                          <a:srgbClr val="003738"/>
                        </a:solidFill>
                      </a:endParaRPr>
                    </a:p>
                    <a:p>
                      <a:pPr marL="171450" indent="-171450" algn="l" latinLnBrk="0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rgbClr val="003738"/>
                          </a:solidFill>
                        </a:rPr>
                        <a:t>운영자에 의한 서비스 확인</a:t>
                      </a:r>
                    </a:p>
                  </a:txBody>
                  <a:tcPr marL="180000" marT="72000" marB="7200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80022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003738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indent="-171450" algn="l" latinLnBrk="0">
                        <a:lnSpc>
                          <a:spcPct val="12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003738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20000"/>
                        </a:lnSpc>
                        <a:spcAft>
                          <a:spcPts val="800"/>
                        </a:spcAft>
                      </a:pPr>
                      <a:endParaRPr lang="ko-KR" altLang="en-US" sz="1200" dirty="0">
                        <a:solidFill>
                          <a:srgbClr val="003738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20000"/>
                        </a:lnSpc>
                        <a:spcAft>
                          <a:spcPts val="800"/>
                        </a:spcAft>
                      </a:pPr>
                      <a:endParaRPr lang="ko-KR" altLang="en-US" sz="1200" dirty="0">
                        <a:solidFill>
                          <a:srgbClr val="003738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solidFill>
                            <a:srgbClr val="003738"/>
                          </a:solidFill>
                        </a:rPr>
                        <a:t>각 단계별 시험 결과 검증 및 시험결과서</a:t>
                      </a:r>
                      <a:r>
                        <a:rPr lang="en-US" altLang="ko-KR" sz="1000" dirty="0">
                          <a:solidFill>
                            <a:srgbClr val="003738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rgbClr val="003738"/>
                          </a:solidFill>
                        </a:rPr>
                        <a:t>최종 보고서 제출</a:t>
                      </a:r>
                    </a:p>
                  </a:txBody>
                  <a:tcPr marL="180000" marT="72000" marB="7200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292122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003738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indent="-171450" algn="l" latinLnBrk="0">
                        <a:lnSpc>
                          <a:spcPct val="12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003738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20000"/>
                        </a:lnSpc>
                        <a:spcAft>
                          <a:spcPts val="800"/>
                        </a:spcAft>
                      </a:pPr>
                      <a:endParaRPr lang="ko-KR" altLang="en-US" sz="1200" dirty="0">
                        <a:solidFill>
                          <a:srgbClr val="003738"/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20000"/>
                        </a:lnSpc>
                        <a:spcAft>
                          <a:spcPts val="800"/>
                        </a:spcAft>
                      </a:pPr>
                      <a:endParaRPr lang="ko-KR" altLang="en-US" sz="1200" dirty="0">
                        <a:solidFill>
                          <a:srgbClr val="003738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0">
                        <a:lnSpc>
                          <a:spcPct val="120000"/>
                        </a:lnSpc>
                        <a:spcAft>
                          <a:spcPts val="40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en-US" sz="1000" dirty="0">
                        <a:solidFill>
                          <a:srgbClr val="003738"/>
                        </a:solidFill>
                      </a:endParaRPr>
                    </a:p>
                  </a:txBody>
                  <a:tcPr marL="180000" marT="72000" marB="7200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934545"/>
                  </a:ext>
                </a:extLst>
              </a:tr>
            </a:tbl>
          </a:graphicData>
        </a:graphic>
      </p:graphicFrame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FF6BB5F-44D0-46F8-B675-0C21DDB83A25}"/>
              </a:ext>
            </a:extLst>
          </p:cNvPr>
          <p:cNvSpPr/>
          <p:nvPr/>
        </p:nvSpPr>
        <p:spPr>
          <a:xfrm>
            <a:off x="1411170" y="2883866"/>
            <a:ext cx="2520000" cy="432000"/>
          </a:xfrm>
          <a:prstGeom prst="roundRect">
            <a:avLst/>
          </a:prstGeom>
          <a:solidFill>
            <a:srgbClr val="005F4B"/>
          </a:solidFill>
          <a:ln>
            <a:solidFill>
              <a:srgbClr val="00373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시험대상 정의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84C8E8B-75E1-404E-B014-9B5B2883A24D}"/>
              </a:ext>
            </a:extLst>
          </p:cNvPr>
          <p:cNvSpPr/>
          <p:nvPr/>
        </p:nvSpPr>
        <p:spPr>
          <a:xfrm>
            <a:off x="1411170" y="3516953"/>
            <a:ext cx="2520000" cy="432000"/>
          </a:xfrm>
          <a:prstGeom prst="roundRect">
            <a:avLst/>
          </a:prstGeom>
          <a:solidFill>
            <a:srgbClr val="005F4B"/>
          </a:solidFill>
          <a:ln>
            <a:solidFill>
              <a:srgbClr val="00373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시험일정 및 절차정의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0C76DE9-4299-426C-A52D-026B21812C0E}"/>
              </a:ext>
            </a:extLst>
          </p:cNvPr>
          <p:cNvSpPr/>
          <p:nvPr/>
        </p:nvSpPr>
        <p:spPr>
          <a:xfrm>
            <a:off x="1411170" y="6049303"/>
            <a:ext cx="2520000" cy="432000"/>
          </a:xfrm>
          <a:prstGeom prst="roundRect">
            <a:avLst/>
          </a:prstGeom>
          <a:solidFill>
            <a:srgbClr val="005F4B"/>
          </a:solidFill>
          <a:ln>
            <a:solidFill>
              <a:srgbClr val="00373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</a:rPr>
              <a:t>시험결과 확인</a:t>
            </a:r>
            <a:r>
              <a:rPr lang="en-US" altLang="ko-KR" sz="1200" dirty="0">
                <a:solidFill>
                  <a:schemeClr val="bg1"/>
                </a:solidFill>
              </a:rPr>
              <a:t>/</a:t>
            </a:r>
            <a:r>
              <a:rPr lang="ko-KR" altLang="en-US" sz="1200" dirty="0">
                <a:solidFill>
                  <a:schemeClr val="bg1"/>
                </a:solidFill>
              </a:rPr>
              <a:t>검증</a:t>
            </a:r>
          </a:p>
        </p:txBody>
      </p:sp>
      <p:sp>
        <p:nvSpPr>
          <p:cNvPr id="17" name="순서도: 문서 16">
            <a:extLst>
              <a:ext uri="{FF2B5EF4-FFF2-40B4-BE49-F238E27FC236}">
                <a16:creationId xmlns:a16="http://schemas.microsoft.com/office/drawing/2014/main" id="{CD4F0EA7-5333-4C86-AA47-6AE5050A5597}"/>
              </a:ext>
            </a:extLst>
          </p:cNvPr>
          <p:cNvSpPr/>
          <p:nvPr/>
        </p:nvSpPr>
        <p:spPr>
          <a:xfrm>
            <a:off x="1411170" y="4150040"/>
            <a:ext cx="2520000" cy="432000"/>
          </a:xfrm>
          <a:prstGeom prst="flowChartDocument">
            <a:avLst/>
          </a:prstGeom>
          <a:solidFill>
            <a:schemeClr val="bg2"/>
          </a:solidFill>
          <a:ln>
            <a:solidFill>
              <a:srgbClr val="00373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3738"/>
                </a:solidFill>
              </a:rPr>
              <a:t>단위 테스트</a:t>
            </a:r>
          </a:p>
        </p:txBody>
      </p:sp>
      <p:sp>
        <p:nvSpPr>
          <p:cNvPr id="18" name="순서도: 문서 17">
            <a:extLst>
              <a:ext uri="{FF2B5EF4-FFF2-40B4-BE49-F238E27FC236}">
                <a16:creationId xmlns:a16="http://schemas.microsoft.com/office/drawing/2014/main" id="{2E84862C-D22D-4CA7-B3F1-3CF28659499D}"/>
              </a:ext>
            </a:extLst>
          </p:cNvPr>
          <p:cNvSpPr/>
          <p:nvPr/>
        </p:nvSpPr>
        <p:spPr>
          <a:xfrm>
            <a:off x="1411170" y="5416214"/>
            <a:ext cx="2520000" cy="432000"/>
          </a:xfrm>
          <a:prstGeom prst="flowChartDocument">
            <a:avLst/>
          </a:prstGeom>
          <a:solidFill>
            <a:schemeClr val="bg2"/>
          </a:solidFill>
          <a:ln>
            <a:solidFill>
              <a:srgbClr val="00373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3738"/>
                </a:solidFill>
              </a:rPr>
              <a:t>최종 승인 테스트</a:t>
            </a:r>
          </a:p>
        </p:txBody>
      </p:sp>
      <p:sp>
        <p:nvSpPr>
          <p:cNvPr id="19" name="순서도: 문서 18">
            <a:extLst>
              <a:ext uri="{FF2B5EF4-FFF2-40B4-BE49-F238E27FC236}">
                <a16:creationId xmlns:a16="http://schemas.microsoft.com/office/drawing/2014/main" id="{3E776D81-47AF-4A69-B603-B711B819D45E}"/>
              </a:ext>
            </a:extLst>
          </p:cNvPr>
          <p:cNvSpPr/>
          <p:nvPr/>
        </p:nvSpPr>
        <p:spPr>
          <a:xfrm>
            <a:off x="1411170" y="4783127"/>
            <a:ext cx="2520000" cy="432000"/>
          </a:xfrm>
          <a:prstGeom prst="flowChartDocument">
            <a:avLst/>
          </a:prstGeom>
          <a:solidFill>
            <a:schemeClr val="bg2"/>
          </a:solidFill>
          <a:ln>
            <a:solidFill>
              <a:srgbClr val="00373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3738"/>
                </a:solidFill>
              </a:rPr>
              <a:t>통합 테스트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82737D-3C8F-4DDF-8F11-11E989119A1A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2671170" y="3315866"/>
            <a:ext cx="0" cy="20108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8B325B9-3963-46A8-A421-18D4B46A566A}"/>
              </a:ext>
            </a:extLst>
          </p:cNvPr>
          <p:cNvCxnSpPr>
            <a:cxnSpLocks/>
            <a:stCxn id="11" idx="2"/>
            <a:endCxn id="17" idx="0"/>
          </p:cNvCxnSpPr>
          <p:nvPr/>
        </p:nvCxnSpPr>
        <p:spPr>
          <a:xfrm>
            <a:off x="2671170" y="3948953"/>
            <a:ext cx="0" cy="20108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6C99DD6-295A-48A8-BF66-8544CD95F1F8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>
            <a:off x="2671170" y="4553480"/>
            <a:ext cx="0" cy="22964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F5B08F5-0B3D-4EA9-A9B6-031C55B940AB}"/>
              </a:ext>
            </a:extLst>
          </p:cNvPr>
          <p:cNvCxnSpPr>
            <a:cxnSpLocks/>
            <a:stCxn id="19" idx="2"/>
            <a:endCxn id="18" idx="0"/>
          </p:cNvCxnSpPr>
          <p:nvPr/>
        </p:nvCxnSpPr>
        <p:spPr>
          <a:xfrm>
            <a:off x="2671170" y="5186567"/>
            <a:ext cx="0" cy="22964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73BAA6C-1A3C-431B-9EFD-E2A7A98DA811}"/>
              </a:ext>
            </a:extLst>
          </p:cNvPr>
          <p:cNvCxnSpPr>
            <a:cxnSpLocks/>
            <a:stCxn id="18" idx="2"/>
            <a:endCxn id="15" idx="0"/>
          </p:cNvCxnSpPr>
          <p:nvPr/>
        </p:nvCxnSpPr>
        <p:spPr>
          <a:xfrm>
            <a:off x="2671170" y="5819654"/>
            <a:ext cx="0" cy="22964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242307CE-6CD8-43E6-8CF1-3AB399060E4F}"/>
              </a:ext>
            </a:extLst>
          </p:cNvPr>
          <p:cNvCxnSpPr>
            <a:cxnSpLocks/>
            <a:stCxn id="19" idx="3"/>
            <a:endCxn id="17" idx="3"/>
          </p:cNvCxnSpPr>
          <p:nvPr/>
        </p:nvCxnSpPr>
        <p:spPr>
          <a:xfrm flipV="1">
            <a:off x="3931170" y="4366040"/>
            <a:ext cx="12700" cy="633087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DAA66EC2-80A3-490A-9809-7B2FDCBD188E}"/>
              </a:ext>
            </a:extLst>
          </p:cNvPr>
          <p:cNvCxnSpPr>
            <a:cxnSpLocks/>
            <a:stCxn id="18" idx="3"/>
            <a:endCxn id="19" idx="3"/>
          </p:cNvCxnSpPr>
          <p:nvPr/>
        </p:nvCxnSpPr>
        <p:spPr>
          <a:xfrm flipV="1">
            <a:off x="3931170" y="4999127"/>
            <a:ext cx="12700" cy="633087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AF6A419-EF2F-4460-97EF-5B64B2A926A8}"/>
              </a:ext>
            </a:extLst>
          </p:cNvPr>
          <p:cNvSpPr txBox="1"/>
          <p:nvPr/>
        </p:nvSpPr>
        <p:spPr>
          <a:xfrm>
            <a:off x="2777475" y="4572811"/>
            <a:ext cx="386080" cy="201087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3738"/>
                </a:solidFill>
              </a:rPr>
              <a:t>통과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B7E4829-E85A-4E68-9738-52DA919923D5}"/>
              </a:ext>
            </a:extLst>
          </p:cNvPr>
          <p:cNvSpPr txBox="1"/>
          <p:nvPr/>
        </p:nvSpPr>
        <p:spPr>
          <a:xfrm>
            <a:off x="2777475" y="5217629"/>
            <a:ext cx="386080" cy="201087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3738"/>
                </a:solidFill>
              </a:rPr>
              <a:t>통과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F215549-6D16-46A1-B4D0-01A0CA7BCD27}"/>
              </a:ext>
            </a:extLst>
          </p:cNvPr>
          <p:cNvSpPr txBox="1"/>
          <p:nvPr/>
        </p:nvSpPr>
        <p:spPr>
          <a:xfrm>
            <a:off x="2777475" y="5862447"/>
            <a:ext cx="386080" cy="201087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3738"/>
                </a:solidFill>
              </a:rPr>
              <a:t>통과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5FB53FE-2E9E-4AA8-9F7A-5EDAB27F8530}"/>
              </a:ext>
            </a:extLst>
          </p:cNvPr>
          <p:cNvSpPr txBox="1"/>
          <p:nvPr/>
        </p:nvSpPr>
        <p:spPr>
          <a:xfrm>
            <a:off x="4153939" y="4582040"/>
            <a:ext cx="386080" cy="201087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3738"/>
                </a:solidFill>
              </a:rPr>
              <a:t>실패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E5D1BA0-6EAB-4AD7-B4A4-207698F9484B}"/>
              </a:ext>
            </a:extLst>
          </p:cNvPr>
          <p:cNvSpPr txBox="1"/>
          <p:nvPr/>
        </p:nvSpPr>
        <p:spPr>
          <a:xfrm>
            <a:off x="4153939" y="5226858"/>
            <a:ext cx="386080" cy="201087"/>
          </a:xfrm>
          <a:prstGeom prst="rect">
            <a:avLst/>
          </a:prstGeom>
          <a:noFill/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ko-KR" altLang="en-US" sz="1000" dirty="0">
                <a:solidFill>
                  <a:srgbClr val="003738"/>
                </a:solidFill>
              </a:rPr>
              <a:t>실패</a:t>
            </a:r>
          </a:p>
        </p:txBody>
      </p:sp>
    </p:spTree>
    <p:extLst>
      <p:ext uri="{BB962C8B-B14F-4D97-AF65-F5344CB8AC3E}">
        <p14:creationId xmlns:p14="http://schemas.microsoft.com/office/powerpoint/2010/main" val="3113445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C1BF6D-6AF9-4582-BBDE-73963B7C0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3.4.2 </a:t>
            </a:r>
            <a:r>
              <a:rPr lang="ko-KR" altLang="en-US" dirty="0"/>
              <a:t>설치 장비 품질보증 계획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363485-05E3-4E48-A9A1-0099BF0BD8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설치 장비 품질 목표를 달성하기 위한 품질계획서 수립 후 사업 전체 기간 동안 품질활동을 수행하며 각 단계별 산출물이 목표</a:t>
            </a:r>
            <a:r>
              <a:rPr lang="en-US" altLang="ko-KR" dirty="0"/>
              <a:t>, </a:t>
            </a:r>
            <a:r>
              <a:rPr lang="ko-KR" altLang="en-US" dirty="0"/>
              <a:t>표준 및 문서화 절차 등에 부합하는지 평가하여 시정 조치를 취하고 목표를 달성합니다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436D16E-A335-40D3-A964-E8FF6F1B61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3.4 </a:t>
            </a:r>
            <a:r>
              <a:rPr lang="ko-KR" altLang="en-US" dirty="0"/>
              <a:t>시험 및 품질보증 계획 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68659D4-E296-4121-A190-E6AD18117B88}"/>
              </a:ext>
            </a:extLst>
          </p:cNvPr>
          <p:cNvGrpSpPr/>
          <p:nvPr/>
        </p:nvGrpSpPr>
        <p:grpSpPr>
          <a:xfrm>
            <a:off x="437132" y="2271726"/>
            <a:ext cx="9282868" cy="4370213"/>
            <a:chOff x="311566" y="2254705"/>
            <a:chExt cx="9282868" cy="4370213"/>
          </a:xfrm>
        </p:grpSpPr>
        <p:sp>
          <p:nvSpPr>
            <p:cNvPr id="8" name="Rectangle 59">
              <a:extLst>
                <a:ext uri="{FF2B5EF4-FFF2-40B4-BE49-F238E27FC236}">
                  <a16:creationId xmlns:a16="http://schemas.microsoft.com/office/drawing/2014/main" id="{055A804A-8570-45EC-BA6F-7D4CD013A1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-393866" y="3133226"/>
              <a:ext cx="4197440" cy="2785944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108000" tIns="144000" rIns="72000"/>
            <a:lstStyle/>
            <a:p>
              <a:pPr marL="101600" marR="0" lvl="0" indent="-101600" defTabSz="914400" eaLnBrk="1" fontAlgn="auto" latinLnBrk="0" hangingPunct="1">
                <a:lnSpc>
                  <a:spcPts val="12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3595E9"/>
                </a:buClr>
                <a:buSzTx/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endParaRPr kumimoji="1" lang="ko-KR" altLang="ko-KR" sz="1050" b="0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9" name="Rectangle 59">
              <a:extLst>
                <a:ext uri="{FF2B5EF4-FFF2-40B4-BE49-F238E27FC236}">
                  <a16:creationId xmlns:a16="http://schemas.microsoft.com/office/drawing/2014/main" id="{96926450-4708-4433-A884-1DA655CB747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880589" y="3133226"/>
              <a:ext cx="4197440" cy="2785944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108000" tIns="144000" rIns="72000"/>
            <a:lstStyle/>
            <a:p>
              <a:pPr marL="101600" marR="0" lvl="0" indent="-101600" defTabSz="914400" eaLnBrk="1" fontAlgn="auto" latinLnBrk="0" hangingPunct="1">
                <a:lnSpc>
                  <a:spcPts val="12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3595E9"/>
                </a:buClr>
                <a:buSzTx/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endParaRPr kumimoji="1" lang="ko-KR" altLang="ko-KR" sz="1050" b="0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0" name="Rectangle 59">
              <a:extLst>
                <a:ext uri="{FF2B5EF4-FFF2-40B4-BE49-F238E27FC236}">
                  <a16:creationId xmlns:a16="http://schemas.microsoft.com/office/drawing/2014/main" id="{F2E2AA1F-F6B9-4B54-9651-D149C722A0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102475" y="3133226"/>
              <a:ext cx="4197440" cy="2785944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108000" tIns="144000" rIns="72000"/>
            <a:lstStyle/>
            <a:p>
              <a:pPr marL="101600" marR="0" lvl="0" indent="-101600" defTabSz="914400" eaLnBrk="1" fontAlgn="auto" latinLnBrk="0" hangingPunct="1">
                <a:lnSpc>
                  <a:spcPts val="12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3595E9"/>
                </a:buClr>
                <a:buSzTx/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endParaRPr kumimoji="1" lang="ko-KR" altLang="ko-KR" sz="1050" b="0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1" name="AutoShape 47">
              <a:extLst>
                <a:ext uri="{FF2B5EF4-FFF2-40B4-BE49-F238E27FC236}">
                  <a16:creationId xmlns:a16="http://schemas.microsoft.com/office/drawing/2014/main" id="{957BDF86-4643-4BC0-BC3F-DD2B8F650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566" y="2257482"/>
              <a:ext cx="2785630" cy="317610"/>
            </a:xfrm>
            <a:prstGeom prst="round2SameRect">
              <a:avLst/>
            </a:prstGeom>
            <a:solidFill>
              <a:srgbClr val="005F4B"/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rPr>
                <a:t>품질보증 계획 수립</a:t>
              </a:r>
            </a:p>
          </p:txBody>
        </p:sp>
        <p:sp>
          <p:nvSpPr>
            <p:cNvPr id="12" name="AutoShape 47">
              <a:extLst>
                <a:ext uri="{FF2B5EF4-FFF2-40B4-BE49-F238E27FC236}">
                  <a16:creationId xmlns:a16="http://schemas.microsoft.com/office/drawing/2014/main" id="{9A62C857-C045-4396-8C08-46B84F962D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6468" y="2257482"/>
              <a:ext cx="2785630" cy="317610"/>
            </a:xfrm>
            <a:prstGeom prst="round2SameRect">
              <a:avLst/>
            </a:prstGeom>
            <a:solidFill>
              <a:srgbClr val="005F4B"/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rPr>
                <a:t>사업 수행  품질검토</a:t>
              </a:r>
            </a:p>
          </p:txBody>
        </p:sp>
        <p:sp>
          <p:nvSpPr>
            <p:cNvPr id="13" name="AutoShape 47">
              <a:extLst>
                <a:ext uri="{FF2B5EF4-FFF2-40B4-BE49-F238E27FC236}">
                  <a16:creationId xmlns:a16="http://schemas.microsoft.com/office/drawing/2014/main" id="{96D69775-E4D9-48D5-8282-172B75B834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8804" y="2257482"/>
              <a:ext cx="2785630" cy="317610"/>
            </a:xfrm>
            <a:prstGeom prst="round2SameRect">
              <a:avLst/>
            </a:prstGeom>
            <a:solidFill>
              <a:srgbClr val="005F4B"/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rPr>
                <a:t>      품질보증 사후점검 및 활동 보고</a:t>
              </a:r>
            </a:p>
          </p:txBody>
        </p:sp>
        <p:sp>
          <p:nvSpPr>
            <p:cNvPr id="14" name="AutoShape 116">
              <a:extLst>
                <a:ext uri="{FF2B5EF4-FFF2-40B4-BE49-F238E27FC236}">
                  <a16:creationId xmlns:a16="http://schemas.microsoft.com/office/drawing/2014/main" id="{A091409A-FF85-4D3A-828F-1AA147FA16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580510" y="5254933"/>
              <a:ext cx="249432" cy="365328"/>
            </a:xfrm>
            <a:prstGeom prst="rightArrow">
              <a:avLst>
                <a:gd name="adj1" fmla="val 62880"/>
                <a:gd name="adj2" fmla="val 53560"/>
              </a:avLst>
            </a:prstGeom>
            <a:solidFill>
              <a:sysClr val="window" lastClr="FFFFFF"/>
            </a:solidFill>
            <a:ln w="50800" cap="flat" cmpd="sng" algn="ctr">
              <a:solidFill>
                <a:srgbClr val="005F4B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6AD6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5" name="AutoShape 8">
              <a:extLst>
                <a:ext uri="{FF2B5EF4-FFF2-40B4-BE49-F238E27FC236}">
                  <a16:creationId xmlns:a16="http://schemas.microsoft.com/office/drawing/2014/main" id="{84D8890D-C1D3-4D53-B853-52E4D7008AA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580510" y="3721757"/>
              <a:ext cx="249432" cy="365328"/>
            </a:xfrm>
            <a:prstGeom prst="rightArrow">
              <a:avLst>
                <a:gd name="adj1" fmla="val 62880"/>
                <a:gd name="adj2" fmla="val 53560"/>
              </a:avLst>
            </a:prstGeom>
            <a:solidFill>
              <a:sysClr val="window" lastClr="FFFFFF"/>
            </a:solidFill>
            <a:ln w="50800" cap="flat" cmpd="sng" algn="ctr">
              <a:solidFill>
                <a:srgbClr val="005F4B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6AD6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356FFA5C-B9A4-4A87-9C0D-5FD053F474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26" y="2992129"/>
              <a:ext cx="2422057" cy="69067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108000" tIns="108000" rIns="72000"/>
            <a:lstStyle/>
            <a:p>
              <a:pPr marL="101600" marR="0" lvl="0" indent="-101600" defTabSz="914400" eaLnBrk="0" fontAlgn="auto" latinLnBrk="0" hangingPunct="0">
                <a:lnSpc>
                  <a:spcPct val="120000"/>
                </a:lnSpc>
                <a:spcAft>
                  <a:spcPts val="400"/>
                </a:spcAft>
                <a:buClr>
                  <a:schemeClr val="bg1">
                    <a:lumMod val="50000"/>
                  </a:schemeClr>
                </a:buClr>
                <a:buSzTx/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+mn-ea"/>
                  <a:cs typeface="+mn-cs"/>
                </a:rPr>
                <a:t>계약서</a:t>
              </a:r>
              <a:r>
                <a:rPr kumimoji="1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+mn-ea"/>
                  <a:cs typeface="+mn-cs"/>
                </a:rPr>
                <a:t>/IT </a:t>
              </a:r>
              <a:r>
                <a:rPr kumimoji="1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+mn-ea"/>
                  <a:cs typeface="+mn-cs"/>
                </a:rPr>
                <a:t>서비스 제공 합의서</a:t>
              </a:r>
            </a:p>
            <a:p>
              <a:pPr marL="101600" marR="0" lvl="0" indent="-101600" defTabSz="914400" eaLnBrk="0" fontAlgn="auto" latinLnBrk="0" hangingPunct="0">
                <a:lnSpc>
                  <a:spcPct val="120000"/>
                </a:lnSpc>
                <a:spcAft>
                  <a:spcPts val="400"/>
                </a:spcAft>
                <a:buClr>
                  <a:schemeClr val="bg1">
                    <a:lumMod val="50000"/>
                  </a:schemeClr>
                </a:buClr>
                <a:buSzTx/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+mn-ea"/>
                  <a:cs typeface="+mn-cs"/>
                </a:rPr>
                <a:t>사업 수행 기술서</a:t>
              </a:r>
            </a:p>
          </p:txBody>
        </p:sp>
        <p:sp>
          <p:nvSpPr>
            <p:cNvPr id="17" name="Rectangle 108">
              <a:extLst>
                <a:ext uri="{FF2B5EF4-FFF2-40B4-BE49-F238E27FC236}">
                  <a16:creationId xmlns:a16="http://schemas.microsoft.com/office/drawing/2014/main" id="{460F8DCE-9797-43B3-8A64-3259DFDB36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229" y="2770338"/>
              <a:ext cx="2421993" cy="246107"/>
            </a:xfrm>
            <a:prstGeom prst="round2SameRect">
              <a:avLst/>
            </a:prstGeom>
            <a:solidFill>
              <a:srgbClr val="005F4B"/>
            </a:solidFill>
            <a:ln w="3175" cap="flat" cmpd="sng" algn="ctr">
              <a:solidFill>
                <a:srgbClr val="AEB6C6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rPr>
                <a:t>Input</a:t>
              </a:r>
            </a:p>
          </p:txBody>
        </p:sp>
        <p:sp>
          <p:nvSpPr>
            <p:cNvPr id="18" name="Rectangle 114">
              <a:extLst>
                <a:ext uri="{FF2B5EF4-FFF2-40B4-BE49-F238E27FC236}">
                  <a16:creationId xmlns:a16="http://schemas.microsoft.com/office/drawing/2014/main" id="{D610B372-B1E4-4396-A1C9-2BD100C069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26" y="5875542"/>
              <a:ext cx="2422057" cy="565703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108000" tIns="108000" rIns="72000"/>
            <a:lstStyle/>
            <a:p>
              <a:pPr marL="101600" lvl="0" indent="-101600" eaLnBrk="0" latinLnBrk="0" hangingPunct="0">
                <a:lnSpc>
                  <a:spcPct val="120000"/>
                </a:lnSpc>
                <a:spcAft>
                  <a:spcPts val="400"/>
                </a:spcAft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100" kern="0" dirty="0">
                  <a:solidFill>
                    <a:srgbClr val="4D4D4D"/>
                  </a:solidFill>
                  <a:latin typeface="+mn-ea"/>
                </a:rPr>
                <a:t>사업 수행 품질보증 계획서</a:t>
              </a:r>
            </a:p>
          </p:txBody>
        </p:sp>
        <p:sp>
          <p:nvSpPr>
            <p:cNvPr id="19" name="Rectangle 115">
              <a:extLst>
                <a:ext uri="{FF2B5EF4-FFF2-40B4-BE49-F238E27FC236}">
                  <a16:creationId xmlns:a16="http://schemas.microsoft.com/office/drawing/2014/main" id="{61D64CAE-6B26-4095-9FFF-C02377C705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229" y="5630596"/>
              <a:ext cx="2421993" cy="244444"/>
            </a:xfrm>
            <a:prstGeom prst="round2SameRect">
              <a:avLst/>
            </a:prstGeom>
            <a:solidFill>
              <a:srgbClr val="005F4B"/>
            </a:solidFill>
            <a:ln w="3175" cap="flat" cmpd="sng" algn="ctr">
              <a:solidFill>
                <a:srgbClr val="AEB6C6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rPr>
                <a:t>Output</a:t>
              </a:r>
            </a:p>
          </p:txBody>
        </p:sp>
        <p:sp>
          <p:nvSpPr>
            <p:cNvPr id="20" name="AutoShape 121">
              <a:extLst>
                <a:ext uri="{FF2B5EF4-FFF2-40B4-BE49-F238E27FC236}">
                  <a16:creationId xmlns:a16="http://schemas.microsoft.com/office/drawing/2014/main" id="{617EC036-D976-4470-A68A-29DE66B92C9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854567" y="5255778"/>
              <a:ext cx="249432" cy="363638"/>
            </a:xfrm>
            <a:prstGeom prst="rightArrow">
              <a:avLst>
                <a:gd name="adj1" fmla="val 62880"/>
                <a:gd name="adj2" fmla="val 53560"/>
              </a:avLst>
            </a:prstGeom>
            <a:solidFill>
              <a:sysClr val="window" lastClr="FFFFFF"/>
            </a:solidFill>
            <a:ln w="50800" cap="flat" cmpd="sng" algn="ctr">
              <a:solidFill>
                <a:srgbClr val="005F4B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6AD6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21" name="AutoShape 123">
              <a:extLst>
                <a:ext uri="{FF2B5EF4-FFF2-40B4-BE49-F238E27FC236}">
                  <a16:creationId xmlns:a16="http://schemas.microsoft.com/office/drawing/2014/main" id="{6CB4B43C-9C89-484D-A9ED-5189D433987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854567" y="3722602"/>
              <a:ext cx="249432" cy="363638"/>
            </a:xfrm>
            <a:prstGeom prst="rightArrow">
              <a:avLst>
                <a:gd name="adj1" fmla="val 62880"/>
                <a:gd name="adj2" fmla="val 53560"/>
              </a:avLst>
            </a:prstGeom>
            <a:solidFill>
              <a:sysClr val="window" lastClr="FFFFFF"/>
            </a:solidFill>
            <a:ln w="50800" cap="flat" cmpd="sng" algn="ctr">
              <a:solidFill>
                <a:srgbClr val="005F4B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6AD6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22" name="Rectangle 130">
              <a:extLst>
                <a:ext uri="{FF2B5EF4-FFF2-40B4-BE49-F238E27FC236}">
                  <a16:creationId xmlns:a16="http://schemas.microsoft.com/office/drawing/2014/main" id="{82F5AA73-A3C6-4DDE-83FC-996E98E4AC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281" y="2992129"/>
              <a:ext cx="2422057" cy="69067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108000" tIns="108000" rIns="72000"/>
            <a:lstStyle/>
            <a:p>
              <a:pPr marL="101600" marR="0" indent="-101600" eaLnBrk="0" fontAlgn="auto" latinLnBrk="0" hangingPunct="0">
                <a:lnSpc>
                  <a:spcPct val="120000"/>
                </a:lnSpc>
                <a:spcAft>
                  <a:spcPts val="400"/>
                </a:spcAft>
                <a:buClr>
                  <a:schemeClr val="bg1">
                    <a:lumMod val="50000"/>
                  </a:schemeClr>
                </a:buClr>
                <a:buSzTx/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100" kern="0" dirty="0">
                  <a:solidFill>
                    <a:srgbClr val="4D4D4D"/>
                  </a:solidFill>
                  <a:latin typeface="+mn-ea"/>
                </a:rPr>
                <a:t>사업 수행 기술서</a:t>
              </a:r>
            </a:p>
            <a:p>
              <a:pPr marL="101600" marR="0" indent="-101600" eaLnBrk="0" fontAlgn="auto" latinLnBrk="0" hangingPunct="0">
                <a:lnSpc>
                  <a:spcPct val="120000"/>
                </a:lnSpc>
                <a:spcAft>
                  <a:spcPts val="400"/>
                </a:spcAft>
                <a:buClr>
                  <a:schemeClr val="bg1">
                    <a:lumMod val="50000"/>
                  </a:schemeClr>
                </a:buClr>
                <a:buSzTx/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100" kern="0" dirty="0">
                  <a:solidFill>
                    <a:srgbClr val="4D4D4D"/>
                  </a:solidFill>
                  <a:latin typeface="+mn-ea"/>
                </a:rPr>
                <a:t>사업 수행 품질보증 계획서</a:t>
              </a:r>
            </a:p>
          </p:txBody>
        </p:sp>
        <p:sp>
          <p:nvSpPr>
            <p:cNvPr id="23" name="Rectangle 131">
              <a:extLst>
                <a:ext uri="{FF2B5EF4-FFF2-40B4-BE49-F238E27FC236}">
                  <a16:creationId xmlns:a16="http://schemas.microsoft.com/office/drawing/2014/main" id="{BC63BF84-973A-4E7D-8B5E-15B463AC5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441" y="2750430"/>
              <a:ext cx="2423683" cy="246107"/>
            </a:xfrm>
            <a:prstGeom prst="round2SameRect">
              <a:avLst/>
            </a:prstGeom>
            <a:solidFill>
              <a:srgbClr val="005F4B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73A4"/>
                </a:buClr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</a:rPr>
                <a:t>Input</a:t>
              </a:r>
            </a:p>
          </p:txBody>
        </p:sp>
        <p:sp>
          <p:nvSpPr>
            <p:cNvPr id="24" name="Rectangle 136">
              <a:extLst>
                <a:ext uri="{FF2B5EF4-FFF2-40B4-BE49-F238E27FC236}">
                  <a16:creationId xmlns:a16="http://schemas.microsoft.com/office/drawing/2014/main" id="{3F60E009-16E8-40DE-B34D-B5892AD39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281" y="5875542"/>
              <a:ext cx="2422057" cy="565703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108000" tIns="108000" rIns="72000"/>
            <a:lstStyle/>
            <a:p>
              <a:pPr marL="101600" marR="0" indent="-101600" eaLnBrk="0" fontAlgn="auto" latinLnBrk="0" hangingPunct="0">
                <a:lnSpc>
                  <a:spcPct val="120000"/>
                </a:lnSpc>
                <a:spcAft>
                  <a:spcPts val="400"/>
                </a:spcAft>
                <a:buClr>
                  <a:schemeClr val="bg1">
                    <a:lumMod val="50000"/>
                  </a:schemeClr>
                </a:buClr>
                <a:buSzTx/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100" kern="0" dirty="0">
                  <a:solidFill>
                    <a:srgbClr val="4D4D4D"/>
                  </a:solidFill>
                  <a:latin typeface="+mn-ea"/>
                </a:rPr>
                <a:t>사업 수행 품질검토 보고서</a:t>
              </a:r>
            </a:p>
          </p:txBody>
        </p:sp>
        <p:sp>
          <p:nvSpPr>
            <p:cNvPr id="25" name="Rectangle 137">
              <a:extLst>
                <a:ext uri="{FF2B5EF4-FFF2-40B4-BE49-F238E27FC236}">
                  <a16:creationId xmlns:a16="http://schemas.microsoft.com/office/drawing/2014/main" id="{CB6B134C-A62F-42F7-A35A-F92003712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441" y="5630596"/>
              <a:ext cx="2423683" cy="244444"/>
            </a:xfrm>
            <a:prstGeom prst="round2SameRect">
              <a:avLst/>
            </a:prstGeom>
            <a:solidFill>
              <a:srgbClr val="005F4B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73A4"/>
                </a:buClr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</a:rPr>
                <a:t>Output</a:t>
              </a:r>
            </a:p>
          </p:txBody>
        </p:sp>
        <p:sp>
          <p:nvSpPr>
            <p:cNvPr id="26" name="AutoShape 139">
              <a:extLst>
                <a:ext uri="{FF2B5EF4-FFF2-40B4-BE49-F238E27FC236}">
                  <a16:creationId xmlns:a16="http://schemas.microsoft.com/office/drawing/2014/main" id="{A2F94478-16CD-4BA5-9444-F2C3B4F5CC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076057" y="5254933"/>
              <a:ext cx="249432" cy="365328"/>
            </a:xfrm>
            <a:prstGeom prst="rightArrow">
              <a:avLst>
                <a:gd name="adj1" fmla="val 62880"/>
                <a:gd name="adj2" fmla="val 53560"/>
              </a:avLst>
            </a:prstGeom>
            <a:solidFill>
              <a:sysClr val="window" lastClr="FFFFFF"/>
            </a:solidFill>
            <a:ln w="50800" cap="flat" cmpd="sng" algn="ctr">
              <a:solidFill>
                <a:srgbClr val="005F4B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6AD6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27" name="AutoShape 141">
              <a:extLst>
                <a:ext uri="{FF2B5EF4-FFF2-40B4-BE49-F238E27FC236}">
                  <a16:creationId xmlns:a16="http://schemas.microsoft.com/office/drawing/2014/main" id="{14E7B152-0FFE-433E-B2CE-DC57341D6CD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076057" y="3721757"/>
              <a:ext cx="249432" cy="365328"/>
            </a:xfrm>
            <a:prstGeom prst="rightArrow">
              <a:avLst>
                <a:gd name="adj1" fmla="val 62880"/>
                <a:gd name="adj2" fmla="val 53560"/>
              </a:avLst>
            </a:prstGeom>
            <a:solidFill>
              <a:sysClr val="window" lastClr="FFFFFF"/>
            </a:solidFill>
            <a:ln w="50800" cap="flat" cmpd="sng" algn="ctr">
              <a:solidFill>
                <a:srgbClr val="005F4B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6AD6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28" name="Rectangle 148">
              <a:extLst>
                <a:ext uri="{FF2B5EF4-FFF2-40B4-BE49-F238E27FC236}">
                  <a16:creationId xmlns:a16="http://schemas.microsoft.com/office/drawing/2014/main" id="{E59A939C-65FA-4FC1-872B-44DA8AD1D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0167" y="2992129"/>
              <a:ext cx="2422057" cy="69067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108000" tIns="108000" rIns="72000"/>
            <a:lstStyle/>
            <a:p>
              <a:pPr marL="101600" lvl="0" indent="-101600" eaLnBrk="0" latinLnBrk="0" hangingPunct="0">
                <a:lnSpc>
                  <a:spcPct val="120000"/>
                </a:lnSpc>
                <a:spcAft>
                  <a:spcPts val="400"/>
                </a:spcAft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100" kern="0" dirty="0">
                  <a:solidFill>
                    <a:srgbClr val="4D4D4D"/>
                  </a:solidFill>
                  <a:latin typeface="+mn-ea"/>
                </a:rPr>
                <a:t>사업 수행 품질보증계획서</a:t>
              </a:r>
            </a:p>
            <a:p>
              <a:pPr marL="101600" lvl="0" indent="-101600" eaLnBrk="0" latinLnBrk="0" hangingPunct="0">
                <a:lnSpc>
                  <a:spcPct val="120000"/>
                </a:lnSpc>
                <a:spcAft>
                  <a:spcPts val="400"/>
                </a:spcAft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100" kern="0" dirty="0">
                  <a:solidFill>
                    <a:srgbClr val="4D4D4D"/>
                  </a:solidFill>
                  <a:latin typeface="+mn-ea"/>
                </a:rPr>
                <a:t>사업 수행 품질보증보고서</a:t>
              </a:r>
            </a:p>
          </p:txBody>
        </p:sp>
        <p:sp>
          <p:nvSpPr>
            <p:cNvPr id="29" name="Rectangle 149">
              <a:extLst>
                <a:ext uri="{FF2B5EF4-FFF2-40B4-BE49-F238E27FC236}">
                  <a16:creationId xmlns:a16="http://schemas.microsoft.com/office/drawing/2014/main" id="{73D4A149-20AB-4B7A-9D14-FA4E8C5BD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9777" y="2740477"/>
              <a:ext cx="2421993" cy="246107"/>
            </a:xfrm>
            <a:prstGeom prst="round2SameRect">
              <a:avLst/>
            </a:prstGeom>
            <a:solidFill>
              <a:srgbClr val="005F4B"/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rPr>
                <a:t>Input</a:t>
              </a:r>
            </a:p>
          </p:txBody>
        </p:sp>
        <p:sp>
          <p:nvSpPr>
            <p:cNvPr id="30" name="Rectangle 111">
              <a:extLst>
                <a:ext uri="{FF2B5EF4-FFF2-40B4-BE49-F238E27FC236}">
                  <a16:creationId xmlns:a16="http://schemas.microsoft.com/office/drawing/2014/main" id="{8FD0FEB9-294E-4C44-8231-22E7C45FBA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26" y="4422442"/>
              <a:ext cx="2422057" cy="786035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108000" tIns="108000" rIns="72000"/>
            <a:lstStyle/>
            <a:p>
              <a:pPr marL="101600" indent="-101600" eaLnBrk="0" latinLnBrk="0" hangingPunct="0">
                <a:lnSpc>
                  <a:spcPct val="120000"/>
                </a:lnSpc>
                <a:spcAft>
                  <a:spcPts val="400"/>
                </a:spcAft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100" kern="0" dirty="0">
                  <a:solidFill>
                    <a:srgbClr val="4D4D4D"/>
                  </a:solidFill>
                  <a:latin typeface="+mn-ea"/>
                </a:rPr>
                <a:t>사업 수행 품질보증 계획수립</a:t>
              </a:r>
            </a:p>
            <a:p>
              <a:pPr marL="101600" indent="-101600" eaLnBrk="0" latinLnBrk="0" hangingPunct="0">
                <a:lnSpc>
                  <a:spcPct val="120000"/>
                </a:lnSpc>
                <a:spcAft>
                  <a:spcPts val="400"/>
                </a:spcAft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100" kern="0" dirty="0">
                  <a:solidFill>
                    <a:srgbClr val="4D4D4D"/>
                  </a:solidFill>
                  <a:latin typeface="+mn-ea"/>
                </a:rPr>
                <a:t>사업 수행 품질보증 계획검토 </a:t>
              </a:r>
              <a:r>
                <a:rPr kumimoji="1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rPr>
                <a:t>및 승인              </a:t>
              </a:r>
            </a:p>
          </p:txBody>
        </p:sp>
        <p:sp>
          <p:nvSpPr>
            <p:cNvPr id="31" name="Rectangle 112">
              <a:extLst>
                <a:ext uri="{FF2B5EF4-FFF2-40B4-BE49-F238E27FC236}">
                  <a16:creationId xmlns:a16="http://schemas.microsoft.com/office/drawing/2014/main" id="{3ABFFB12-59D9-4929-AED2-16B1E2AD5B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229" y="4182122"/>
              <a:ext cx="2421993" cy="246107"/>
            </a:xfrm>
            <a:prstGeom prst="round2SameRect">
              <a:avLst/>
            </a:prstGeom>
            <a:solidFill>
              <a:srgbClr val="005F4B"/>
            </a:solidFill>
            <a:ln w="3175" cap="flat" cmpd="sng" algn="ctr">
              <a:solidFill>
                <a:srgbClr val="AEB6C6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rPr>
                <a:t>주요 작업</a:t>
              </a:r>
            </a:p>
          </p:txBody>
        </p:sp>
        <p:sp>
          <p:nvSpPr>
            <p:cNvPr id="32" name="Rectangle 133">
              <a:extLst>
                <a:ext uri="{FF2B5EF4-FFF2-40B4-BE49-F238E27FC236}">
                  <a16:creationId xmlns:a16="http://schemas.microsoft.com/office/drawing/2014/main" id="{2C1649A1-6692-4EFF-8777-35B505204E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8281" y="4422442"/>
              <a:ext cx="2422057" cy="786035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108000" tIns="108000" rIns="72000"/>
            <a:lstStyle/>
            <a:p>
              <a:pPr marL="101600" lvl="0" indent="-101600" eaLnBrk="0" latinLnBrk="0" hangingPunct="0">
                <a:lnSpc>
                  <a:spcPct val="120000"/>
                </a:lnSpc>
                <a:spcAft>
                  <a:spcPts val="400"/>
                </a:spcAft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100" kern="0" dirty="0">
                  <a:solidFill>
                    <a:srgbClr val="4D4D4D"/>
                  </a:solidFill>
                  <a:latin typeface="+mn-ea"/>
                </a:rPr>
                <a:t>사업 수행 품질활동 지원</a:t>
              </a:r>
            </a:p>
            <a:p>
              <a:pPr marL="101600" lvl="0" indent="-101600" eaLnBrk="0" latinLnBrk="0" hangingPunct="0">
                <a:lnSpc>
                  <a:spcPct val="120000"/>
                </a:lnSpc>
                <a:spcAft>
                  <a:spcPts val="400"/>
                </a:spcAft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100" kern="0" dirty="0">
                  <a:solidFill>
                    <a:srgbClr val="4D4D4D"/>
                  </a:solidFill>
                  <a:latin typeface="+mn-ea"/>
                </a:rPr>
                <a:t>산출물 동료 검토</a:t>
              </a:r>
            </a:p>
            <a:p>
              <a:pPr marL="101600" lvl="0" indent="-101600" eaLnBrk="0" latinLnBrk="0" hangingPunct="0">
                <a:lnSpc>
                  <a:spcPct val="120000"/>
                </a:lnSpc>
                <a:spcAft>
                  <a:spcPts val="400"/>
                </a:spcAft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100" kern="0" dirty="0">
                  <a:solidFill>
                    <a:srgbClr val="4D4D4D"/>
                  </a:solidFill>
                  <a:latin typeface="+mn-ea"/>
                </a:rPr>
                <a:t>협력업체 품질 검토              </a:t>
              </a:r>
            </a:p>
          </p:txBody>
        </p:sp>
        <p:sp>
          <p:nvSpPr>
            <p:cNvPr id="33" name="Rectangle 134">
              <a:extLst>
                <a:ext uri="{FF2B5EF4-FFF2-40B4-BE49-F238E27FC236}">
                  <a16:creationId xmlns:a16="http://schemas.microsoft.com/office/drawing/2014/main" id="{811D31A3-F592-47BA-AE15-31F25EAEA2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7441" y="4182122"/>
              <a:ext cx="2423683" cy="246107"/>
            </a:xfrm>
            <a:prstGeom prst="round2SameRect">
              <a:avLst/>
            </a:prstGeom>
            <a:solidFill>
              <a:srgbClr val="005F4B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73A4"/>
                </a:buClr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</a:rPr>
                <a:t>주요 작업</a:t>
              </a:r>
            </a:p>
          </p:txBody>
        </p:sp>
        <p:sp>
          <p:nvSpPr>
            <p:cNvPr id="34" name="Rectangle 151">
              <a:extLst>
                <a:ext uri="{FF2B5EF4-FFF2-40B4-BE49-F238E27FC236}">
                  <a16:creationId xmlns:a16="http://schemas.microsoft.com/office/drawing/2014/main" id="{3B5B5C37-BFA7-4FD4-964F-5C72BB8053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0167" y="4422442"/>
              <a:ext cx="2422057" cy="786035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108000" tIns="108000" rIns="72000"/>
            <a:lstStyle/>
            <a:p>
              <a:pPr marL="101600" marR="0" indent="-101600" eaLnBrk="0" fontAlgn="auto" latinLnBrk="0" hangingPunct="0">
                <a:lnSpc>
                  <a:spcPct val="120000"/>
                </a:lnSpc>
                <a:spcAft>
                  <a:spcPts val="400"/>
                </a:spcAft>
                <a:buClr>
                  <a:schemeClr val="bg1">
                    <a:lumMod val="50000"/>
                  </a:schemeClr>
                </a:buClr>
                <a:buSzTx/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100" kern="0" dirty="0">
                  <a:solidFill>
                    <a:srgbClr val="4D4D4D"/>
                  </a:solidFill>
                  <a:latin typeface="+mn-ea"/>
                </a:rPr>
                <a:t>품질보증 활동 사항 검토 및 통보 </a:t>
              </a:r>
            </a:p>
            <a:p>
              <a:pPr marL="101600" marR="0" indent="-101600" eaLnBrk="0" fontAlgn="auto" latinLnBrk="0" hangingPunct="0">
                <a:lnSpc>
                  <a:spcPct val="120000"/>
                </a:lnSpc>
                <a:spcAft>
                  <a:spcPts val="400"/>
                </a:spcAft>
                <a:buClr>
                  <a:schemeClr val="bg1">
                    <a:lumMod val="50000"/>
                  </a:schemeClr>
                </a:buClr>
                <a:buSzTx/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100" kern="0" dirty="0">
                  <a:solidFill>
                    <a:srgbClr val="4D4D4D"/>
                  </a:solidFill>
                  <a:latin typeface="+mn-ea"/>
                </a:rPr>
                <a:t>품질보증 활동 보고</a:t>
              </a:r>
            </a:p>
          </p:txBody>
        </p:sp>
        <p:sp>
          <p:nvSpPr>
            <p:cNvPr id="35" name="Rectangle 152">
              <a:extLst>
                <a:ext uri="{FF2B5EF4-FFF2-40B4-BE49-F238E27FC236}">
                  <a16:creationId xmlns:a16="http://schemas.microsoft.com/office/drawing/2014/main" id="{A8580996-8AF2-431F-A370-F6D8CD9415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9777" y="4182122"/>
              <a:ext cx="2421993" cy="246107"/>
            </a:xfrm>
            <a:prstGeom prst="round2SameRect">
              <a:avLst/>
            </a:prstGeom>
            <a:solidFill>
              <a:srgbClr val="005F4B"/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rPr>
                <a:t>주요 작업</a:t>
              </a:r>
            </a:p>
          </p:txBody>
        </p:sp>
        <p:sp>
          <p:nvSpPr>
            <p:cNvPr id="36" name="Rectangle 154">
              <a:extLst>
                <a:ext uri="{FF2B5EF4-FFF2-40B4-BE49-F238E27FC236}">
                  <a16:creationId xmlns:a16="http://schemas.microsoft.com/office/drawing/2014/main" id="{194EDB94-DE8D-4DB6-A473-47CA474652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0167" y="5875542"/>
              <a:ext cx="2422057" cy="565703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108000" tIns="108000" rIns="72000"/>
            <a:lstStyle/>
            <a:p>
              <a:pPr marL="101600" lvl="0" indent="-101600" eaLnBrk="0" latinLnBrk="0" hangingPunct="0">
                <a:lnSpc>
                  <a:spcPct val="120000"/>
                </a:lnSpc>
                <a:spcAft>
                  <a:spcPts val="400"/>
                </a:spcAft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100" kern="0" dirty="0">
                  <a:solidFill>
                    <a:srgbClr val="4D4D4D"/>
                  </a:solidFill>
                  <a:latin typeface="+mn-ea"/>
                </a:rPr>
                <a:t>품질보증 활동  </a:t>
              </a:r>
              <a:r>
                <a:rPr kumimoji="1" lang="en-US" altLang="ko-KR" sz="1100" kern="0" dirty="0">
                  <a:solidFill>
                    <a:srgbClr val="4D4D4D"/>
                  </a:solidFill>
                  <a:latin typeface="+mn-ea"/>
                </a:rPr>
                <a:t>DATA</a:t>
              </a:r>
            </a:p>
            <a:p>
              <a:pPr marL="101600" marR="0" lvl="0" indent="-101600" defTabSz="914400" eaLnBrk="0" fontAlgn="auto" latinLnBrk="0" hangingPunct="0">
                <a:lnSpc>
                  <a:spcPct val="120000"/>
                </a:lnSpc>
                <a:spcAft>
                  <a:spcPts val="400"/>
                </a:spcAft>
                <a:buClr>
                  <a:srgbClr val="3595E9"/>
                </a:buClr>
                <a:buSzTx/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endPara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37" name="Rectangle 155">
              <a:extLst>
                <a:ext uri="{FF2B5EF4-FFF2-40B4-BE49-F238E27FC236}">
                  <a16:creationId xmlns:a16="http://schemas.microsoft.com/office/drawing/2014/main" id="{EF3BB734-589C-432C-9C33-BA696077F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9777" y="5630596"/>
              <a:ext cx="2421993" cy="244444"/>
            </a:xfrm>
            <a:prstGeom prst="round2SameRect">
              <a:avLst/>
            </a:prstGeom>
            <a:solidFill>
              <a:srgbClr val="005F4B"/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rPr>
                <a:t>Output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14624D8-E2EB-45B0-A6A5-BBBE693A3F28}"/>
                </a:ext>
              </a:extLst>
            </p:cNvPr>
            <p:cNvSpPr txBox="1"/>
            <p:nvPr/>
          </p:nvSpPr>
          <p:spPr>
            <a:xfrm>
              <a:off x="358623" y="2254705"/>
              <a:ext cx="396262" cy="3231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alpha val="80000"/>
                    </a:prstClr>
                  </a:solidFill>
                  <a:effectLst/>
                  <a:uLnTx/>
                  <a:uFillTx/>
                  <a:latin typeface="+mn-ea"/>
                </a:rPr>
                <a:t>01</a:t>
              </a:r>
              <a:endPara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3CDE4F-926A-4143-AE1F-C85651953463}"/>
                </a:ext>
              </a:extLst>
            </p:cNvPr>
            <p:cNvSpPr txBox="1"/>
            <p:nvPr/>
          </p:nvSpPr>
          <p:spPr>
            <a:xfrm>
              <a:off x="3657204" y="2254705"/>
              <a:ext cx="396262" cy="3231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alpha val="80000"/>
                    </a:prstClr>
                  </a:solidFill>
                  <a:effectLst/>
                  <a:uLnTx/>
                  <a:uFillTx/>
                  <a:latin typeface="+mn-ea"/>
                </a:rPr>
                <a:t>02</a:t>
              </a:r>
              <a:endPara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0E918E8-1B6E-433D-A1BA-F158FB4A7668}"/>
                </a:ext>
              </a:extLst>
            </p:cNvPr>
            <p:cNvSpPr txBox="1"/>
            <p:nvPr/>
          </p:nvSpPr>
          <p:spPr>
            <a:xfrm>
              <a:off x="6844808" y="2254705"/>
              <a:ext cx="396262" cy="3231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alpha val="80000"/>
                    </a:prstClr>
                  </a:solidFill>
                  <a:effectLst/>
                  <a:uLnTx/>
                  <a:uFillTx/>
                  <a:latin typeface="+mn-ea"/>
                </a:rPr>
                <a:t>03</a:t>
              </a:r>
              <a:endParaRPr kumimoji="0" lang="ko-KR" alt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+mn-ea"/>
              </a:endParaRPr>
            </a:p>
          </p:txBody>
        </p:sp>
      </p:grp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D6DF3E25-580F-4C4A-9FA5-93364548E884}"/>
              </a:ext>
            </a:extLst>
          </p:cNvPr>
          <p:cNvSpPr/>
          <p:nvPr/>
        </p:nvSpPr>
        <p:spPr>
          <a:xfrm>
            <a:off x="3513000" y="1616442"/>
            <a:ext cx="2880000" cy="432000"/>
          </a:xfrm>
          <a:custGeom>
            <a:avLst/>
            <a:gdLst>
              <a:gd name="connsiteX0" fmla="*/ 91802 w 3708000"/>
              <a:gd name="connsiteY0" fmla="*/ 0 h 550800"/>
              <a:gd name="connsiteX1" fmla="*/ 3616198 w 3708000"/>
              <a:gd name="connsiteY1" fmla="*/ 0 h 550800"/>
              <a:gd name="connsiteX2" fmla="*/ 3708000 w 3708000"/>
              <a:gd name="connsiteY2" fmla="*/ 91802 h 550800"/>
              <a:gd name="connsiteX3" fmla="*/ 3708000 w 3708000"/>
              <a:gd name="connsiteY3" fmla="*/ 95402 h 550800"/>
              <a:gd name="connsiteX4" fmla="*/ 3617998 w 3708000"/>
              <a:gd name="connsiteY4" fmla="*/ 5400 h 550800"/>
              <a:gd name="connsiteX5" fmla="*/ 198002 w 3708000"/>
              <a:gd name="connsiteY5" fmla="*/ 5400 h 550800"/>
              <a:gd name="connsiteX6" fmla="*/ 108000 w 3708000"/>
              <a:gd name="connsiteY6" fmla="*/ 95402 h 550800"/>
              <a:gd name="connsiteX7" fmla="*/ 108000 w 3708000"/>
              <a:gd name="connsiteY7" fmla="*/ 455398 h 550800"/>
              <a:gd name="connsiteX8" fmla="*/ 198002 w 3708000"/>
              <a:gd name="connsiteY8" fmla="*/ 545400 h 550800"/>
              <a:gd name="connsiteX9" fmla="*/ 3617998 w 3708000"/>
              <a:gd name="connsiteY9" fmla="*/ 545400 h 550800"/>
              <a:gd name="connsiteX10" fmla="*/ 3708000 w 3708000"/>
              <a:gd name="connsiteY10" fmla="*/ 455398 h 550800"/>
              <a:gd name="connsiteX11" fmla="*/ 3708000 w 3708000"/>
              <a:gd name="connsiteY11" fmla="*/ 458998 h 550800"/>
              <a:gd name="connsiteX12" fmla="*/ 3616198 w 3708000"/>
              <a:gd name="connsiteY12" fmla="*/ 550800 h 550800"/>
              <a:gd name="connsiteX13" fmla="*/ 91802 w 3708000"/>
              <a:gd name="connsiteY13" fmla="*/ 550800 h 550800"/>
              <a:gd name="connsiteX14" fmla="*/ 0 w 3708000"/>
              <a:gd name="connsiteY14" fmla="*/ 458998 h 550800"/>
              <a:gd name="connsiteX15" fmla="*/ 0 w 3708000"/>
              <a:gd name="connsiteY15" fmla="*/ 91802 h 550800"/>
              <a:gd name="connsiteX16" fmla="*/ 91802 w 3708000"/>
              <a:gd name="connsiteY16" fmla="*/ 0 h 55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08000" h="550800">
                <a:moveTo>
                  <a:pt x="91802" y="0"/>
                </a:moveTo>
                <a:lnTo>
                  <a:pt x="3616198" y="0"/>
                </a:lnTo>
                <a:cubicBezTo>
                  <a:pt x="3666899" y="0"/>
                  <a:pt x="3708000" y="41101"/>
                  <a:pt x="3708000" y="91802"/>
                </a:cubicBezTo>
                <a:lnTo>
                  <a:pt x="3708000" y="95402"/>
                </a:lnTo>
                <a:cubicBezTo>
                  <a:pt x="3708000" y="45695"/>
                  <a:pt x="3667705" y="5400"/>
                  <a:pt x="3617998" y="5400"/>
                </a:cubicBezTo>
                <a:lnTo>
                  <a:pt x="198002" y="5400"/>
                </a:lnTo>
                <a:cubicBezTo>
                  <a:pt x="148295" y="5400"/>
                  <a:pt x="108000" y="45695"/>
                  <a:pt x="108000" y="95402"/>
                </a:cubicBezTo>
                <a:lnTo>
                  <a:pt x="108000" y="455398"/>
                </a:lnTo>
                <a:cubicBezTo>
                  <a:pt x="108000" y="505105"/>
                  <a:pt x="148295" y="545400"/>
                  <a:pt x="198002" y="545400"/>
                </a:cubicBezTo>
                <a:lnTo>
                  <a:pt x="3617998" y="545400"/>
                </a:lnTo>
                <a:cubicBezTo>
                  <a:pt x="3667705" y="545400"/>
                  <a:pt x="3708000" y="505105"/>
                  <a:pt x="3708000" y="455398"/>
                </a:cubicBezTo>
                <a:lnTo>
                  <a:pt x="3708000" y="458998"/>
                </a:lnTo>
                <a:cubicBezTo>
                  <a:pt x="3708000" y="509699"/>
                  <a:pt x="3666899" y="550800"/>
                  <a:pt x="3616198" y="550800"/>
                </a:cubicBezTo>
                <a:lnTo>
                  <a:pt x="91802" y="550800"/>
                </a:lnTo>
                <a:cubicBezTo>
                  <a:pt x="41101" y="550800"/>
                  <a:pt x="0" y="509699"/>
                  <a:pt x="0" y="458998"/>
                </a:cubicBezTo>
                <a:lnTo>
                  <a:pt x="0" y="91802"/>
                </a:lnTo>
                <a:cubicBezTo>
                  <a:pt x="0" y="41101"/>
                  <a:pt x="41101" y="0"/>
                  <a:pt x="91802" y="0"/>
                </a:cubicBezTo>
                <a:close/>
              </a:path>
            </a:pathLst>
          </a:custGeom>
          <a:solidFill>
            <a:srgbClr val="005F4B"/>
          </a:solidFill>
          <a:ln>
            <a:solidFill>
              <a:srgbClr val="005F4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rtlCol="0" anchor="ctr">
            <a:noAutofit/>
          </a:bodyPr>
          <a:lstStyle/>
          <a:p>
            <a:pPr algn="ctr"/>
            <a:r>
              <a:rPr lang="ko-KR" altLang="en-US" sz="1600" b="1" dirty="0">
                <a:solidFill>
                  <a:srgbClr val="003738"/>
                </a:solidFill>
              </a:rPr>
              <a:t>품질보증 절차</a:t>
            </a:r>
          </a:p>
        </p:txBody>
      </p:sp>
    </p:spTree>
    <p:extLst>
      <p:ext uri="{BB962C8B-B14F-4D97-AF65-F5344CB8AC3E}">
        <p14:creationId xmlns:p14="http://schemas.microsoft.com/office/powerpoint/2010/main" val="27152020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6C62382E-11EF-4654-88CB-BB006C8F4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C25E3A8-7002-4048-A6CE-B155236C38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FF8F318-2064-4B2C-AD44-744239C034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605025"/>
              </p:ext>
            </p:extLst>
          </p:nvPr>
        </p:nvGraphicFramePr>
        <p:xfrm>
          <a:off x="1576389" y="2546985"/>
          <a:ext cx="6753223" cy="1006321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619373">
                  <a:extLst>
                    <a:ext uri="{9D8B030D-6E8A-4147-A177-3AD203B41FA5}">
                      <a16:colId xmlns:a16="http://schemas.microsoft.com/office/drawing/2014/main" val="1078104509"/>
                    </a:ext>
                  </a:extLst>
                </a:gridCol>
                <a:gridCol w="4133850">
                  <a:extLst>
                    <a:ext uri="{9D8B030D-6E8A-4147-A177-3AD203B41FA5}">
                      <a16:colId xmlns:a16="http://schemas.microsoft.com/office/drawing/2014/main" val="2471634197"/>
                    </a:ext>
                  </a:extLst>
                </a:gridCol>
              </a:tblGrid>
              <a:tr h="955499">
                <a:tc>
                  <a:txBody>
                    <a:bodyPr/>
                    <a:lstStyle/>
                    <a:p>
                      <a:pPr algn="l" latinLnBrk="0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유지보수 및 지원방안</a:t>
                      </a:r>
                    </a:p>
                  </a:txBody>
                  <a:tcPr marL="180000" marR="180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장애처리 접수와 완료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0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4.2 Warranty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  <a:p>
                      <a:pPr algn="l" latinLnBrk="0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4.3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교육 및 기술지원 방안</a:t>
                      </a: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3697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5982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EC9FE5C3-3887-49DA-9750-BD824F22C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4.1.1 </a:t>
            </a:r>
            <a:r>
              <a:rPr lang="ko-KR" altLang="en-US" dirty="0"/>
              <a:t>고장 신고 접수 후 완료까지의 절차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142F60E-4BD3-41F9-B716-BFA6295E26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체계적이고 효율적인 절차를 통해 신속하게 장애 처리하며</a:t>
            </a:r>
            <a:r>
              <a:rPr lang="en-US" altLang="ko-KR" dirty="0"/>
              <a:t>, </a:t>
            </a:r>
            <a:r>
              <a:rPr lang="ko-KR" altLang="en-US" dirty="0"/>
              <a:t>신속한 장애 처리로 데이터손실 방지 및 중단 없는 안정적 운영을 지원합니다</a:t>
            </a:r>
            <a:r>
              <a:rPr lang="en-US" altLang="ko-KR" dirty="0"/>
              <a:t>.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BBABEBF-9C3E-4459-8189-6125DE3F14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4.1 </a:t>
            </a:r>
            <a:r>
              <a:rPr lang="ko-KR" altLang="en-US" dirty="0"/>
              <a:t>장애처리 접수와 완료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326919FA-5DB6-4AB3-BF3D-79D04142A8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04978"/>
              </p:ext>
            </p:extLst>
          </p:nvPr>
        </p:nvGraphicFramePr>
        <p:xfrm>
          <a:off x="388755" y="5189381"/>
          <a:ext cx="9262777" cy="1335245"/>
        </p:xfrm>
        <a:graphic>
          <a:graphicData uri="http://schemas.openxmlformats.org/drawingml/2006/table">
            <a:tbl>
              <a:tblPr firstRow="1" bandRow="1"/>
              <a:tblGrid>
                <a:gridCol w="11579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79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309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79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79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3881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100" b="1" kern="1200" spc="-3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  <a:cs typeface="+mn-cs"/>
                        </a:rPr>
                        <a:t>Severity</a:t>
                      </a:r>
                      <a:endParaRPr kumimoji="1" lang="en-US" altLang="ko-KR" sz="1100" b="1" kern="1200" spc="-3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F4B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kern="1200" spc="-3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  <a:cs typeface="+mn-cs"/>
                        </a:rPr>
                        <a:t>장애 정도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F4B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kern="1200" spc="-3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  <a:cs typeface="+mn-cs"/>
                        </a:rPr>
                        <a:t>내  역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F4B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kern="1200" spc="-3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  <a:cs typeface="+mn-cs"/>
                        </a:rPr>
                        <a:t>착수 시간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F4B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kern="1200" spc="-3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  <a:cs typeface="+mn-cs"/>
                        </a:rPr>
                        <a:t>목표 완료 </a:t>
                      </a:r>
                      <a:endParaRPr kumimoji="1" lang="en-US" altLang="ko-KR" sz="1100" b="1" kern="1200" spc="-3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kern="1200" spc="-3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  <a:cs typeface="+mn-cs"/>
                        </a:rPr>
                        <a:t>소요 시간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F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378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en-US" sz="105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SEV 1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 치명적 장애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 핵심 구성 요소의 작동 불능으로 인한 운영 중단 </a:t>
                      </a:r>
                      <a:r>
                        <a:rPr kumimoji="1" lang="en-US" altLang="ko-KR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사용 불능</a:t>
                      </a:r>
                      <a:r>
                        <a:rPr kumimoji="1" lang="en-US" altLang="ko-KR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kumimoji="1" lang="ko-KR" altLang="en-US" sz="1050" b="0" i="0" u="none" strike="noStrike" kern="1200" cap="none" spc="-3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즉시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시간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378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en-US" sz="105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SEV 2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 심각한 장애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 사용은 가능하나 업무영향</a:t>
                      </a:r>
                      <a:r>
                        <a:rPr kumimoji="1" lang="en-US" altLang="ko-KR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기능이 엄격히 제한됨 </a:t>
                      </a:r>
                      <a:r>
                        <a:rPr kumimoji="1" lang="en-US" altLang="ko-KR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상급 영향</a:t>
                      </a:r>
                      <a:r>
                        <a:rPr kumimoji="1" lang="en-US" altLang="ko-KR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kumimoji="1" lang="ko-KR" altLang="en-US" sz="1050" b="0" i="0" u="none" strike="noStrike" kern="1200" cap="none" spc="-3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즉시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시간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378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en-US" sz="105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SEV 3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 기능 장애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 부가 기능의 장애</a:t>
                      </a:r>
                      <a:r>
                        <a:rPr kumimoji="1" lang="en-US" altLang="ko-KR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주 용도에는 영향 없음 </a:t>
                      </a:r>
                      <a:r>
                        <a:rPr kumimoji="1" lang="en-US" altLang="ko-KR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중급영향</a:t>
                      </a:r>
                      <a:r>
                        <a:rPr kumimoji="1" lang="en-US" altLang="ko-KR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kumimoji="1" lang="ko-KR" altLang="en-US" sz="1050" b="0" i="0" u="none" strike="noStrike" kern="1200" cap="none" spc="-3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시간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24</a:t>
                      </a: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시간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378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en-US" sz="105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SEV 4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 운용 장애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 중요하지 않은 기능의 일부 장애 </a:t>
                      </a:r>
                      <a:r>
                        <a:rPr kumimoji="1" lang="en-US" altLang="ko-KR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비 기술적 요청</a:t>
                      </a:r>
                      <a:r>
                        <a:rPr kumimoji="1" lang="en-US" altLang="ko-KR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kumimoji="1" lang="ko-KR" altLang="en-US" sz="1050" b="0" i="0" u="none" strike="noStrike" kern="1200" cap="none" spc="-3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시간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48</a:t>
                      </a: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시간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999B9EB-4B6B-4C4A-BD62-506EFFC71F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922497"/>
              </p:ext>
            </p:extLst>
          </p:nvPr>
        </p:nvGraphicFramePr>
        <p:xfrm>
          <a:off x="388753" y="2240195"/>
          <a:ext cx="9262780" cy="2864295"/>
        </p:xfrm>
        <a:graphic>
          <a:graphicData uri="http://schemas.openxmlformats.org/drawingml/2006/table">
            <a:tbl>
              <a:tblPr firstRow="1" bandRow="1"/>
              <a:tblGrid>
                <a:gridCol w="2315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5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5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56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6167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kern="1200" spc="-3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  <a:cs typeface="+mn-cs"/>
                        </a:rPr>
                        <a:t>발생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F4B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kern="1200" spc="-3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  <a:cs typeface="+mn-cs"/>
                        </a:rPr>
                        <a:t>분석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F4B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kern="1200" spc="-3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  <a:cs typeface="+mn-cs"/>
                        </a:rPr>
                        <a:t>조치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F4B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kern="1200" spc="-3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  <a:cs typeface="+mn-cs"/>
                        </a:rPr>
                        <a:t>보고 및 종료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F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8128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순서도: 대체 처리 10">
            <a:extLst>
              <a:ext uri="{FF2B5EF4-FFF2-40B4-BE49-F238E27FC236}">
                <a16:creationId xmlns:a16="http://schemas.microsoft.com/office/drawing/2014/main" id="{B4C1D2FE-7589-4ACD-9DCA-9F47183DC147}"/>
              </a:ext>
            </a:extLst>
          </p:cNvPr>
          <p:cNvSpPr/>
          <p:nvPr/>
        </p:nvSpPr>
        <p:spPr bwMode="auto">
          <a:xfrm>
            <a:off x="448333" y="3329194"/>
            <a:ext cx="741663" cy="206836"/>
          </a:xfrm>
          <a:prstGeom prst="flowChartAlternateProcess">
            <a:avLst/>
          </a:prstGeom>
          <a:solidFill>
            <a:sysClr val="window" lastClr="FFFFFF">
              <a:lumMod val="50000"/>
            </a:sysClr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0" marR="0" lvl="0" indent="-180975" algn="ctr" defTabSz="99569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장애접수</a:t>
            </a:r>
          </a:p>
        </p:txBody>
      </p:sp>
      <p:sp>
        <p:nvSpPr>
          <p:cNvPr id="12" name="순서도: 판단 11">
            <a:extLst>
              <a:ext uri="{FF2B5EF4-FFF2-40B4-BE49-F238E27FC236}">
                <a16:creationId xmlns:a16="http://schemas.microsoft.com/office/drawing/2014/main" id="{DD1216A3-4CAE-4466-95E0-048642942401}"/>
              </a:ext>
            </a:extLst>
          </p:cNvPr>
          <p:cNvSpPr/>
          <p:nvPr/>
        </p:nvSpPr>
        <p:spPr bwMode="auto">
          <a:xfrm>
            <a:off x="1557244" y="3291582"/>
            <a:ext cx="1124366" cy="285425"/>
          </a:xfrm>
          <a:prstGeom prst="flowChartDecision">
            <a:avLst/>
          </a:prstGeom>
          <a:solidFill>
            <a:sysClr val="window" lastClr="FFFFFF">
              <a:lumMod val="50000"/>
            </a:sysClr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0" marR="0" lvl="0" indent="-180975" algn="ctr" defTabSz="99569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Known</a:t>
            </a:r>
            <a:br>
              <a:rPr kumimoji="0" lang="en-US" altLang="ko-KR" sz="1000" b="0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</a:br>
            <a:r>
              <a:rPr kumimoji="0" lang="en-US" altLang="ko-KR" sz="1000" b="0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Issue?</a:t>
            </a:r>
            <a:endParaRPr kumimoji="0" lang="ko-KR" altLang="en-US" sz="1000" b="0" i="0" u="none" strike="noStrike" kern="0" cap="none" spc="-30" normalizeH="0" baseline="0" noProof="0" dirty="0">
              <a:ln>
                <a:solidFill>
                  <a:srgbClr val="DE2F51">
                    <a:alpha val="0"/>
                  </a:srgbClr>
                </a:solidFill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effectLst/>
              <a:uLnTx/>
              <a:uFillTx/>
              <a:latin typeface="+mn-ea"/>
            </a:endParaRPr>
          </a:p>
        </p:txBody>
      </p:sp>
      <p:sp>
        <p:nvSpPr>
          <p:cNvPr id="13" name="원통 138">
            <a:extLst>
              <a:ext uri="{FF2B5EF4-FFF2-40B4-BE49-F238E27FC236}">
                <a16:creationId xmlns:a16="http://schemas.microsoft.com/office/drawing/2014/main" id="{FC4E5BD2-22AF-4FCF-8B8B-778FFEE00A7D}"/>
              </a:ext>
            </a:extLst>
          </p:cNvPr>
          <p:cNvSpPr/>
          <p:nvPr/>
        </p:nvSpPr>
        <p:spPr bwMode="auto">
          <a:xfrm>
            <a:off x="1848786" y="3729132"/>
            <a:ext cx="536130" cy="317552"/>
          </a:xfrm>
          <a:prstGeom prst="can">
            <a:avLst/>
          </a:prstGeom>
          <a:solidFill>
            <a:sysClr val="window" lastClr="FFFFFF">
              <a:lumMod val="50000"/>
            </a:sysClr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0" marR="0" lvl="0" indent="-180975" algn="ctr" defTabSz="99569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KM</a:t>
            </a:r>
          </a:p>
          <a:p>
            <a:pPr marL="0" marR="0" lvl="0" indent="-180975" algn="ctr" defTabSz="99569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DB</a:t>
            </a:r>
            <a:endParaRPr kumimoji="0" lang="ko-KR" altLang="en-US" sz="1000" b="0" i="0" u="none" strike="noStrike" kern="0" cap="none" spc="-30" normalizeH="0" baseline="0" noProof="0" dirty="0">
              <a:ln>
                <a:solidFill>
                  <a:srgbClr val="DE2F51">
                    <a:alpha val="0"/>
                  </a:srgbClr>
                </a:solidFill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effectLst/>
              <a:uLnTx/>
              <a:uFillTx/>
              <a:latin typeface="+mn-ea"/>
            </a:endParaRP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8FE81B52-05D6-40EC-A5FF-9C0BB8F8F800}"/>
              </a:ext>
            </a:extLst>
          </p:cNvPr>
          <p:cNvSpPr/>
          <p:nvPr/>
        </p:nvSpPr>
        <p:spPr bwMode="auto">
          <a:xfrm>
            <a:off x="3386917" y="3736494"/>
            <a:ext cx="1007345" cy="302828"/>
          </a:xfrm>
          <a:prstGeom prst="flowChartAlternateProcess">
            <a:avLst/>
          </a:prstGeom>
          <a:solidFill>
            <a:sysClr val="window" lastClr="FFFFFF">
              <a:lumMod val="50000"/>
            </a:sysClr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0" marR="0" lvl="0" indent="-180975" algn="ctr" defTabSz="99569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문제분석 및 모니터링</a:t>
            </a:r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DC15B49B-D104-4A68-95D9-6E26ABDD13D2}"/>
              </a:ext>
            </a:extLst>
          </p:cNvPr>
          <p:cNvSpPr/>
          <p:nvPr/>
        </p:nvSpPr>
        <p:spPr bwMode="auto">
          <a:xfrm>
            <a:off x="3386917" y="4234491"/>
            <a:ext cx="1007345" cy="206835"/>
          </a:xfrm>
          <a:prstGeom prst="flowChartAlternateProcess">
            <a:avLst/>
          </a:prstGeom>
          <a:solidFill>
            <a:sysClr val="window" lastClr="FFFFFF">
              <a:lumMod val="50000"/>
            </a:sysClr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0" marR="0" lvl="0" indent="-180975" algn="ctr" defTabSz="99569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문제분석</a:t>
            </a:r>
          </a:p>
        </p:txBody>
      </p:sp>
      <p:cxnSp>
        <p:nvCxnSpPr>
          <p:cNvPr id="16" name="Shape 85">
            <a:extLst>
              <a:ext uri="{FF2B5EF4-FFF2-40B4-BE49-F238E27FC236}">
                <a16:creationId xmlns:a16="http://schemas.microsoft.com/office/drawing/2014/main" id="{C1582031-7561-42B0-9FF5-BAAD613E31CB}"/>
              </a:ext>
            </a:extLst>
          </p:cNvPr>
          <p:cNvCxnSpPr>
            <a:cxnSpLocks noChangeShapeType="1"/>
            <a:stCxn id="35" idx="2"/>
            <a:endCxn id="14" idx="0"/>
          </p:cNvCxnSpPr>
          <p:nvPr/>
        </p:nvCxnSpPr>
        <p:spPr bwMode="auto">
          <a:xfrm>
            <a:off x="3890589" y="3541325"/>
            <a:ext cx="0" cy="195169"/>
          </a:xfrm>
          <a:prstGeom prst="straightConnector1">
            <a:avLst/>
          </a:prstGeom>
          <a:noFill/>
          <a:ln w="6350">
            <a:solidFill>
              <a:sysClr val="window" lastClr="FFFFFF">
                <a:lumMod val="65000"/>
              </a:sysClr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6B0C02E-0D25-476A-AA41-697CA45654E5}"/>
              </a:ext>
            </a:extLst>
          </p:cNvPr>
          <p:cNvCxnSpPr>
            <a:cxnSpLocks noChangeShapeType="1"/>
            <a:stCxn id="14" idx="2"/>
            <a:endCxn id="15" idx="0"/>
          </p:cNvCxnSpPr>
          <p:nvPr/>
        </p:nvCxnSpPr>
        <p:spPr bwMode="auto">
          <a:xfrm>
            <a:off x="3890589" y="4039322"/>
            <a:ext cx="0" cy="195169"/>
          </a:xfrm>
          <a:prstGeom prst="straightConnector1">
            <a:avLst/>
          </a:prstGeom>
          <a:noFill/>
          <a:ln w="6350">
            <a:solidFill>
              <a:sysClr val="window" lastClr="FFFFFF">
                <a:lumMod val="65000"/>
              </a:sysClr>
            </a:solidFill>
            <a:round/>
            <a:headEnd type="triangl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C82DB40-6BFA-4B39-989A-F5CA08A27474}"/>
              </a:ext>
            </a:extLst>
          </p:cNvPr>
          <p:cNvCxnSpPr>
            <a:cxnSpLocks noChangeShapeType="1"/>
            <a:stCxn id="12" idx="3"/>
            <a:endCxn id="35" idx="1"/>
          </p:cNvCxnSpPr>
          <p:nvPr/>
        </p:nvCxnSpPr>
        <p:spPr bwMode="auto">
          <a:xfrm>
            <a:off x="2681610" y="3434295"/>
            <a:ext cx="705305" cy="3613"/>
          </a:xfrm>
          <a:prstGeom prst="straightConnector1">
            <a:avLst/>
          </a:prstGeom>
          <a:noFill/>
          <a:ln w="6350">
            <a:solidFill>
              <a:sysClr val="window" lastClr="FFFFFF">
                <a:lumMod val="65000"/>
              </a:sysClr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6581FC-2577-4A6D-B73A-C627C932B59C}"/>
              </a:ext>
            </a:extLst>
          </p:cNvPr>
          <p:cNvCxnSpPr>
            <a:cxnSpLocks noChangeShapeType="1"/>
            <a:endCxn id="12" idx="1"/>
          </p:cNvCxnSpPr>
          <p:nvPr/>
        </p:nvCxnSpPr>
        <p:spPr bwMode="auto">
          <a:xfrm>
            <a:off x="1189996" y="3432612"/>
            <a:ext cx="367246" cy="1683"/>
          </a:xfrm>
          <a:prstGeom prst="straightConnector1">
            <a:avLst/>
          </a:prstGeom>
          <a:noFill/>
          <a:ln w="6350">
            <a:solidFill>
              <a:sysClr val="window" lastClr="FFFFFF">
                <a:lumMod val="65000"/>
              </a:sysClr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TextBox 96">
            <a:extLst>
              <a:ext uri="{FF2B5EF4-FFF2-40B4-BE49-F238E27FC236}">
                <a16:creationId xmlns:a16="http://schemas.microsoft.com/office/drawing/2014/main" id="{E0E2A8EB-56AB-44CB-82D2-FDF453B03F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3290" y="3115488"/>
            <a:ext cx="19361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indent="-180975" algn="ctr" defTabSz="995690" latinLnBrk="0">
              <a:spcBef>
                <a:spcPts val="0"/>
              </a:spcBef>
              <a:spcAft>
                <a:spcPts val="240"/>
              </a:spcAft>
              <a:buClr>
                <a:srgbClr val="292929"/>
              </a:buClr>
              <a:buSzPct val="100000"/>
              <a:tabLst>
                <a:tab pos="5648325" algn="l"/>
              </a:tabLst>
              <a:defRPr/>
            </a:pPr>
            <a:r>
              <a:rPr lang="en-US" altLang="ko-KR" sz="9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+mn-ea"/>
                <a:ea typeface="+mn-ea"/>
              </a:rPr>
              <a:t>Y</a:t>
            </a:r>
          </a:p>
        </p:txBody>
      </p:sp>
      <p:sp>
        <p:nvSpPr>
          <p:cNvPr id="21" name="TextBox 97">
            <a:extLst>
              <a:ext uri="{FF2B5EF4-FFF2-40B4-BE49-F238E27FC236}">
                <a16:creationId xmlns:a16="http://schemas.microsoft.com/office/drawing/2014/main" id="{CDC07310-0FC4-4320-8AAC-4D432D261F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8953" y="3216420"/>
            <a:ext cx="19361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indent="-180975" algn="ctr" defTabSz="995690" latinLnBrk="0">
              <a:spcBef>
                <a:spcPts val="0"/>
              </a:spcBef>
              <a:spcAft>
                <a:spcPts val="240"/>
              </a:spcAft>
              <a:buClr>
                <a:srgbClr val="292929"/>
              </a:buClr>
              <a:buSzPct val="100000"/>
              <a:tabLst>
                <a:tab pos="5648325" algn="l"/>
              </a:tabLst>
              <a:defRPr/>
            </a:pPr>
            <a:r>
              <a:rPr lang="en-US" altLang="ko-KR" sz="9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+mn-ea"/>
                <a:ea typeface="+mn-ea"/>
              </a:rPr>
              <a:t>N</a:t>
            </a:r>
          </a:p>
        </p:txBody>
      </p:sp>
      <p:sp>
        <p:nvSpPr>
          <p:cNvPr id="22" name="순서도: 판단 21">
            <a:extLst>
              <a:ext uri="{FF2B5EF4-FFF2-40B4-BE49-F238E27FC236}">
                <a16:creationId xmlns:a16="http://schemas.microsoft.com/office/drawing/2014/main" id="{613F0743-B995-4BCD-9E0C-8E3D95938A86}"/>
              </a:ext>
            </a:extLst>
          </p:cNvPr>
          <p:cNvSpPr/>
          <p:nvPr/>
        </p:nvSpPr>
        <p:spPr bwMode="auto">
          <a:xfrm>
            <a:off x="5660085" y="2921721"/>
            <a:ext cx="1124366" cy="285425"/>
          </a:xfrm>
          <a:prstGeom prst="flowChartDecision">
            <a:avLst/>
          </a:prstGeom>
          <a:solidFill>
            <a:sysClr val="window" lastClr="FFFFFF">
              <a:lumMod val="50000"/>
            </a:sysClr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0" marR="0" lvl="0" indent="-180975" algn="ctr" defTabSz="99569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해결</a:t>
            </a:r>
            <a:r>
              <a:rPr kumimoji="0" lang="en-US" altLang="ko-KR" sz="1000" b="0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?</a:t>
            </a:r>
            <a:endParaRPr kumimoji="0" lang="ko-KR" altLang="en-US" sz="1000" b="0" i="0" u="none" strike="noStrike" kern="0" cap="none" spc="-30" normalizeH="0" baseline="0" noProof="0" dirty="0">
              <a:ln>
                <a:solidFill>
                  <a:srgbClr val="DE2F51">
                    <a:alpha val="0"/>
                  </a:srgbClr>
                </a:solidFill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effectLst/>
              <a:uLnTx/>
              <a:uFillTx/>
              <a:latin typeface="+mn-ea"/>
            </a:endParaRPr>
          </a:p>
        </p:txBody>
      </p:sp>
      <p:sp>
        <p:nvSpPr>
          <p:cNvPr id="23" name="순서도: 대체 처리 22">
            <a:extLst>
              <a:ext uri="{FF2B5EF4-FFF2-40B4-BE49-F238E27FC236}">
                <a16:creationId xmlns:a16="http://schemas.microsoft.com/office/drawing/2014/main" id="{ABCB574E-F586-45F3-8159-3E5890C64C53}"/>
              </a:ext>
            </a:extLst>
          </p:cNvPr>
          <p:cNvSpPr/>
          <p:nvPr/>
        </p:nvSpPr>
        <p:spPr bwMode="auto">
          <a:xfrm>
            <a:off x="5719632" y="3595599"/>
            <a:ext cx="1007345" cy="206835"/>
          </a:xfrm>
          <a:prstGeom prst="flowChartAlternateProcess">
            <a:avLst/>
          </a:prstGeom>
          <a:solidFill>
            <a:sysClr val="window" lastClr="FFFFFF">
              <a:lumMod val="50000"/>
            </a:sysClr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0" marR="0" lvl="0" indent="-180975" algn="ctr" defTabSz="99569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Case-Open</a:t>
            </a:r>
            <a:endParaRPr kumimoji="0" lang="ko-KR" altLang="en-US" sz="1000" b="0" i="0" u="none" strike="noStrike" kern="0" cap="none" spc="-30" normalizeH="0" baseline="0" noProof="0" dirty="0">
              <a:ln>
                <a:solidFill>
                  <a:srgbClr val="DE2F51">
                    <a:alpha val="0"/>
                  </a:srgbClr>
                </a:solidFill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effectLst/>
              <a:uLnTx/>
              <a:uFillTx/>
              <a:latin typeface="+mn-ea"/>
            </a:endParaRPr>
          </a:p>
        </p:txBody>
      </p:sp>
      <p:sp>
        <p:nvSpPr>
          <p:cNvPr id="24" name="순서도: 판단 23">
            <a:extLst>
              <a:ext uri="{FF2B5EF4-FFF2-40B4-BE49-F238E27FC236}">
                <a16:creationId xmlns:a16="http://schemas.microsoft.com/office/drawing/2014/main" id="{D9C6E01F-98A8-41E7-9E6E-6C6FB9CEC56C}"/>
              </a:ext>
            </a:extLst>
          </p:cNvPr>
          <p:cNvSpPr/>
          <p:nvPr/>
        </p:nvSpPr>
        <p:spPr bwMode="auto">
          <a:xfrm>
            <a:off x="5664379" y="4068232"/>
            <a:ext cx="1124366" cy="285426"/>
          </a:xfrm>
          <a:prstGeom prst="flowChartDecision">
            <a:avLst/>
          </a:prstGeom>
          <a:solidFill>
            <a:sysClr val="window" lastClr="FFFFFF">
              <a:lumMod val="50000"/>
            </a:sysClr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0" marR="0" lvl="0" indent="-180975" algn="ctr" defTabSz="99569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해결</a:t>
            </a:r>
            <a:r>
              <a:rPr kumimoji="0" lang="en-US" altLang="ko-KR" sz="1000" b="0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?</a:t>
            </a:r>
            <a:endParaRPr kumimoji="0" lang="ko-KR" altLang="en-US" sz="1000" b="0" i="0" u="none" strike="noStrike" kern="0" cap="none" spc="-30" normalizeH="0" baseline="0" noProof="0" dirty="0">
              <a:ln>
                <a:solidFill>
                  <a:srgbClr val="DE2F51">
                    <a:alpha val="0"/>
                  </a:srgbClr>
                </a:solidFill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effectLst/>
              <a:uLnTx/>
              <a:uFillTx/>
              <a:latin typeface="+mn-ea"/>
            </a:endParaRPr>
          </a:p>
        </p:txBody>
      </p:sp>
      <p:cxnSp>
        <p:nvCxnSpPr>
          <p:cNvPr id="25" name="꺾인 연결선 150">
            <a:extLst>
              <a:ext uri="{FF2B5EF4-FFF2-40B4-BE49-F238E27FC236}">
                <a16:creationId xmlns:a16="http://schemas.microsoft.com/office/drawing/2014/main" id="{832B4F79-4562-46C1-BD71-8F7E338ABDD6}"/>
              </a:ext>
            </a:extLst>
          </p:cNvPr>
          <p:cNvCxnSpPr>
            <a:cxnSpLocks noChangeShapeType="1"/>
            <a:stCxn id="12" idx="0"/>
          </p:cNvCxnSpPr>
          <p:nvPr/>
        </p:nvCxnSpPr>
        <p:spPr bwMode="auto">
          <a:xfrm rot="5400000" flipH="1" flipV="1">
            <a:off x="3444364" y="1738004"/>
            <a:ext cx="228642" cy="2878514"/>
          </a:xfrm>
          <a:prstGeom prst="bentConnector2">
            <a:avLst/>
          </a:prstGeom>
          <a:noFill/>
          <a:ln w="6350">
            <a:solidFill>
              <a:sysClr val="window" lastClr="FFFFFF">
                <a:lumMod val="65000"/>
              </a:sysClr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6C0D35A-554D-4D0E-937C-ACC116910791}"/>
              </a:ext>
            </a:extLst>
          </p:cNvPr>
          <p:cNvCxnSpPr>
            <a:cxnSpLocks noChangeShapeType="1"/>
            <a:stCxn id="22" idx="2"/>
            <a:endCxn id="23" idx="0"/>
          </p:cNvCxnSpPr>
          <p:nvPr/>
        </p:nvCxnSpPr>
        <p:spPr bwMode="auto">
          <a:xfrm>
            <a:off x="6222269" y="3207146"/>
            <a:ext cx="1037" cy="388453"/>
          </a:xfrm>
          <a:prstGeom prst="straightConnector1">
            <a:avLst/>
          </a:prstGeom>
          <a:noFill/>
          <a:ln w="6350">
            <a:solidFill>
              <a:sysClr val="window" lastClr="FFFFFF">
                <a:lumMod val="65000"/>
              </a:sysClr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순서도: 대체 처리 26">
            <a:extLst>
              <a:ext uri="{FF2B5EF4-FFF2-40B4-BE49-F238E27FC236}">
                <a16:creationId xmlns:a16="http://schemas.microsoft.com/office/drawing/2014/main" id="{8EDB86AB-0B0F-493F-BAF7-D535F489F11F}"/>
              </a:ext>
            </a:extLst>
          </p:cNvPr>
          <p:cNvSpPr/>
          <p:nvPr/>
        </p:nvSpPr>
        <p:spPr bwMode="auto">
          <a:xfrm>
            <a:off x="8158213" y="3575921"/>
            <a:ext cx="1007345" cy="262080"/>
          </a:xfrm>
          <a:prstGeom prst="flowChartAlternateProcess">
            <a:avLst/>
          </a:prstGeom>
          <a:solidFill>
            <a:sysClr val="window" lastClr="FFFFFF">
              <a:lumMod val="50000"/>
            </a:sysClr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0" marR="0" lvl="0" indent="-180975" algn="ctr" defTabSz="99569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Case Follow-Up</a:t>
            </a:r>
            <a:endParaRPr kumimoji="0" lang="ko-KR" altLang="en-US" sz="1000" b="0" i="0" u="none" strike="noStrike" kern="0" cap="none" spc="-30" normalizeH="0" baseline="0" noProof="0" dirty="0">
              <a:ln>
                <a:solidFill>
                  <a:srgbClr val="DE2F51">
                    <a:alpha val="0"/>
                  </a:srgbClr>
                </a:solidFill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effectLst/>
              <a:uLnTx/>
              <a:uFillTx/>
              <a:latin typeface="+mn-ea"/>
            </a:endParaRPr>
          </a:p>
        </p:txBody>
      </p:sp>
      <p:sp>
        <p:nvSpPr>
          <p:cNvPr id="28" name="순서도: 대체 처리 27">
            <a:extLst>
              <a:ext uri="{FF2B5EF4-FFF2-40B4-BE49-F238E27FC236}">
                <a16:creationId xmlns:a16="http://schemas.microsoft.com/office/drawing/2014/main" id="{B2E1B779-2876-4F83-8ED0-31BA82D0DCE1}"/>
              </a:ext>
            </a:extLst>
          </p:cNvPr>
          <p:cNvSpPr/>
          <p:nvPr/>
        </p:nvSpPr>
        <p:spPr bwMode="auto">
          <a:xfrm>
            <a:off x="8164437" y="3187980"/>
            <a:ext cx="1007345" cy="206835"/>
          </a:xfrm>
          <a:prstGeom prst="flowChartAlternateProcess">
            <a:avLst/>
          </a:prstGeom>
          <a:solidFill>
            <a:sysClr val="window" lastClr="FFFFFF">
              <a:lumMod val="50000"/>
            </a:sysClr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0" marR="0" lvl="0" indent="-180975" algn="ctr" defTabSz="99569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보고 및 종료</a:t>
            </a:r>
          </a:p>
        </p:txBody>
      </p:sp>
      <p:cxnSp>
        <p:nvCxnSpPr>
          <p:cNvPr id="29" name="Shape 139">
            <a:extLst>
              <a:ext uri="{FF2B5EF4-FFF2-40B4-BE49-F238E27FC236}">
                <a16:creationId xmlns:a16="http://schemas.microsoft.com/office/drawing/2014/main" id="{C5842269-AB60-4568-A6D4-676DB7D66C4A}"/>
              </a:ext>
            </a:extLst>
          </p:cNvPr>
          <p:cNvCxnSpPr>
            <a:cxnSpLocks noChangeShapeType="1"/>
            <a:stCxn id="24" idx="2"/>
            <a:endCxn id="27" idx="2"/>
          </p:cNvCxnSpPr>
          <p:nvPr/>
        </p:nvCxnSpPr>
        <p:spPr bwMode="auto">
          <a:xfrm rot="5400000" flipH="1" flipV="1">
            <a:off x="7186395" y="2878169"/>
            <a:ext cx="515657" cy="2435322"/>
          </a:xfrm>
          <a:prstGeom prst="bentConnector3">
            <a:avLst>
              <a:gd name="adj1" fmla="val -44332"/>
            </a:avLst>
          </a:prstGeom>
          <a:noFill/>
          <a:ln w="6350">
            <a:solidFill>
              <a:sysClr val="window" lastClr="FFFFFF">
                <a:lumMod val="65000"/>
              </a:sysClr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꺾인 연결선 155">
            <a:extLst>
              <a:ext uri="{FF2B5EF4-FFF2-40B4-BE49-F238E27FC236}">
                <a16:creationId xmlns:a16="http://schemas.microsoft.com/office/drawing/2014/main" id="{A023C437-BF8A-46EB-B0AD-0BD1E1D236AC}"/>
              </a:ext>
            </a:extLst>
          </p:cNvPr>
          <p:cNvCxnSpPr>
            <a:cxnSpLocks noChangeShapeType="1"/>
            <a:stCxn id="24" idx="3"/>
            <a:endCxn id="28" idx="1"/>
          </p:cNvCxnSpPr>
          <p:nvPr/>
        </p:nvCxnSpPr>
        <p:spPr bwMode="auto">
          <a:xfrm flipV="1">
            <a:off x="6788747" y="3291398"/>
            <a:ext cx="1375690" cy="919547"/>
          </a:xfrm>
          <a:prstGeom prst="bentConnector3">
            <a:avLst>
              <a:gd name="adj1" fmla="val 50000"/>
            </a:avLst>
          </a:prstGeom>
          <a:noFill/>
          <a:ln w="6350">
            <a:solidFill>
              <a:sysClr val="window" lastClr="FFFFFF">
                <a:lumMod val="65000"/>
              </a:sysClr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" name="TextBox 142">
            <a:extLst>
              <a:ext uri="{FF2B5EF4-FFF2-40B4-BE49-F238E27FC236}">
                <a16:creationId xmlns:a16="http://schemas.microsoft.com/office/drawing/2014/main" id="{F8DB6354-FC60-491B-800C-F3B5278AA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6904" y="4309576"/>
            <a:ext cx="19361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indent="-180975" algn="ctr" defTabSz="995690" latinLnBrk="0">
              <a:spcBef>
                <a:spcPts val="0"/>
              </a:spcBef>
              <a:spcAft>
                <a:spcPts val="240"/>
              </a:spcAft>
              <a:buClr>
                <a:srgbClr val="292929"/>
              </a:buClr>
              <a:buSzPct val="100000"/>
              <a:tabLst>
                <a:tab pos="5648325" algn="l"/>
              </a:tabLst>
              <a:defRPr/>
            </a:pPr>
            <a:r>
              <a:rPr lang="en-US" altLang="ko-KR" sz="9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+mn-ea"/>
                <a:ea typeface="+mn-ea"/>
              </a:rPr>
              <a:t>N</a:t>
            </a:r>
          </a:p>
        </p:txBody>
      </p:sp>
      <p:sp>
        <p:nvSpPr>
          <p:cNvPr id="32" name="TextBox 143">
            <a:extLst>
              <a:ext uri="{FF2B5EF4-FFF2-40B4-BE49-F238E27FC236}">
                <a16:creationId xmlns:a16="http://schemas.microsoft.com/office/drawing/2014/main" id="{60663695-DA6E-435F-BA78-C96F6B34A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0191" y="4019479"/>
            <a:ext cx="19361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indent="-180975" algn="ctr" defTabSz="995690" latinLnBrk="0">
              <a:spcBef>
                <a:spcPts val="0"/>
              </a:spcBef>
              <a:spcAft>
                <a:spcPts val="240"/>
              </a:spcAft>
              <a:buClr>
                <a:srgbClr val="292929"/>
              </a:buClr>
              <a:buSzPct val="100000"/>
              <a:tabLst>
                <a:tab pos="5648325" algn="l"/>
              </a:tabLst>
              <a:defRPr/>
            </a:pPr>
            <a:r>
              <a:rPr lang="en-US" altLang="ko-KR" sz="9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+mn-ea"/>
                <a:ea typeface="+mn-ea"/>
              </a:rPr>
              <a:t>Y</a:t>
            </a:r>
          </a:p>
        </p:txBody>
      </p:sp>
      <p:cxnSp>
        <p:nvCxnSpPr>
          <p:cNvPr id="33" name="Shape 145">
            <a:extLst>
              <a:ext uri="{FF2B5EF4-FFF2-40B4-BE49-F238E27FC236}">
                <a16:creationId xmlns:a16="http://schemas.microsoft.com/office/drawing/2014/main" id="{0098B1D3-1160-4C1A-827B-7EA09940430A}"/>
              </a:ext>
            </a:extLst>
          </p:cNvPr>
          <p:cNvCxnSpPr>
            <a:cxnSpLocks noChangeShapeType="1"/>
            <a:stCxn id="22" idx="3"/>
            <a:endCxn id="28" idx="0"/>
          </p:cNvCxnSpPr>
          <p:nvPr/>
        </p:nvCxnSpPr>
        <p:spPr bwMode="auto">
          <a:xfrm>
            <a:off x="6784451" y="3064434"/>
            <a:ext cx="1883659" cy="123546"/>
          </a:xfrm>
          <a:prstGeom prst="bentConnector2">
            <a:avLst/>
          </a:prstGeom>
          <a:noFill/>
          <a:ln w="6350">
            <a:solidFill>
              <a:sysClr val="window" lastClr="FFFFFF">
                <a:lumMod val="65000"/>
              </a:sysClr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" name="TextBox 147">
            <a:extLst>
              <a:ext uri="{FF2B5EF4-FFF2-40B4-BE49-F238E27FC236}">
                <a16:creationId xmlns:a16="http://schemas.microsoft.com/office/drawing/2014/main" id="{406C30D0-958B-494F-A1E3-36B84B52B1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0191" y="2874508"/>
            <a:ext cx="19361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indent="-180975" algn="ctr" defTabSz="995690" latinLnBrk="0">
              <a:spcBef>
                <a:spcPts val="0"/>
              </a:spcBef>
              <a:spcAft>
                <a:spcPts val="240"/>
              </a:spcAft>
              <a:buClr>
                <a:srgbClr val="292929"/>
              </a:buClr>
              <a:buSzPct val="100000"/>
              <a:tabLst>
                <a:tab pos="5648325" algn="l"/>
              </a:tabLst>
              <a:defRPr/>
            </a:pPr>
            <a:r>
              <a:rPr lang="en-US" altLang="ko-KR" sz="9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+mn-ea"/>
                <a:ea typeface="+mn-ea"/>
              </a:rPr>
              <a:t>Y</a:t>
            </a:r>
          </a:p>
        </p:txBody>
      </p:sp>
      <p:sp>
        <p:nvSpPr>
          <p:cNvPr id="35" name="순서도: 대체 처리 34">
            <a:extLst>
              <a:ext uri="{FF2B5EF4-FFF2-40B4-BE49-F238E27FC236}">
                <a16:creationId xmlns:a16="http://schemas.microsoft.com/office/drawing/2014/main" id="{5142BA5D-7A61-46BA-BECB-810BB96183C3}"/>
              </a:ext>
            </a:extLst>
          </p:cNvPr>
          <p:cNvSpPr/>
          <p:nvPr/>
        </p:nvSpPr>
        <p:spPr bwMode="auto">
          <a:xfrm>
            <a:off x="3386917" y="3334490"/>
            <a:ext cx="1007345" cy="206835"/>
          </a:xfrm>
          <a:prstGeom prst="flowChartAlternateProcess">
            <a:avLst/>
          </a:prstGeom>
          <a:solidFill>
            <a:sysClr val="window" lastClr="FFFFFF">
              <a:lumMod val="50000"/>
            </a:sysClr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0" marR="0" lvl="0" indent="-180975" algn="ctr" defTabSz="99569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방문조치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1D1523F-D93F-474D-B078-67F712DB43BE}"/>
              </a:ext>
            </a:extLst>
          </p:cNvPr>
          <p:cNvCxnSpPr>
            <a:cxnSpLocks noChangeShapeType="1"/>
            <a:stCxn id="23" idx="2"/>
            <a:endCxn id="24" idx="0"/>
          </p:cNvCxnSpPr>
          <p:nvPr/>
        </p:nvCxnSpPr>
        <p:spPr bwMode="auto">
          <a:xfrm>
            <a:off x="6223305" y="3802434"/>
            <a:ext cx="3258" cy="265798"/>
          </a:xfrm>
          <a:prstGeom prst="straightConnector1">
            <a:avLst/>
          </a:prstGeom>
          <a:noFill/>
          <a:ln w="6350">
            <a:solidFill>
              <a:sysClr val="window" lastClr="FFFFFF">
                <a:lumMod val="65000"/>
              </a:sysClr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꺾인 연결선 119">
            <a:extLst>
              <a:ext uri="{FF2B5EF4-FFF2-40B4-BE49-F238E27FC236}">
                <a16:creationId xmlns:a16="http://schemas.microsoft.com/office/drawing/2014/main" id="{0873F432-BDD3-4C7F-9691-3FCA8E32BCB4}"/>
              </a:ext>
            </a:extLst>
          </p:cNvPr>
          <p:cNvCxnSpPr>
            <a:cxnSpLocks noChangeShapeType="1"/>
            <a:stCxn id="27" idx="1"/>
            <a:endCxn id="23" idx="3"/>
          </p:cNvCxnSpPr>
          <p:nvPr/>
        </p:nvCxnSpPr>
        <p:spPr bwMode="auto">
          <a:xfrm flipH="1" flipV="1">
            <a:off x="6726976" y="3699017"/>
            <a:ext cx="1431236" cy="7944"/>
          </a:xfrm>
          <a:prstGeom prst="straightConnector1">
            <a:avLst/>
          </a:prstGeom>
          <a:noFill/>
          <a:ln w="6350">
            <a:solidFill>
              <a:sysClr val="window" lastClr="FFFFFF">
                <a:lumMod val="65000"/>
              </a:sysClr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Shape 139">
            <a:extLst>
              <a:ext uri="{FF2B5EF4-FFF2-40B4-BE49-F238E27FC236}">
                <a16:creationId xmlns:a16="http://schemas.microsoft.com/office/drawing/2014/main" id="{377794DC-5AAD-4EA4-AD73-313C43DAC233}"/>
              </a:ext>
            </a:extLst>
          </p:cNvPr>
          <p:cNvCxnSpPr>
            <a:cxnSpLocks noChangeShapeType="1"/>
            <a:endCxn id="35" idx="0"/>
          </p:cNvCxnSpPr>
          <p:nvPr/>
        </p:nvCxnSpPr>
        <p:spPr bwMode="auto">
          <a:xfrm flipV="1">
            <a:off x="2225207" y="3334490"/>
            <a:ext cx="1665382" cy="1163396"/>
          </a:xfrm>
          <a:prstGeom prst="bentConnector4">
            <a:avLst>
              <a:gd name="adj1" fmla="val 34878"/>
              <a:gd name="adj2" fmla="val 115064"/>
            </a:avLst>
          </a:prstGeom>
          <a:noFill/>
          <a:ln w="6350">
            <a:solidFill>
              <a:sysClr val="window" lastClr="FFFFFF">
                <a:lumMod val="65000"/>
              </a:sysClr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TextBox 142">
            <a:extLst>
              <a:ext uri="{FF2B5EF4-FFF2-40B4-BE49-F238E27FC236}">
                <a16:creationId xmlns:a16="http://schemas.microsoft.com/office/drawing/2014/main" id="{B74BE95F-A727-4171-86CD-1B7EBB3ECB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6904" y="3216420"/>
            <a:ext cx="19361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indent="-180975" algn="ctr" defTabSz="995690" latinLnBrk="0">
              <a:spcBef>
                <a:spcPts val="0"/>
              </a:spcBef>
              <a:spcAft>
                <a:spcPts val="240"/>
              </a:spcAft>
              <a:buClr>
                <a:srgbClr val="292929"/>
              </a:buClr>
              <a:buSzPct val="100000"/>
              <a:tabLst>
                <a:tab pos="5648325" algn="l"/>
              </a:tabLst>
              <a:defRPr/>
            </a:pPr>
            <a:r>
              <a:rPr lang="en-US" altLang="ko-KR" sz="9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+mn-ea"/>
                <a:ea typeface="+mn-ea"/>
              </a:rPr>
              <a:t>N</a:t>
            </a:r>
          </a:p>
        </p:txBody>
      </p:sp>
      <p:sp>
        <p:nvSpPr>
          <p:cNvPr id="40" name="TextBox 149">
            <a:extLst>
              <a:ext uri="{FF2B5EF4-FFF2-40B4-BE49-F238E27FC236}">
                <a16:creationId xmlns:a16="http://schemas.microsoft.com/office/drawing/2014/main" id="{DC90E5DD-D225-495A-B22A-43484F8E5D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851" y="3545967"/>
            <a:ext cx="6632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indent="-180975" algn="ctr" defTabSz="995690" latinLnBrk="0">
              <a:spcBef>
                <a:spcPts val="0"/>
              </a:spcBef>
              <a:spcAft>
                <a:spcPts val="240"/>
              </a:spcAft>
              <a:buClr>
                <a:srgbClr val="292929"/>
              </a:buClr>
              <a:buSzPct val="100000"/>
              <a:tabLst>
                <a:tab pos="5648325" algn="l"/>
              </a:tabLst>
              <a:defRPr/>
            </a:pPr>
            <a:r>
              <a:rPr lang="ko-KR" altLang="en-US" sz="10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고객 환경</a:t>
            </a:r>
          </a:p>
        </p:txBody>
      </p:sp>
      <p:sp>
        <p:nvSpPr>
          <p:cNvPr id="41" name="TextBox 174">
            <a:extLst>
              <a:ext uri="{FF2B5EF4-FFF2-40B4-BE49-F238E27FC236}">
                <a16:creationId xmlns:a16="http://schemas.microsoft.com/office/drawing/2014/main" id="{06567DF1-DE56-41D8-8828-EAB51A7FF0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2894" y="4433853"/>
            <a:ext cx="3374010" cy="579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95250" lvl="1" indent="-95250" defTabSz="995690" eaLnBrk="0" latinLnBrk="0" hangingPunct="0">
              <a:spcBef>
                <a:spcPts val="0"/>
              </a:spcBef>
              <a:spcAft>
                <a:spcPts val="200"/>
              </a:spcAft>
              <a:buSzPct val="100000"/>
              <a:buFont typeface="Wingdings" pitchFamily="2" charset="2"/>
              <a:buChar char="§"/>
              <a:defRPr/>
            </a:pPr>
            <a:r>
              <a:rPr lang="ko-KR" altLang="en-US" sz="10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  <a:ea typeface="+mn-ea"/>
              </a:rPr>
              <a:t>장애조치 사항 점검 </a:t>
            </a:r>
            <a:r>
              <a:rPr lang="en-US" altLang="ko-KR" sz="10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  <a:ea typeface="+mn-ea"/>
              </a:rPr>
              <a:t>,</a:t>
            </a:r>
            <a:r>
              <a:rPr lang="ko-KR" altLang="en-US" sz="10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  <a:ea typeface="+mn-ea"/>
              </a:rPr>
              <a:t> </a:t>
            </a:r>
            <a:r>
              <a:rPr lang="en-US" altLang="ko-KR" sz="10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  <a:ea typeface="+mn-ea"/>
              </a:rPr>
              <a:t> Severity</a:t>
            </a:r>
            <a:br>
              <a:rPr lang="en-US" altLang="ko-KR" sz="10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  <a:ea typeface="+mn-ea"/>
              </a:rPr>
            </a:br>
            <a:r>
              <a:rPr lang="ko-KR" altLang="en-US" sz="10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  <a:ea typeface="+mn-ea"/>
              </a:rPr>
              <a:t>등급 확인 및 현황</a:t>
            </a:r>
            <a:r>
              <a:rPr lang="en-US" altLang="ko-KR" sz="10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  <a:ea typeface="+mn-ea"/>
              </a:rPr>
              <a:t> </a:t>
            </a:r>
            <a:r>
              <a:rPr lang="ko-KR" altLang="en-US" sz="10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  <a:ea typeface="+mn-ea"/>
              </a:rPr>
              <a:t>상태 이력관리 </a:t>
            </a:r>
            <a:endParaRPr lang="en-US" altLang="ko-KR" sz="1000" dirty="0">
              <a:ln>
                <a:solidFill>
                  <a:srgbClr val="C00000">
                    <a:alpha val="0"/>
                  </a:srgb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+mn-ea"/>
              <a:ea typeface="+mn-ea"/>
            </a:endParaRPr>
          </a:p>
          <a:p>
            <a:pPr marL="95250" lvl="1" indent="-95250" defTabSz="995690" eaLnBrk="0" latinLnBrk="0" hangingPunct="0">
              <a:spcBef>
                <a:spcPts val="0"/>
              </a:spcBef>
              <a:spcAft>
                <a:spcPts val="200"/>
              </a:spcAft>
              <a:buSzPct val="100000"/>
              <a:buFont typeface="Wingdings" pitchFamily="2" charset="2"/>
              <a:buChar char="§"/>
              <a:defRPr/>
            </a:pPr>
            <a:r>
              <a:rPr lang="ko-KR" altLang="en-US" sz="10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  <a:ea typeface="+mn-ea"/>
              </a:rPr>
              <a:t>기술 그룹이 전담하여 정밀 분석</a:t>
            </a:r>
            <a:endParaRPr lang="en-US" altLang="ko-KR" sz="1000" dirty="0">
              <a:ln>
                <a:solidFill>
                  <a:srgbClr val="C00000">
                    <a:alpha val="0"/>
                  </a:srgb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+mn-ea"/>
              <a:ea typeface="+mn-ea"/>
            </a:endParaRPr>
          </a:p>
        </p:txBody>
      </p:sp>
      <p:sp>
        <p:nvSpPr>
          <p:cNvPr id="42" name="순서도: 대체 처리 41">
            <a:extLst>
              <a:ext uri="{FF2B5EF4-FFF2-40B4-BE49-F238E27FC236}">
                <a16:creationId xmlns:a16="http://schemas.microsoft.com/office/drawing/2014/main" id="{BCCA0B34-EDC9-4378-A6F6-18BBA79085C0}"/>
              </a:ext>
            </a:extLst>
          </p:cNvPr>
          <p:cNvSpPr/>
          <p:nvPr/>
        </p:nvSpPr>
        <p:spPr bwMode="auto">
          <a:xfrm>
            <a:off x="838416" y="4324091"/>
            <a:ext cx="1525538" cy="283409"/>
          </a:xfrm>
          <a:prstGeom prst="flowChartAlternateProcess">
            <a:avLst/>
          </a:prstGeom>
          <a:solidFill>
            <a:sysClr val="window" lastClr="FFFFFF">
              <a:lumMod val="50000"/>
            </a:sysClr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0" marR="0" lvl="0" indent="-180975" algn="ctr" defTabSz="99569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일일 리포트 자동 메일전송</a:t>
            </a:r>
          </a:p>
        </p:txBody>
      </p:sp>
      <p:sp>
        <p:nvSpPr>
          <p:cNvPr id="43" name="TextBox 58">
            <a:extLst>
              <a:ext uri="{FF2B5EF4-FFF2-40B4-BE49-F238E27FC236}">
                <a16:creationId xmlns:a16="http://schemas.microsoft.com/office/drawing/2014/main" id="{2D304B7D-5658-42AE-89B6-AF5509B5D0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6187" y="4592871"/>
            <a:ext cx="9899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indent="-180975" algn="ctr" defTabSz="995690" latinLnBrk="0">
              <a:spcBef>
                <a:spcPts val="0"/>
              </a:spcBef>
              <a:spcAft>
                <a:spcPts val="240"/>
              </a:spcAft>
              <a:buClr>
                <a:srgbClr val="292929"/>
              </a:buClr>
              <a:buSzPct val="100000"/>
              <a:tabLst>
                <a:tab pos="5648325" algn="l"/>
              </a:tabLst>
              <a:defRPr/>
            </a:pPr>
            <a:r>
              <a:rPr lang="ko-KR" altLang="en-US" sz="10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C00000"/>
                </a:solidFill>
                <a:latin typeface="+mn-ea"/>
                <a:ea typeface="+mn-ea"/>
              </a:rPr>
              <a:t>사전점검지원</a:t>
            </a:r>
          </a:p>
        </p:txBody>
      </p:sp>
      <p:cxnSp>
        <p:nvCxnSpPr>
          <p:cNvPr id="44" name="꺾인 연결선 169">
            <a:extLst>
              <a:ext uri="{FF2B5EF4-FFF2-40B4-BE49-F238E27FC236}">
                <a16:creationId xmlns:a16="http://schemas.microsoft.com/office/drawing/2014/main" id="{55267D5C-44FE-4CCA-880D-6F27A1A1328C}"/>
              </a:ext>
            </a:extLst>
          </p:cNvPr>
          <p:cNvCxnSpPr>
            <a:cxnSpLocks noChangeShapeType="1"/>
            <a:stCxn id="15" idx="3"/>
            <a:endCxn id="22" idx="1"/>
          </p:cNvCxnSpPr>
          <p:nvPr/>
        </p:nvCxnSpPr>
        <p:spPr bwMode="auto">
          <a:xfrm flipV="1">
            <a:off x="4394259" y="3064435"/>
            <a:ext cx="1265824" cy="1273476"/>
          </a:xfrm>
          <a:prstGeom prst="bentConnector3">
            <a:avLst>
              <a:gd name="adj1" fmla="val 53408"/>
            </a:avLst>
          </a:prstGeom>
          <a:noFill/>
          <a:ln w="6350">
            <a:solidFill>
              <a:sysClr val="window" lastClr="FFFFFF">
                <a:lumMod val="65000"/>
              </a:sysClr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" name="TextBox 78">
            <a:extLst>
              <a:ext uri="{FF2B5EF4-FFF2-40B4-BE49-F238E27FC236}">
                <a16:creationId xmlns:a16="http://schemas.microsoft.com/office/drawing/2014/main" id="{1D74E7C3-BAB9-4D5C-80EF-F75252941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0214" y="2700256"/>
            <a:ext cx="24502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indent="-180975" algn="ctr" defTabSz="995690" latinLnBrk="0">
              <a:spcBef>
                <a:spcPts val="0"/>
              </a:spcBef>
              <a:spcAft>
                <a:spcPts val="240"/>
              </a:spcAft>
              <a:buClr>
                <a:srgbClr val="292929"/>
              </a:buClr>
              <a:buSzPct val="100000"/>
              <a:tabLst>
                <a:tab pos="5648325" algn="l"/>
              </a:tabLst>
              <a:defRPr/>
            </a:pPr>
            <a:r>
              <a:rPr lang="ko-KR" altLang="en-US" sz="10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빔 지사 및 본사 엔지니어 지원</a:t>
            </a:r>
            <a:endParaRPr lang="en-US" altLang="ko-KR" sz="1000" spc="-30" dirty="0">
              <a:ln>
                <a:solidFill>
                  <a:srgbClr val="C00000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46" name="모서리가 둥근 직사각형 172">
            <a:extLst>
              <a:ext uri="{FF2B5EF4-FFF2-40B4-BE49-F238E27FC236}">
                <a16:creationId xmlns:a16="http://schemas.microsoft.com/office/drawing/2014/main" id="{F927DF60-B8F1-41A1-87F6-2571CC2FA8F2}"/>
              </a:ext>
            </a:extLst>
          </p:cNvPr>
          <p:cNvSpPr/>
          <p:nvPr/>
        </p:nvSpPr>
        <p:spPr>
          <a:xfrm>
            <a:off x="4315559" y="2679366"/>
            <a:ext cx="720000" cy="288000"/>
          </a:xfrm>
          <a:prstGeom prst="roundRect">
            <a:avLst>
              <a:gd name="adj" fmla="val 50000"/>
            </a:avLst>
          </a:prstGeom>
          <a:solidFill>
            <a:srgbClr val="005F4B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indent="-180975" algn="ctr" defTabSz="995690" fontAlgn="base" latinLnBrk="0">
              <a:spcAft>
                <a:spcPts val="240"/>
              </a:spcAft>
              <a:buClr>
                <a:srgbClr val="292929"/>
              </a:buClr>
              <a:buSzPct val="100000"/>
              <a:tabLst>
                <a:tab pos="5648325" algn="l"/>
              </a:tabLst>
            </a:pPr>
            <a:r>
              <a:rPr lang="en-US" altLang="ko-KR" sz="10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</a:rPr>
              <a:t>2 </a:t>
            </a:r>
            <a:r>
              <a:rPr lang="ko-KR" altLang="en-US" sz="10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</a:rPr>
              <a:t>단계</a:t>
            </a:r>
          </a:p>
        </p:txBody>
      </p:sp>
      <p:sp>
        <p:nvSpPr>
          <p:cNvPr id="47" name="이등변 삼각형 46">
            <a:extLst>
              <a:ext uri="{FF2B5EF4-FFF2-40B4-BE49-F238E27FC236}">
                <a16:creationId xmlns:a16="http://schemas.microsoft.com/office/drawing/2014/main" id="{270AF46E-CA19-4B92-96FC-645D2A115F91}"/>
              </a:ext>
            </a:extLst>
          </p:cNvPr>
          <p:cNvSpPr/>
          <p:nvPr/>
        </p:nvSpPr>
        <p:spPr>
          <a:xfrm rot="5400000">
            <a:off x="4885452" y="2785346"/>
            <a:ext cx="89584" cy="76040"/>
          </a:xfrm>
          <a:prstGeom prst="triangle">
            <a:avLst/>
          </a:prstGeom>
          <a:solidFill>
            <a:srgbClr val="C00000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indent="-180975" algn="ctr" defTabSz="995690" fontAlgn="base" latinLnBrk="0">
              <a:spcAft>
                <a:spcPts val="240"/>
              </a:spcAft>
              <a:buClr>
                <a:srgbClr val="292929"/>
              </a:buClr>
              <a:buSzPct val="100000"/>
              <a:tabLst>
                <a:tab pos="5648325" algn="l"/>
              </a:tabLst>
            </a:pPr>
            <a:endParaRPr lang="ko-KR" altLang="en-US" sz="1000" spc="-30" dirty="0">
              <a:ln>
                <a:solidFill>
                  <a:srgbClr val="C00000">
                    <a:alpha val="0"/>
                  </a:srgb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48" name="TextBox 78">
            <a:extLst>
              <a:ext uri="{FF2B5EF4-FFF2-40B4-BE49-F238E27FC236}">
                <a16:creationId xmlns:a16="http://schemas.microsoft.com/office/drawing/2014/main" id="{177AA32C-48C1-449E-BA68-666BE2A4EA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3513" y="2700256"/>
            <a:ext cx="262227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indent="-180975" algn="ctr" defTabSz="995690" latinLnBrk="0">
              <a:spcBef>
                <a:spcPts val="0"/>
              </a:spcBef>
              <a:spcAft>
                <a:spcPts val="240"/>
              </a:spcAft>
              <a:buClr>
                <a:srgbClr val="292929"/>
              </a:buClr>
              <a:buSzPct val="100000"/>
              <a:tabLst>
                <a:tab pos="5648325" algn="l"/>
              </a:tabLst>
              <a:defRPr/>
            </a:pPr>
            <a:r>
              <a:rPr lang="ko-KR" altLang="en-US" sz="10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전담 엔지니어 및 </a:t>
            </a:r>
            <a:r>
              <a:rPr lang="ko-KR" altLang="en-US" sz="1000" spc="-3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협력사</a:t>
            </a:r>
            <a:r>
              <a:rPr lang="ko-KR" altLang="en-US" sz="10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엔지니어 지원</a:t>
            </a:r>
          </a:p>
        </p:txBody>
      </p:sp>
      <p:sp>
        <p:nvSpPr>
          <p:cNvPr id="49" name="모서리가 둥근 직사각형 178">
            <a:extLst>
              <a:ext uri="{FF2B5EF4-FFF2-40B4-BE49-F238E27FC236}">
                <a16:creationId xmlns:a16="http://schemas.microsoft.com/office/drawing/2014/main" id="{8A98E7CB-5CA0-4EE1-A65A-3F2D9E338827}"/>
              </a:ext>
            </a:extLst>
          </p:cNvPr>
          <p:cNvSpPr/>
          <p:nvPr/>
        </p:nvSpPr>
        <p:spPr>
          <a:xfrm>
            <a:off x="616174" y="2679366"/>
            <a:ext cx="720000" cy="288000"/>
          </a:xfrm>
          <a:prstGeom prst="roundRect">
            <a:avLst>
              <a:gd name="adj" fmla="val 50000"/>
            </a:avLst>
          </a:prstGeom>
          <a:solidFill>
            <a:srgbClr val="005F4B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indent="-180975" algn="ctr" defTabSz="995690" fontAlgn="base" latinLnBrk="0">
              <a:spcAft>
                <a:spcPts val="240"/>
              </a:spcAft>
              <a:buClr>
                <a:srgbClr val="292929"/>
              </a:buClr>
              <a:buSzPct val="100000"/>
              <a:tabLst>
                <a:tab pos="5648325" algn="l"/>
              </a:tabLst>
            </a:pPr>
            <a:r>
              <a:rPr lang="en-US" altLang="ko-KR" sz="10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</a:rPr>
              <a:t>1 </a:t>
            </a:r>
            <a:r>
              <a:rPr lang="ko-KR" altLang="en-US" sz="10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</a:rPr>
              <a:t>단계</a:t>
            </a:r>
          </a:p>
        </p:txBody>
      </p:sp>
      <p:sp>
        <p:nvSpPr>
          <p:cNvPr id="50" name="이등변 삼각형 49">
            <a:extLst>
              <a:ext uri="{FF2B5EF4-FFF2-40B4-BE49-F238E27FC236}">
                <a16:creationId xmlns:a16="http://schemas.microsoft.com/office/drawing/2014/main" id="{B5B4C5F0-4959-44DB-9380-83D16E76504D}"/>
              </a:ext>
            </a:extLst>
          </p:cNvPr>
          <p:cNvSpPr/>
          <p:nvPr/>
        </p:nvSpPr>
        <p:spPr>
          <a:xfrm rot="5400000">
            <a:off x="1216522" y="2782677"/>
            <a:ext cx="116006" cy="81378"/>
          </a:xfrm>
          <a:prstGeom prst="triangle">
            <a:avLst/>
          </a:prstGeom>
          <a:solidFill>
            <a:srgbClr val="C00000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indent="-180975" algn="ctr" defTabSz="995690" fontAlgn="base" latinLnBrk="0">
              <a:spcAft>
                <a:spcPts val="240"/>
              </a:spcAft>
              <a:buClr>
                <a:srgbClr val="292929"/>
              </a:buClr>
              <a:buSzPct val="100000"/>
              <a:tabLst>
                <a:tab pos="5648325" algn="l"/>
              </a:tabLst>
            </a:pPr>
            <a:endParaRPr lang="ko-KR" altLang="en-US" sz="1000" spc="-30" dirty="0">
              <a:ln>
                <a:solidFill>
                  <a:srgbClr val="C00000">
                    <a:alpha val="0"/>
                  </a:srgb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51" name="TextBox 78">
            <a:extLst>
              <a:ext uri="{FF2B5EF4-FFF2-40B4-BE49-F238E27FC236}">
                <a16:creationId xmlns:a16="http://schemas.microsoft.com/office/drawing/2014/main" id="{A4FDD431-A27E-4133-83F8-0EA904EEE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3915" y="2700257"/>
            <a:ext cx="1259557" cy="246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indent="-180975" algn="ctr" defTabSz="995690" latinLnBrk="0">
              <a:spcBef>
                <a:spcPts val="0"/>
              </a:spcBef>
              <a:spcAft>
                <a:spcPts val="240"/>
              </a:spcAft>
              <a:buClr>
                <a:srgbClr val="292929"/>
              </a:buClr>
              <a:buSzPct val="100000"/>
              <a:tabLst>
                <a:tab pos="5648325" algn="l"/>
              </a:tabLst>
              <a:defRPr/>
            </a:pPr>
            <a:r>
              <a:rPr lang="ko-KR" altLang="en-US" sz="10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보고 및 종료</a:t>
            </a:r>
            <a:endParaRPr lang="en-US" altLang="ko-KR" sz="1000" spc="-30" dirty="0">
              <a:ln>
                <a:solidFill>
                  <a:srgbClr val="C00000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52" name="모서리가 둥근 직사각형 60">
            <a:extLst>
              <a:ext uri="{FF2B5EF4-FFF2-40B4-BE49-F238E27FC236}">
                <a16:creationId xmlns:a16="http://schemas.microsoft.com/office/drawing/2014/main" id="{9109CCFD-E0AC-47D0-8D90-63B70938C5D1}"/>
              </a:ext>
            </a:extLst>
          </p:cNvPr>
          <p:cNvSpPr/>
          <p:nvPr/>
        </p:nvSpPr>
        <p:spPr>
          <a:xfrm>
            <a:off x="7385835" y="2679366"/>
            <a:ext cx="720000" cy="288000"/>
          </a:xfrm>
          <a:prstGeom prst="roundRect">
            <a:avLst>
              <a:gd name="adj" fmla="val 50000"/>
            </a:avLst>
          </a:prstGeom>
          <a:solidFill>
            <a:srgbClr val="005F4B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indent="-180975" algn="ctr" defTabSz="995690" fontAlgn="base" latinLnBrk="0">
              <a:spcAft>
                <a:spcPts val="240"/>
              </a:spcAft>
              <a:buClr>
                <a:srgbClr val="292929"/>
              </a:buClr>
              <a:buSzPct val="100000"/>
              <a:tabLst>
                <a:tab pos="5648325" algn="l"/>
              </a:tabLst>
            </a:pPr>
            <a:r>
              <a:rPr lang="en-US" altLang="ko-KR" sz="10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</a:rPr>
              <a:t>3 </a:t>
            </a:r>
            <a:r>
              <a:rPr lang="ko-KR" altLang="en-US" sz="10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</a:rPr>
              <a:t>단계</a:t>
            </a:r>
          </a:p>
        </p:txBody>
      </p:sp>
      <p:sp>
        <p:nvSpPr>
          <p:cNvPr id="53" name="이등변 삼각형 52">
            <a:extLst>
              <a:ext uri="{FF2B5EF4-FFF2-40B4-BE49-F238E27FC236}">
                <a16:creationId xmlns:a16="http://schemas.microsoft.com/office/drawing/2014/main" id="{CF092B7D-A6D0-48F9-B1DF-FF04AB88B038}"/>
              </a:ext>
            </a:extLst>
          </p:cNvPr>
          <p:cNvSpPr/>
          <p:nvPr/>
        </p:nvSpPr>
        <p:spPr>
          <a:xfrm rot="5400000">
            <a:off x="7935916" y="2785346"/>
            <a:ext cx="89584" cy="76040"/>
          </a:xfrm>
          <a:prstGeom prst="triangle">
            <a:avLst/>
          </a:prstGeom>
          <a:solidFill>
            <a:srgbClr val="C00000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indent="-180975" algn="ctr" defTabSz="995690" fontAlgn="base" latinLnBrk="0">
              <a:spcAft>
                <a:spcPts val="240"/>
              </a:spcAft>
              <a:buClr>
                <a:srgbClr val="292929"/>
              </a:buClr>
              <a:buSzPct val="100000"/>
              <a:tabLst>
                <a:tab pos="5648325" algn="l"/>
              </a:tabLst>
            </a:pPr>
            <a:endParaRPr lang="ko-KR" altLang="en-US" sz="1000" spc="-30" dirty="0">
              <a:ln>
                <a:solidFill>
                  <a:srgbClr val="C00000">
                    <a:alpha val="0"/>
                  </a:srgbClr>
                </a:solidFill>
              </a:ln>
              <a:solidFill>
                <a:prstClr val="white"/>
              </a:solidFill>
              <a:latin typeface="+mn-ea"/>
            </a:endParaRPr>
          </a:p>
        </p:txBody>
      </p:sp>
      <p:sp>
        <p:nvSpPr>
          <p:cNvPr id="54" name="자유형: 도형 53">
            <a:extLst>
              <a:ext uri="{FF2B5EF4-FFF2-40B4-BE49-F238E27FC236}">
                <a16:creationId xmlns:a16="http://schemas.microsoft.com/office/drawing/2014/main" id="{856A2DB2-56BE-4AC8-B6A0-F52D56AC63B4}"/>
              </a:ext>
            </a:extLst>
          </p:cNvPr>
          <p:cNvSpPr/>
          <p:nvPr/>
        </p:nvSpPr>
        <p:spPr>
          <a:xfrm>
            <a:off x="2793000" y="1616442"/>
            <a:ext cx="4320000" cy="432000"/>
          </a:xfrm>
          <a:custGeom>
            <a:avLst/>
            <a:gdLst>
              <a:gd name="connsiteX0" fmla="*/ 91802 w 3708000"/>
              <a:gd name="connsiteY0" fmla="*/ 0 h 550800"/>
              <a:gd name="connsiteX1" fmla="*/ 3616198 w 3708000"/>
              <a:gd name="connsiteY1" fmla="*/ 0 h 550800"/>
              <a:gd name="connsiteX2" fmla="*/ 3708000 w 3708000"/>
              <a:gd name="connsiteY2" fmla="*/ 91802 h 550800"/>
              <a:gd name="connsiteX3" fmla="*/ 3708000 w 3708000"/>
              <a:gd name="connsiteY3" fmla="*/ 95402 h 550800"/>
              <a:gd name="connsiteX4" fmla="*/ 3617998 w 3708000"/>
              <a:gd name="connsiteY4" fmla="*/ 5400 h 550800"/>
              <a:gd name="connsiteX5" fmla="*/ 198002 w 3708000"/>
              <a:gd name="connsiteY5" fmla="*/ 5400 h 550800"/>
              <a:gd name="connsiteX6" fmla="*/ 108000 w 3708000"/>
              <a:gd name="connsiteY6" fmla="*/ 95402 h 550800"/>
              <a:gd name="connsiteX7" fmla="*/ 108000 w 3708000"/>
              <a:gd name="connsiteY7" fmla="*/ 455398 h 550800"/>
              <a:gd name="connsiteX8" fmla="*/ 198002 w 3708000"/>
              <a:gd name="connsiteY8" fmla="*/ 545400 h 550800"/>
              <a:gd name="connsiteX9" fmla="*/ 3617998 w 3708000"/>
              <a:gd name="connsiteY9" fmla="*/ 545400 h 550800"/>
              <a:gd name="connsiteX10" fmla="*/ 3708000 w 3708000"/>
              <a:gd name="connsiteY10" fmla="*/ 455398 h 550800"/>
              <a:gd name="connsiteX11" fmla="*/ 3708000 w 3708000"/>
              <a:gd name="connsiteY11" fmla="*/ 458998 h 550800"/>
              <a:gd name="connsiteX12" fmla="*/ 3616198 w 3708000"/>
              <a:gd name="connsiteY12" fmla="*/ 550800 h 550800"/>
              <a:gd name="connsiteX13" fmla="*/ 91802 w 3708000"/>
              <a:gd name="connsiteY13" fmla="*/ 550800 h 550800"/>
              <a:gd name="connsiteX14" fmla="*/ 0 w 3708000"/>
              <a:gd name="connsiteY14" fmla="*/ 458998 h 550800"/>
              <a:gd name="connsiteX15" fmla="*/ 0 w 3708000"/>
              <a:gd name="connsiteY15" fmla="*/ 91802 h 550800"/>
              <a:gd name="connsiteX16" fmla="*/ 91802 w 3708000"/>
              <a:gd name="connsiteY16" fmla="*/ 0 h 55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08000" h="550800">
                <a:moveTo>
                  <a:pt x="91802" y="0"/>
                </a:moveTo>
                <a:lnTo>
                  <a:pt x="3616198" y="0"/>
                </a:lnTo>
                <a:cubicBezTo>
                  <a:pt x="3666899" y="0"/>
                  <a:pt x="3708000" y="41101"/>
                  <a:pt x="3708000" y="91802"/>
                </a:cubicBezTo>
                <a:lnTo>
                  <a:pt x="3708000" y="95402"/>
                </a:lnTo>
                <a:cubicBezTo>
                  <a:pt x="3708000" y="45695"/>
                  <a:pt x="3667705" y="5400"/>
                  <a:pt x="3617998" y="5400"/>
                </a:cubicBezTo>
                <a:lnTo>
                  <a:pt x="198002" y="5400"/>
                </a:lnTo>
                <a:cubicBezTo>
                  <a:pt x="148295" y="5400"/>
                  <a:pt x="108000" y="45695"/>
                  <a:pt x="108000" y="95402"/>
                </a:cubicBezTo>
                <a:lnTo>
                  <a:pt x="108000" y="455398"/>
                </a:lnTo>
                <a:cubicBezTo>
                  <a:pt x="108000" y="505105"/>
                  <a:pt x="148295" y="545400"/>
                  <a:pt x="198002" y="545400"/>
                </a:cubicBezTo>
                <a:lnTo>
                  <a:pt x="3617998" y="545400"/>
                </a:lnTo>
                <a:cubicBezTo>
                  <a:pt x="3667705" y="545400"/>
                  <a:pt x="3708000" y="505105"/>
                  <a:pt x="3708000" y="455398"/>
                </a:cubicBezTo>
                <a:lnTo>
                  <a:pt x="3708000" y="458998"/>
                </a:lnTo>
                <a:cubicBezTo>
                  <a:pt x="3708000" y="509699"/>
                  <a:pt x="3666899" y="550800"/>
                  <a:pt x="3616198" y="550800"/>
                </a:cubicBezTo>
                <a:lnTo>
                  <a:pt x="91802" y="550800"/>
                </a:lnTo>
                <a:cubicBezTo>
                  <a:pt x="41101" y="550800"/>
                  <a:pt x="0" y="509699"/>
                  <a:pt x="0" y="458998"/>
                </a:cubicBezTo>
                <a:lnTo>
                  <a:pt x="0" y="91802"/>
                </a:lnTo>
                <a:cubicBezTo>
                  <a:pt x="0" y="41101"/>
                  <a:pt x="41101" y="0"/>
                  <a:pt x="91802" y="0"/>
                </a:cubicBezTo>
                <a:close/>
              </a:path>
            </a:pathLst>
          </a:custGeom>
          <a:solidFill>
            <a:srgbClr val="005F4B"/>
          </a:solidFill>
          <a:ln>
            <a:solidFill>
              <a:srgbClr val="005F4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rtlCol="0" anchor="ctr">
            <a:noAutofit/>
          </a:bodyPr>
          <a:lstStyle/>
          <a:p>
            <a:pPr algn="ctr"/>
            <a:r>
              <a:rPr lang="ko-KR" altLang="en-US" sz="1600" b="1" dirty="0">
                <a:solidFill>
                  <a:srgbClr val="003738"/>
                </a:solidFill>
              </a:rPr>
              <a:t>장애처리 절차 및 목표 완료 소요시간</a:t>
            </a:r>
          </a:p>
        </p:txBody>
      </p:sp>
    </p:spTree>
    <p:extLst>
      <p:ext uri="{BB962C8B-B14F-4D97-AF65-F5344CB8AC3E}">
        <p14:creationId xmlns:p14="http://schemas.microsoft.com/office/powerpoint/2010/main" val="7963294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제목 52">
            <a:extLst>
              <a:ext uri="{FF2B5EF4-FFF2-40B4-BE49-F238E27FC236}">
                <a16:creationId xmlns:a16="http://schemas.microsoft.com/office/drawing/2014/main" id="{06A8E2F0-6427-4E4C-8BA7-DE8F3A73F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4.2.1 Warranty </a:t>
            </a:r>
            <a:r>
              <a:rPr lang="ko-KR" altLang="en-US" dirty="0"/>
              <a:t>내용</a:t>
            </a:r>
          </a:p>
        </p:txBody>
      </p:sp>
      <p:sp>
        <p:nvSpPr>
          <p:cNvPr id="54" name="텍스트 개체 틀 53">
            <a:extLst>
              <a:ext uri="{FF2B5EF4-FFF2-40B4-BE49-F238E27FC236}">
                <a16:creationId xmlns:a16="http://schemas.microsoft.com/office/drawing/2014/main" id="{E0DC5D1B-AF75-4093-AF8A-816E26797C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4.2 Warranty </a:t>
            </a:r>
            <a:r>
              <a:rPr lang="ko-KR" altLang="en-US" dirty="0"/>
              <a:t>내용</a:t>
            </a:r>
          </a:p>
        </p:txBody>
      </p:sp>
      <p:graphicFrame>
        <p:nvGraphicFramePr>
          <p:cNvPr id="55" name="Group 4">
            <a:extLst>
              <a:ext uri="{FF2B5EF4-FFF2-40B4-BE49-F238E27FC236}">
                <a16:creationId xmlns:a16="http://schemas.microsoft.com/office/drawing/2014/main" id="{17DB1B8B-027C-48A4-BB56-A1DAF10831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967268"/>
              </p:ext>
            </p:extLst>
          </p:nvPr>
        </p:nvGraphicFramePr>
        <p:xfrm>
          <a:off x="388938" y="1645584"/>
          <a:ext cx="9254539" cy="4360766"/>
        </p:xfrm>
        <a:graphic>
          <a:graphicData uri="http://schemas.openxmlformats.org/drawingml/2006/table">
            <a:tbl>
              <a:tblPr/>
              <a:tblGrid>
                <a:gridCol w="8682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0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90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2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83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5141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5F4B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유지보수 항목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5F4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유지보수 내용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5F4B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5F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333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제품관련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S/W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업그레이드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기존 백업시스템 소프트웨어의 기능을 보완하기 위하여 추가되는 서비스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 SW </a:t>
                      </a:r>
                      <a:r>
                        <a:rPr kumimoji="1" lang="ko-KR" altLang="en-U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서비스팩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업그레이드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5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패치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운영체제 패치 적용으로 시스템 품질 향상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55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H/W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업그레이드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Microcode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업그레이드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운영 안정성 확보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898420"/>
                  </a:ext>
                </a:extLst>
              </a:tr>
              <a:tr h="348551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기술지원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정기점검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정기적으로 지원하는 정기 점검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정기 성능 조율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5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예방보수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백업시스템의 장애를 사전에 예방하기 위하여 장애 가능성 사전 예측 및 문제점 보수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43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긴급 장애처리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사용자가 긴급한 문제를 해결하기 위해 장애처리 및 정비 서비스를 요청한 경우에 문제를 해결하는 서비스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855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교육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운영자교육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백업시스템 운영을 위한 운영자 교육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85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기술이전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백업시스템 운영 기술이전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8551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관리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및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설치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부품지원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유지보수 대상 장비의 부품 보유 및 수리 시 부품 공급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85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 운영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백업시스템의 점검 및 유지보수 이력관리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85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운영활동 보고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유지보수 작업 보고서 작성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시스템 운영 보고서 작성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C6ACD158-7344-450F-9936-25777569FB05}"/>
              </a:ext>
            </a:extLst>
          </p:cNvPr>
          <p:cNvSpPr txBox="1"/>
          <p:nvPr/>
        </p:nvSpPr>
        <p:spPr>
          <a:xfrm>
            <a:off x="438636" y="6204704"/>
            <a:ext cx="4817341" cy="226591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spcAft>
                <a:spcPts val="200"/>
              </a:spcAft>
            </a:pPr>
            <a:r>
              <a:rPr lang="en-US" altLang="ko-KR" sz="1000" dirty="0"/>
              <a:t># </a:t>
            </a:r>
            <a:r>
              <a:rPr lang="ko-KR" altLang="en-US" sz="1000" dirty="0"/>
              <a:t>이외에 전산실 이전 등과 같은 별도의 서비스는 추가 비용이 발생할 수 있습니다</a:t>
            </a:r>
            <a:r>
              <a:rPr lang="en-US" altLang="ko-KR" sz="1000" dirty="0"/>
              <a:t>.</a:t>
            </a:r>
            <a:endParaRPr lang="ko-KR" altLang="en-US" sz="1000" dirty="0" err="1"/>
          </a:p>
        </p:txBody>
      </p:sp>
      <p:sp>
        <p:nvSpPr>
          <p:cNvPr id="57" name="자유형: 도형 56">
            <a:extLst>
              <a:ext uri="{FF2B5EF4-FFF2-40B4-BE49-F238E27FC236}">
                <a16:creationId xmlns:a16="http://schemas.microsoft.com/office/drawing/2014/main" id="{36ACE3CA-3594-4A4C-9D41-0CE7AF50A2BE}"/>
              </a:ext>
            </a:extLst>
          </p:cNvPr>
          <p:cNvSpPr/>
          <p:nvPr/>
        </p:nvSpPr>
        <p:spPr>
          <a:xfrm>
            <a:off x="2793000" y="1076776"/>
            <a:ext cx="4320000" cy="432000"/>
          </a:xfrm>
          <a:custGeom>
            <a:avLst/>
            <a:gdLst>
              <a:gd name="connsiteX0" fmla="*/ 91802 w 3708000"/>
              <a:gd name="connsiteY0" fmla="*/ 0 h 550800"/>
              <a:gd name="connsiteX1" fmla="*/ 3616198 w 3708000"/>
              <a:gd name="connsiteY1" fmla="*/ 0 h 550800"/>
              <a:gd name="connsiteX2" fmla="*/ 3708000 w 3708000"/>
              <a:gd name="connsiteY2" fmla="*/ 91802 h 550800"/>
              <a:gd name="connsiteX3" fmla="*/ 3708000 w 3708000"/>
              <a:gd name="connsiteY3" fmla="*/ 95402 h 550800"/>
              <a:gd name="connsiteX4" fmla="*/ 3617998 w 3708000"/>
              <a:gd name="connsiteY4" fmla="*/ 5400 h 550800"/>
              <a:gd name="connsiteX5" fmla="*/ 198002 w 3708000"/>
              <a:gd name="connsiteY5" fmla="*/ 5400 h 550800"/>
              <a:gd name="connsiteX6" fmla="*/ 108000 w 3708000"/>
              <a:gd name="connsiteY6" fmla="*/ 95402 h 550800"/>
              <a:gd name="connsiteX7" fmla="*/ 108000 w 3708000"/>
              <a:gd name="connsiteY7" fmla="*/ 455398 h 550800"/>
              <a:gd name="connsiteX8" fmla="*/ 198002 w 3708000"/>
              <a:gd name="connsiteY8" fmla="*/ 545400 h 550800"/>
              <a:gd name="connsiteX9" fmla="*/ 3617998 w 3708000"/>
              <a:gd name="connsiteY9" fmla="*/ 545400 h 550800"/>
              <a:gd name="connsiteX10" fmla="*/ 3708000 w 3708000"/>
              <a:gd name="connsiteY10" fmla="*/ 455398 h 550800"/>
              <a:gd name="connsiteX11" fmla="*/ 3708000 w 3708000"/>
              <a:gd name="connsiteY11" fmla="*/ 458998 h 550800"/>
              <a:gd name="connsiteX12" fmla="*/ 3616198 w 3708000"/>
              <a:gd name="connsiteY12" fmla="*/ 550800 h 550800"/>
              <a:gd name="connsiteX13" fmla="*/ 91802 w 3708000"/>
              <a:gd name="connsiteY13" fmla="*/ 550800 h 550800"/>
              <a:gd name="connsiteX14" fmla="*/ 0 w 3708000"/>
              <a:gd name="connsiteY14" fmla="*/ 458998 h 550800"/>
              <a:gd name="connsiteX15" fmla="*/ 0 w 3708000"/>
              <a:gd name="connsiteY15" fmla="*/ 91802 h 550800"/>
              <a:gd name="connsiteX16" fmla="*/ 91802 w 3708000"/>
              <a:gd name="connsiteY16" fmla="*/ 0 h 55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08000" h="550800">
                <a:moveTo>
                  <a:pt x="91802" y="0"/>
                </a:moveTo>
                <a:lnTo>
                  <a:pt x="3616198" y="0"/>
                </a:lnTo>
                <a:cubicBezTo>
                  <a:pt x="3666899" y="0"/>
                  <a:pt x="3708000" y="41101"/>
                  <a:pt x="3708000" y="91802"/>
                </a:cubicBezTo>
                <a:lnTo>
                  <a:pt x="3708000" y="95402"/>
                </a:lnTo>
                <a:cubicBezTo>
                  <a:pt x="3708000" y="45695"/>
                  <a:pt x="3667705" y="5400"/>
                  <a:pt x="3617998" y="5400"/>
                </a:cubicBezTo>
                <a:lnTo>
                  <a:pt x="198002" y="5400"/>
                </a:lnTo>
                <a:cubicBezTo>
                  <a:pt x="148295" y="5400"/>
                  <a:pt x="108000" y="45695"/>
                  <a:pt x="108000" y="95402"/>
                </a:cubicBezTo>
                <a:lnTo>
                  <a:pt x="108000" y="455398"/>
                </a:lnTo>
                <a:cubicBezTo>
                  <a:pt x="108000" y="505105"/>
                  <a:pt x="148295" y="545400"/>
                  <a:pt x="198002" y="545400"/>
                </a:cubicBezTo>
                <a:lnTo>
                  <a:pt x="3617998" y="545400"/>
                </a:lnTo>
                <a:cubicBezTo>
                  <a:pt x="3667705" y="545400"/>
                  <a:pt x="3708000" y="505105"/>
                  <a:pt x="3708000" y="455398"/>
                </a:cubicBezTo>
                <a:lnTo>
                  <a:pt x="3708000" y="458998"/>
                </a:lnTo>
                <a:cubicBezTo>
                  <a:pt x="3708000" y="509699"/>
                  <a:pt x="3666899" y="550800"/>
                  <a:pt x="3616198" y="550800"/>
                </a:cubicBezTo>
                <a:lnTo>
                  <a:pt x="91802" y="550800"/>
                </a:lnTo>
                <a:cubicBezTo>
                  <a:pt x="41101" y="550800"/>
                  <a:pt x="0" y="509699"/>
                  <a:pt x="0" y="458998"/>
                </a:cubicBezTo>
                <a:lnTo>
                  <a:pt x="0" y="91802"/>
                </a:lnTo>
                <a:cubicBezTo>
                  <a:pt x="0" y="41101"/>
                  <a:pt x="41101" y="0"/>
                  <a:pt x="91802" y="0"/>
                </a:cubicBezTo>
                <a:close/>
              </a:path>
            </a:pathLst>
          </a:custGeom>
          <a:solidFill>
            <a:srgbClr val="005F4B"/>
          </a:solidFill>
          <a:ln>
            <a:solidFill>
              <a:srgbClr val="005F4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rtlCol="0" anchor="ctr">
            <a:noAutofit/>
          </a:bodyPr>
          <a:lstStyle/>
          <a:p>
            <a:pPr algn="ctr"/>
            <a:r>
              <a:rPr lang="en-US" altLang="ko-KR" sz="1600" b="1" dirty="0">
                <a:solidFill>
                  <a:srgbClr val="003738"/>
                </a:solidFill>
              </a:rPr>
              <a:t>Warranty</a:t>
            </a:r>
            <a:r>
              <a:rPr lang="ko-KR" altLang="en-US" sz="1600" b="1" dirty="0">
                <a:solidFill>
                  <a:srgbClr val="003738"/>
                </a:solidFill>
              </a:rPr>
              <a:t> 지원내용</a:t>
            </a: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48CD2CD8-3660-4DF0-A17F-F3F9F5261A5A}"/>
              </a:ext>
            </a:extLst>
          </p:cNvPr>
          <p:cNvSpPr/>
          <p:nvPr/>
        </p:nvSpPr>
        <p:spPr>
          <a:xfrm>
            <a:off x="8028764" y="1285887"/>
            <a:ext cx="1691236" cy="1140977"/>
          </a:xfrm>
          <a:prstGeom prst="wedgeRectCallou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373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200" dirty="0">
                <a:solidFill>
                  <a:srgbClr val="003738"/>
                </a:solidFill>
              </a:rPr>
              <a:t>프로젝트에 맞게 수정</a:t>
            </a:r>
          </a:p>
        </p:txBody>
      </p:sp>
    </p:spTree>
    <p:extLst>
      <p:ext uri="{BB962C8B-B14F-4D97-AF65-F5344CB8AC3E}">
        <p14:creationId xmlns:p14="http://schemas.microsoft.com/office/powerpoint/2010/main" val="1954973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C668A-9D19-4BAE-BF18-089005FB1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사업 추진전략 </a:t>
            </a:r>
            <a:r>
              <a:rPr lang="en-US" altLang="ko-KR" dirty="0"/>
              <a:t>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D05A90-C08E-416F-9B1A-DE4F779893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제안사는 </a:t>
            </a:r>
            <a:r>
              <a:rPr lang="en-US" altLang="ko-KR" dirty="0"/>
              <a:t>OOOO </a:t>
            </a:r>
            <a:r>
              <a:rPr lang="ko-KR" altLang="en-US" dirty="0"/>
              <a:t>통합백업 시스템을 성공적으로 구축하기 위해 </a:t>
            </a:r>
            <a:r>
              <a:rPr lang="en-US" altLang="ko-KR" dirty="0"/>
              <a:t>4</a:t>
            </a:r>
            <a:r>
              <a:rPr lang="ko-KR" altLang="en-US" dirty="0"/>
              <a:t>대 전략과 그에 따른 실행 계획을 도출하였습니다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1CBA0F-1031-4F3D-9CC1-1C1A8E911D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 anchor="ctr"/>
          <a:lstStyle/>
          <a:p>
            <a:pPr marL="0" indent="0" algn="r">
              <a:buNone/>
            </a:pPr>
            <a:r>
              <a:rPr lang="en-US" altLang="ko-KR" dirty="0">
                <a:latin typeface="+mn-ea"/>
              </a:rPr>
              <a:t>1.1 </a:t>
            </a:r>
            <a:r>
              <a:rPr lang="ko-KR" altLang="en-US" dirty="0">
                <a:latin typeface="+mn-ea"/>
              </a:rPr>
              <a:t>제안개요</a:t>
            </a:r>
          </a:p>
        </p:txBody>
      </p:sp>
      <p:sp>
        <p:nvSpPr>
          <p:cNvPr id="6" name="양쪽 모서리가 둥근 사각형 151">
            <a:extLst>
              <a:ext uri="{FF2B5EF4-FFF2-40B4-BE49-F238E27FC236}">
                <a16:creationId xmlns:a16="http://schemas.microsoft.com/office/drawing/2014/main" id="{06F6D83C-C8C0-4333-B5EA-ED24F670D736}"/>
              </a:ext>
            </a:extLst>
          </p:cNvPr>
          <p:cNvSpPr/>
          <p:nvPr/>
        </p:nvSpPr>
        <p:spPr>
          <a:xfrm>
            <a:off x="6217740" y="4247929"/>
            <a:ext cx="3152609" cy="1953480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8200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5400000" scaled="0"/>
          </a:gra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dist="12700" dir="5400000" algn="t" rotWithShape="0">
              <a:sysClr val="windowText" lastClr="000000">
                <a:lumMod val="75000"/>
                <a:lumOff val="25000"/>
                <a:alpha val="20000"/>
              </a:sysClr>
            </a:outerShdw>
          </a:effectLst>
        </p:spPr>
        <p:txBody>
          <a:bodyPr lIns="90000" tIns="108000" rIns="90000" bIns="0" rtlCol="0" anchor="t" anchorCtr="0"/>
          <a:lstStyle/>
          <a:p>
            <a:pPr marL="95250" marR="0" lvl="1" indent="-95250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endParaRPr kumimoji="0" lang="en-US" altLang="ko-KR" sz="9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+mn-ea"/>
            </a:endParaRPr>
          </a:p>
        </p:txBody>
      </p:sp>
      <p:sp>
        <p:nvSpPr>
          <p:cNvPr id="7" name="양쪽 모서리가 둥근 사각형 152">
            <a:extLst>
              <a:ext uri="{FF2B5EF4-FFF2-40B4-BE49-F238E27FC236}">
                <a16:creationId xmlns:a16="http://schemas.microsoft.com/office/drawing/2014/main" id="{DBEC3367-2547-4E84-AF84-AC7DE1A7D42F}"/>
              </a:ext>
            </a:extLst>
          </p:cNvPr>
          <p:cNvSpPr/>
          <p:nvPr/>
        </p:nvSpPr>
        <p:spPr>
          <a:xfrm>
            <a:off x="6217740" y="4199103"/>
            <a:ext cx="3152610" cy="367046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5F4B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lvl="0" indent="-180975" algn="ctr" defTabSz="995690" fontAlgn="base" latinLnBrk="0">
              <a:spcAft>
                <a:spcPts val="240"/>
              </a:spcAft>
            </a:pPr>
            <a:r>
              <a:rPr lang="ko-KR" altLang="en-US" sz="10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고품질의 이행</a:t>
            </a:r>
            <a:r>
              <a:rPr lang="en-US" altLang="ko-KR" sz="10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/</a:t>
            </a:r>
            <a:r>
              <a:rPr lang="ko-KR" altLang="en-US" sz="10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보안 관리 및 완벽한 사후 지원</a:t>
            </a:r>
          </a:p>
        </p:txBody>
      </p:sp>
      <p:sp>
        <p:nvSpPr>
          <p:cNvPr id="8" name="양쪽 모서리가 둥근 사각형 134">
            <a:extLst>
              <a:ext uri="{FF2B5EF4-FFF2-40B4-BE49-F238E27FC236}">
                <a16:creationId xmlns:a16="http://schemas.microsoft.com/office/drawing/2014/main" id="{9F45A54A-B84C-4011-9A59-32D227680C68}"/>
              </a:ext>
            </a:extLst>
          </p:cNvPr>
          <p:cNvSpPr/>
          <p:nvPr/>
        </p:nvSpPr>
        <p:spPr>
          <a:xfrm>
            <a:off x="501236" y="2060966"/>
            <a:ext cx="3152609" cy="1953480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8200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5400000" scaled="0"/>
          </a:gra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dist="12700" dir="5400000" algn="t" rotWithShape="0">
              <a:sysClr val="windowText" lastClr="000000">
                <a:lumMod val="75000"/>
                <a:lumOff val="25000"/>
                <a:alpha val="20000"/>
              </a:sysClr>
            </a:outerShdw>
          </a:effectLst>
        </p:spPr>
        <p:txBody>
          <a:bodyPr lIns="90000" tIns="108000" rIns="90000" bIns="0" rtlCol="0" anchor="t" anchorCtr="0"/>
          <a:lstStyle/>
          <a:p>
            <a:pPr marL="95250" marR="0" lvl="1" indent="-95250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endParaRPr kumimoji="0" lang="en-US" altLang="ko-KR" sz="9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+mn-ea"/>
            </a:endParaRPr>
          </a:p>
        </p:txBody>
      </p:sp>
      <p:sp>
        <p:nvSpPr>
          <p:cNvPr id="9" name="양쪽 모서리가 둥근 사각형 135">
            <a:extLst>
              <a:ext uri="{FF2B5EF4-FFF2-40B4-BE49-F238E27FC236}">
                <a16:creationId xmlns:a16="http://schemas.microsoft.com/office/drawing/2014/main" id="{21B81601-9411-4881-A0E6-94903F80382B}"/>
              </a:ext>
            </a:extLst>
          </p:cNvPr>
          <p:cNvSpPr/>
          <p:nvPr/>
        </p:nvSpPr>
        <p:spPr>
          <a:xfrm>
            <a:off x="501236" y="2023569"/>
            <a:ext cx="3152610" cy="344187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5F4B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0" marR="0" lvl="0" indent="-180975" algn="ctr" defTabSz="99569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미래의 백업 환경까지 수용할 수 있는 아키텍처 제품</a:t>
            </a:r>
          </a:p>
        </p:txBody>
      </p:sp>
      <p:sp>
        <p:nvSpPr>
          <p:cNvPr id="10" name="양쪽 모서리가 둥근 사각형 142">
            <a:extLst>
              <a:ext uri="{FF2B5EF4-FFF2-40B4-BE49-F238E27FC236}">
                <a16:creationId xmlns:a16="http://schemas.microsoft.com/office/drawing/2014/main" id="{5D645FC8-BFA8-4380-B2E9-1F3F776D235B}"/>
              </a:ext>
            </a:extLst>
          </p:cNvPr>
          <p:cNvSpPr/>
          <p:nvPr/>
        </p:nvSpPr>
        <p:spPr>
          <a:xfrm>
            <a:off x="6198736" y="2038951"/>
            <a:ext cx="3152609" cy="1953481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8200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5400000" scaled="0"/>
          </a:gra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dist="12700" dir="5400000" algn="t" rotWithShape="0">
              <a:sysClr val="windowText" lastClr="000000">
                <a:lumMod val="75000"/>
                <a:lumOff val="25000"/>
                <a:alpha val="20000"/>
              </a:sysClr>
            </a:outerShdw>
          </a:effectLst>
        </p:spPr>
        <p:txBody>
          <a:bodyPr lIns="90000" tIns="108000" rIns="90000" bIns="0" rtlCol="0" anchor="t" anchorCtr="0"/>
          <a:lstStyle/>
          <a:p>
            <a:pPr marL="95250" marR="0" lvl="1" indent="-95250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endParaRPr kumimoji="0" lang="en-US" altLang="ko-KR" sz="9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+mn-ea"/>
            </a:endParaRPr>
          </a:p>
        </p:txBody>
      </p:sp>
      <p:sp>
        <p:nvSpPr>
          <p:cNvPr id="11" name="양쪽 모서리가 둥근 사각형 143">
            <a:extLst>
              <a:ext uri="{FF2B5EF4-FFF2-40B4-BE49-F238E27FC236}">
                <a16:creationId xmlns:a16="http://schemas.microsoft.com/office/drawing/2014/main" id="{331057A0-FC07-4DBA-8043-EAE6962C37A0}"/>
              </a:ext>
            </a:extLst>
          </p:cNvPr>
          <p:cNvSpPr/>
          <p:nvPr/>
        </p:nvSpPr>
        <p:spPr>
          <a:xfrm>
            <a:off x="6198736" y="2006125"/>
            <a:ext cx="3152610" cy="335047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5F4B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0" marR="0" lvl="0" indent="-180975" algn="ctr" defTabSz="99569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신속한 백업</a:t>
            </a:r>
            <a:r>
              <a:rPr lang="en-US" altLang="ko-KR" sz="10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/</a:t>
            </a:r>
            <a:r>
              <a:rPr lang="ko-KR" altLang="en-US" sz="10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복구 및 비즈니스 연속성 확보</a:t>
            </a:r>
            <a:endParaRPr kumimoji="0" lang="ko-KR" altLang="en-US" sz="1000" b="1" i="0" u="none" strike="noStrike" kern="0" cap="none" spc="-30" normalizeH="0" baseline="0" noProof="0" dirty="0">
              <a:ln>
                <a:solidFill>
                  <a:srgbClr val="DE2F51">
                    <a:alpha val="0"/>
                  </a:srgbClr>
                </a:solidFill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effectLst/>
              <a:uLnTx/>
              <a:uFillTx/>
              <a:latin typeface="+mn-ea"/>
            </a:endParaRPr>
          </a:p>
        </p:txBody>
      </p:sp>
      <p:sp>
        <p:nvSpPr>
          <p:cNvPr id="12" name="Rectangle 155" descr="순서도 copy">
            <a:extLst>
              <a:ext uri="{FF2B5EF4-FFF2-40B4-BE49-F238E27FC236}">
                <a16:creationId xmlns:a16="http://schemas.microsoft.com/office/drawing/2014/main" id="{DF1B2ADA-F1F2-44C9-8D03-A3664F22152D}"/>
              </a:ext>
            </a:extLst>
          </p:cNvPr>
          <p:cNvSpPr>
            <a:spLocks noChangeArrowheads="1"/>
          </p:cNvSpPr>
          <p:nvPr/>
        </p:nvSpPr>
        <p:spPr bwMode="gray">
          <a:xfrm>
            <a:off x="6325748" y="3075712"/>
            <a:ext cx="1293373" cy="241216"/>
          </a:xfrm>
          <a:prstGeom prst="rect">
            <a:avLst/>
          </a:prstGeom>
          <a:solidFill>
            <a:srgbClr val="F2F2F2"/>
          </a:solidFill>
          <a:ln w="6350" cap="flat" cmpd="sng" algn="ctr">
            <a:solidFill>
              <a:srgbClr val="E5E5E1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-180975" algn="ctr" defTabSz="1043056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백업</a:t>
            </a: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/</a:t>
            </a: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복구</a:t>
            </a:r>
          </a:p>
        </p:txBody>
      </p:sp>
      <p:sp>
        <p:nvSpPr>
          <p:cNvPr id="13" name="Rectangle 156">
            <a:extLst>
              <a:ext uri="{FF2B5EF4-FFF2-40B4-BE49-F238E27FC236}">
                <a16:creationId xmlns:a16="http://schemas.microsoft.com/office/drawing/2014/main" id="{B67EB4F6-652E-43CE-8669-B7DE0FB5C849}"/>
              </a:ext>
            </a:extLst>
          </p:cNvPr>
          <p:cNvSpPr>
            <a:spLocks noChangeArrowheads="1"/>
          </p:cNvSpPr>
          <p:nvPr/>
        </p:nvSpPr>
        <p:spPr bwMode="gray">
          <a:xfrm>
            <a:off x="6325748" y="3308496"/>
            <a:ext cx="1293373" cy="588791"/>
          </a:xfrm>
          <a:prstGeom prst="rect">
            <a:avLst/>
          </a:prstGeom>
          <a:solidFill>
            <a:sysClr val="window" lastClr="FFFFFF"/>
          </a:solidFill>
          <a:ln w="6350" algn="ctr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AEAEA"/>
                  </a:outerShdw>
                </a:effectLst>
              </a14:hiddenEffects>
            </a:ext>
          </a:extLst>
        </p:spPr>
        <p:txBody>
          <a:bodyPr lIns="46800" tIns="46800" rIns="46800" bIns="46800"/>
          <a:lstStyle>
            <a:lvl1pPr marL="85725" indent="-85725"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92075" marR="0" lvl="1" indent="-92075" defTabSz="99569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10000"/>
              </a:spcAft>
              <a:buClr>
                <a:prstClr val="black">
                  <a:lumMod val="75000"/>
                  <a:lumOff val="25000"/>
                </a:prstClr>
              </a:buClr>
              <a:buSzPct val="100000"/>
              <a:buFont typeface="Arial" pitchFamily="34" charset="0"/>
              <a:buChar char="•"/>
              <a:tabLst/>
              <a:defRPr/>
            </a:pPr>
            <a:endParaRPr kumimoji="1" lang="ko-KR" altLang="en-US" sz="800" b="1" i="0" u="none" strike="noStrike" kern="0" cap="none" spc="0" normalizeH="0" baseline="0" noProof="0" dirty="0">
              <a:ln>
                <a:solidFill>
                  <a:srgbClr val="C00000">
                    <a:alpha val="0"/>
                  </a:srgb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14" name="Rectangle 156">
            <a:extLst>
              <a:ext uri="{FF2B5EF4-FFF2-40B4-BE49-F238E27FC236}">
                <a16:creationId xmlns:a16="http://schemas.microsoft.com/office/drawing/2014/main" id="{03AA5F0D-35DE-4DF8-85B9-3C35652C409C}"/>
              </a:ext>
            </a:extLst>
          </p:cNvPr>
          <p:cNvSpPr>
            <a:spLocks noChangeArrowheads="1"/>
          </p:cNvSpPr>
          <p:nvPr/>
        </p:nvSpPr>
        <p:spPr bwMode="gray">
          <a:xfrm>
            <a:off x="6300531" y="3304159"/>
            <a:ext cx="1368306" cy="475082"/>
          </a:xfrm>
          <a:prstGeom prst="rect">
            <a:avLst/>
          </a:prstGeom>
        </p:spPr>
        <p:txBody>
          <a:bodyPr lIns="99569" tIns="49785" rIns="99569" bIns="49785" anchor="t"/>
          <a:lstStyle/>
          <a:p>
            <a:pPr marL="55563" lvl="1" indent="-55563" defTabSz="995690" fontAlgn="base" latinLnBrk="0">
              <a:lnSpc>
                <a:spcPct val="110000"/>
              </a:lnSpc>
              <a:buClr>
                <a:prstClr val="black">
                  <a:lumMod val="75000"/>
                  <a:lumOff val="25000"/>
                </a:prstClr>
              </a:buClr>
              <a:buSzPct val="100000"/>
              <a:buFont typeface="Arial" pitchFamily="34" charset="0"/>
              <a:buChar char="•"/>
            </a:pPr>
            <a:r>
              <a:rPr lang="en-US" altLang="ko-KR" sz="8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22:00~06:00 </a:t>
            </a:r>
            <a:r>
              <a:rPr lang="ko-KR" altLang="en-US" sz="8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백업 완료</a:t>
            </a:r>
          </a:p>
          <a:p>
            <a:pPr marL="55563" lvl="1" indent="-55563" defTabSz="995690" fontAlgn="base" latinLnBrk="0">
              <a:lnSpc>
                <a:spcPct val="110000"/>
              </a:lnSpc>
              <a:buClr>
                <a:prstClr val="black">
                  <a:lumMod val="75000"/>
                  <a:lumOff val="25000"/>
                </a:prstClr>
              </a:buClr>
              <a:buSzPct val="100000"/>
              <a:buFont typeface="Arial" pitchFamily="34" charset="0"/>
              <a:buChar char="•"/>
            </a:pPr>
            <a:r>
              <a:rPr lang="en-US" altLang="ko-KR" sz="8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1</a:t>
            </a:r>
            <a:r>
              <a:rPr lang="ko-KR" altLang="en-US" sz="8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시간 이내 </a:t>
            </a:r>
            <a:r>
              <a:rPr lang="en-US" altLang="ko-KR" sz="8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VM </a:t>
            </a:r>
            <a:r>
              <a:rPr lang="ko-KR" altLang="en-US" sz="8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복구</a:t>
            </a:r>
            <a:endParaRPr lang="en-US" altLang="ko-KR" sz="800" dirty="0">
              <a:ln>
                <a:solidFill>
                  <a:srgbClr val="C00000">
                    <a:alpha val="0"/>
                  </a:srgb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+mn-ea"/>
            </a:endParaRPr>
          </a:p>
          <a:p>
            <a:pPr marL="55563" lvl="1" indent="-55563" defTabSz="995690" fontAlgn="base" latinLnBrk="0">
              <a:lnSpc>
                <a:spcPct val="110000"/>
              </a:lnSpc>
              <a:buClr>
                <a:prstClr val="black">
                  <a:lumMod val="75000"/>
                  <a:lumOff val="25000"/>
                </a:prstClr>
              </a:buClr>
              <a:buSzPct val="100000"/>
              <a:buFont typeface="Arial" pitchFamily="34" charset="0"/>
              <a:buChar char="•"/>
            </a:pPr>
            <a:r>
              <a:rPr lang="ko-KR" altLang="en-US" sz="8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수분 이내 </a:t>
            </a:r>
            <a:r>
              <a:rPr lang="en-US" altLang="ko-KR" sz="8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VM </a:t>
            </a:r>
            <a:r>
              <a:rPr lang="ko-KR" altLang="en-US" sz="8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즉시 활용 </a:t>
            </a:r>
          </a:p>
        </p:txBody>
      </p:sp>
      <p:sp>
        <p:nvSpPr>
          <p:cNvPr id="15" name="Rectangle 155" descr="순서도 copy">
            <a:extLst>
              <a:ext uri="{FF2B5EF4-FFF2-40B4-BE49-F238E27FC236}">
                <a16:creationId xmlns:a16="http://schemas.microsoft.com/office/drawing/2014/main" id="{5347C70D-6F72-4CE4-89AD-B904E763200F}"/>
              </a:ext>
            </a:extLst>
          </p:cNvPr>
          <p:cNvSpPr>
            <a:spLocks noChangeArrowheads="1"/>
          </p:cNvSpPr>
          <p:nvPr/>
        </p:nvSpPr>
        <p:spPr bwMode="gray">
          <a:xfrm>
            <a:off x="7953871" y="3075712"/>
            <a:ext cx="1293373" cy="241216"/>
          </a:xfrm>
          <a:prstGeom prst="rect">
            <a:avLst/>
          </a:prstGeom>
          <a:solidFill>
            <a:srgbClr val="F2F2F2"/>
          </a:solidFill>
          <a:ln w="6350" cap="flat" cmpd="sng" algn="ctr">
            <a:solidFill>
              <a:srgbClr val="E5E5E1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-180975" algn="ctr" defTabSz="1043056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사업종료 후</a:t>
            </a:r>
          </a:p>
        </p:txBody>
      </p:sp>
      <p:sp>
        <p:nvSpPr>
          <p:cNvPr id="16" name="Rectangle 156">
            <a:extLst>
              <a:ext uri="{FF2B5EF4-FFF2-40B4-BE49-F238E27FC236}">
                <a16:creationId xmlns:a16="http://schemas.microsoft.com/office/drawing/2014/main" id="{A5688580-FFB3-4B2C-BFAE-6582DCF4DF7F}"/>
              </a:ext>
            </a:extLst>
          </p:cNvPr>
          <p:cNvSpPr>
            <a:spLocks noChangeArrowheads="1"/>
          </p:cNvSpPr>
          <p:nvPr/>
        </p:nvSpPr>
        <p:spPr bwMode="gray">
          <a:xfrm>
            <a:off x="7953871" y="3308496"/>
            <a:ext cx="1293373" cy="588791"/>
          </a:xfrm>
          <a:prstGeom prst="rect">
            <a:avLst/>
          </a:prstGeom>
          <a:solidFill>
            <a:sysClr val="window" lastClr="FFFFFF"/>
          </a:solidFill>
          <a:ln w="6350" algn="ctr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AEAEA"/>
                  </a:outerShdw>
                </a:effectLst>
              </a14:hiddenEffects>
            </a:ext>
          </a:extLst>
        </p:spPr>
        <p:txBody>
          <a:bodyPr lIns="46800" tIns="46800" rIns="46800" bIns="46800"/>
          <a:lstStyle>
            <a:lvl1pPr marL="85725" indent="-85725"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55563" marR="0" lvl="1" indent="-55563" defTabSz="995690" fontAlgn="base" latinLnBrk="0">
              <a:lnSpc>
                <a:spcPct val="110000"/>
              </a:lnSpc>
              <a:spcBef>
                <a:spcPts val="0"/>
              </a:spcBef>
              <a:buClr>
                <a:prstClr val="black">
                  <a:lumMod val="75000"/>
                  <a:lumOff val="25000"/>
                </a:prstClr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lang="ko-KR" altLang="en-US" sz="800" b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  <a:ea typeface="+mn-ea"/>
              </a:rPr>
              <a:t>수분 이내 백업된 </a:t>
            </a:r>
            <a:r>
              <a:rPr lang="en-US" altLang="ko-KR" sz="800" b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  <a:ea typeface="+mn-ea"/>
              </a:rPr>
              <a:t>VM </a:t>
            </a:r>
            <a:r>
              <a:rPr lang="ko-KR" altLang="en-US" sz="800" b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  <a:ea typeface="+mn-ea"/>
              </a:rPr>
              <a:t>및 물리 서버 활용</a:t>
            </a:r>
            <a:endParaRPr lang="en-US" altLang="ko-KR" sz="800" b="0" dirty="0">
              <a:ln>
                <a:solidFill>
                  <a:srgbClr val="C00000">
                    <a:alpha val="0"/>
                  </a:srgb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+mn-ea"/>
              <a:ea typeface="+mn-ea"/>
            </a:endParaRPr>
          </a:p>
          <a:p>
            <a:pPr marL="55563" lvl="1" indent="-55563" defTabSz="995690" fontAlgn="base" latinLnBrk="0">
              <a:lnSpc>
                <a:spcPct val="110000"/>
              </a:lnSpc>
              <a:buClr>
                <a:prstClr val="black">
                  <a:lumMod val="75000"/>
                  <a:lumOff val="25000"/>
                </a:prstClr>
              </a:buClr>
              <a:buSzPct val="100000"/>
              <a:buFont typeface="Arial" pitchFamily="34" charset="0"/>
              <a:buChar char="•"/>
            </a:pPr>
            <a:r>
              <a:rPr lang="en-US" altLang="ko-KR" sz="800" b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  <a:ea typeface="+mn-ea"/>
              </a:rPr>
              <a:t>15</a:t>
            </a:r>
            <a:r>
              <a:rPr lang="ko-KR" altLang="en-US" sz="800" b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  <a:ea typeface="+mn-ea"/>
              </a:rPr>
              <a:t>분 미만 </a:t>
            </a:r>
            <a:r>
              <a:rPr lang="en-US" altLang="ko-KR" sz="800" b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  <a:ea typeface="+mn-ea"/>
              </a:rPr>
              <a:t>RTPO™ </a:t>
            </a:r>
            <a:r>
              <a:rPr lang="ko-KR" altLang="en-US" sz="800" b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  <a:ea typeface="+mn-ea"/>
              </a:rPr>
              <a:t>구현</a:t>
            </a:r>
            <a:endParaRPr lang="en-US" altLang="ko-KR" sz="800" b="0" dirty="0">
              <a:ln>
                <a:solidFill>
                  <a:srgbClr val="C00000">
                    <a:alpha val="0"/>
                  </a:srgb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+mn-ea"/>
              <a:ea typeface="+mn-ea"/>
            </a:endParaRPr>
          </a:p>
          <a:p>
            <a:pPr marL="55563" lvl="1" indent="-55563" defTabSz="995690" fontAlgn="base" latinLnBrk="0">
              <a:lnSpc>
                <a:spcPct val="110000"/>
              </a:lnSpc>
              <a:buClr>
                <a:prstClr val="black">
                  <a:lumMod val="75000"/>
                  <a:lumOff val="25000"/>
                </a:prstClr>
              </a:buClr>
              <a:buSzPct val="100000"/>
              <a:buFont typeface="Arial" pitchFamily="34" charset="0"/>
              <a:buChar char="•"/>
            </a:pPr>
            <a:r>
              <a:rPr lang="ko-KR" altLang="en-US" sz="800" b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  <a:ea typeface="+mn-ea"/>
              </a:rPr>
              <a:t>다양한 용도 사용</a:t>
            </a:r>
          </a:p>
        </p:txBody>
      </p:sp>
      <p:sp>
        <p:nvSpPr>
          <p:cNvPr id="17" name="Rectangle 156">
            <a:extLst>
              <a:ext uri="{FF2B5EF4-FFF2-40B4-BE49-F238E27FC236}">
                <a16:creationId xmlns:a16="http://schemas.microsoft.com/office/drawing/2014/main" id="{A3F1594C-2F0A-461B-B5C1-283A730C8CD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928653" y="3304159"/>
            <a:ext cx="1368306" cy="475082"/>
          </a:xfrm>
          <a:prstGeom prst="rect">
            <a:avLst/>
          </a:prstGeom>
        </p:spPr>
        <p:txBody>
          <a:bodyPr lIns="99569" tIns="49785" rIns="99569" bIns="49785" anchor="t"/>
          <a:lstStyle/>
          <a:p>
            <a:pPr marL="55563" lvl="1" indent="-55563" defTabSz="995690" fontAlgn="base" latinLnBrk="0">
              <a:lnSpc>
                <a:spcPct val="110000"/>
              </a:lnSpc>
              <a:buClr>
                <a:prstClr val="black">
                  <a:lumMod val="75000"/>
                  <a:lumOff val="25000"/>
                </a:prstClr>
              </a:buClr>
              <a:buSzPct val="100000"/>
              <a:buFont typeface="Arial" pitchFamily="34" charset="0"/>
              <a:buChar char="•"/>
            </a:pPr>
            <a:endParaRPr lang="ko-KR" altLang="en-US" sz="800" dirty="0">
              <a:ln>
                <a:solidFill>
                  <a:srgbClr val="C00000">
                    <a:alpha val="0"/>
                  </a:srgb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+mn-ea"/>
            </a:endParaRPr>
          </a:p>
        </p:txBody>
      </p:sp>
      <p:sp>
        <p:nvSpPr>
          <p:cNvPr id="18" name="Rectangle 155" descr="순서도 copy">
            <a:extLst>
              <a:ext uri="{FF2B5EF4-FFF2-40B4-BE49-F238E27FC236}">
                <a16:creationId xmlns:a16="http://schemas.microsoft.com/office/drawing/2014/main" id="{81052C6E-6A7B-4A0A-B696-63FDB8D692DF}"/>
              </a:ext>
            </a:extLst>
          </p:cNvPr>
          <p:cNvSpPr>
            <a:spLocks noChangeArrowheads="1"/>
          </p:cNvSpPr>
          <p:nvPr/>
        </p:nvSpPr>
        <p:spPr bwMode="gray">
          <a:xfrm>
            <a:off x="6325748" y="2439627"/>
            <a:ext cx="1293373" cy="537629"/>
          </a:xfrm>
          <a:prstGeom prst="rect">
            <a:avLst/>
          </a:prstGeom>
          <a:solidFill>
            <a:srgbClr val="003738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indent="-180975" algn="ctr" defTabSz="1043056" fontAlgn="base" latinLnBrk="0">
              <a:spcAft>
                <a:spcPts val="240"/>
              </a:spcAft>
            </a:pPr>
            <a:r>
              <a:rPr lang="ko-KR" altLang="en-US" sz="105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신속한</a:t>
            </a:r>
            <a:endParaRPr lang="en-US" altLang="ko-KR" sz="1050" kern="0" spc="-30" dirty="0">
              <a:ln>
                <a:solidFill>
                  <a:srgbClr val="DE2F51">
                    <a:alpha val="0"/>
                  </a:srgbClr>
                </a:solidFill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+mn-ea"/>
            </a:endParaRPr>
          </a:p>
          <a:p>
            <a:pPr indent="-180975" algn="ctr" defTabSz="1043056" fontAlgn="base" latinLnBrk="0">
              <a:spcAft>
                <a:spcPts val="240"/>
              </a:spcAft>
            </a:pPr>
            <a:r>
              <a:rPr lang="ko-KR" altLang="en-US" sz="105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백업</a:t>
            </a:r>
            <a:r>
              <a:rPr lang="en-US" altLang="ko-KR" sz="105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/</a:t>
            </a:r>
            <a:r>
              <a:rPr lang="ko-KR" altLang="en-US" sz="105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복구</a:t>
            </a:r>
            <a:endParaRPr lang="en-US" altLang="ko-KR" sz="1050" kern="0" spc="-30" dirty="0">
              <a:ln>
                <a:solidFill>
                  <a:srgbClr val="DE2F51">
                    <a:alpha val="0"/>
                  </a:srgbClr>
                </a:solidFill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+mn-ea"/>
            </a:endParaRPr>
          </a:p>
        </p:txBody>
      </p:sp>
      <p:sp>
        <p:nvSpPr>
          <p:cNvPr id="19" name="Rectangle 155" descr="순서도 copy">
            <a:extLst>
              <a:ext uri="{FF2B5EF4-FFF2-40B4-BE49-F238E27FC236}">
                <a16:creationId xmlns:a16="http://schemas.microsoft.com/office/drawing/2014/main" id="{287A0BFC-FB40-4150-B69B-62257583D2D2}"/>
              </a:ext>
            </a:extLst>
          </p:cNvPr>
          <p:cNvSpPr>
            <a:spLocks noChangeArrowheads="1"/>
          </p:cNvSpPr>
          <p:nvPr/>
        </p:nvSpPr>
        <p:spPr bwMode="gray">
          <a:xfrm>
            <a:off x="7953871" y="2439627"/>
            <a:ext cx="1293373" cy="537629"/>
          </a:xfrm>
          <a:prstGeom prst="rect">
            <a:avLst/>
          </a:prstGeom>
          <a:solidFill>
            <a:srgbClr val="003738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indent="-180975" algn="ctr" defTabSz="1043056" fontAlgn="base" latinLnBrk="0">
              <a:spcAft>
                <a:spcPts val="240"/>
              </a:spcAft>
            </a:pPr>
            <a:r>
              <a:rPr lang="ko-KR" altLang="en-US" sz="105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비즈니스 </a:t>
            </a:r>
            <a:endParaRPr lang="en-US" altLang="ko-KR" sz="1050" kern="0" spc="-30" dirty="0">
              <a:ln>
                <a:solidFill>
                  <a:srgbClr val="DE2F51">
                    <a:alpha val="0"/>
                  </a:srgbClr>
                </a:solidFill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+mn-ea"/>
            </a:endParaRPr>
          </a:p>
          <a:p>
            <a:pPr indent="-180975" algn="ctr" defTabSz="1043056" fontAlgn="base" latinLnBrk="0">
              <a:spcAft>
                <a:spcPts val="240"/>
              </a:spcAft>
            </a:pPr>
            <a:r>
              <a:rPr lang="ko-KR" altLang="en-US" sz="105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연속성 확보</a:t>
            </a:r>
            <a:endParaRPr lang="en-US" altLang="ko-KR" sz="1050" kern="0" spc="-30" dirty="0">
              <a:ln>
                <a:solidFill>
                  <a:srgbClr val="DE2F51">
                    <a:alpha val="0"/>
                  </a:srgbClr>
                </a:solidFill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+mn-ea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622205F-3B4D-4B3F-A7C4-7931329B0664}"/>
              </a:ext>
            </a:extLst>
          </p:cNvPr>
          <p:cNvSpPr/>
          <p:nvPr/>
        </p:nvSpPr>
        <p:spPr>
          <a:xfrm>
            <a:off x="733140" y="3098182"/>
            <a:ext cx="773851" cy="799389"/>
          </a:xfrm>
          <a:prstGeom prst="ellipse">
            <a:avLst/>
          </a:prstGeom>
          <a:solidFill>
            <a:srgbClr val="005F4B"/>
          </a:solidFill>
          <a:ln w="28575" cap="flat" cmpd="sng" algn="ctr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 anchorCtr="0"/>
          <a:lstStyle/>
          <a:p>
            <a:pPr marL="0" marR="0" lvl="0" indent="-180975" algn="ctr" defTabSz="99569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-3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8100000" scaled="1"/>
                </a:gradFill>
                <a:effectLst/>
                <a:uLnTx/>
                <a:uFillTx/>
                <a:latin typeface="+mn-ea"/>
              </a:rPr>
              <a:t>개별</a:t>
            </a:r>
            <a:br>
              <a:rPr kumimoji="0" lang="en-US" altLang="ko-KR" sz="1100" b="0" i="0" u="none" strike="noStrike" kern="0" cap="none" spc="-3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8100000" scaled="1"/>
                </a:gradFill>
                <a:effectLst/>
                <a:uLnTx/>
                <a:uFillTx/>
                <a:latin typeface="+mn-ea"/>
              </a:rPr>
            </a:br>
            <a:r>
              <a:rPr kumimoji="0" lang="ko-KR" altLang="en-US" sz="1100" b="0" i="0" u="none" strike="noStrike" kern="0" cap="none" spc="-3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8100000" scaled="1"/>
                </a:gradFill>
                <a:effectLst/>
                <a:uLnTx/>
                <a:uFillTx/>
                <a:latin typeface="+mn-ea"/>
              </a:rPr>
              <a:t>백업단계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D06A1CE-A05D-4124-A0C8-07DDDA371F1B}"/>
              </a:ext>
            </a:extLst>
          </p:cNvPr>
          <p:cNvSpPr/>
          <p:nvPr/>
        </p:nvSpPr>
        <p:spPr>
          <a:xfrm>
            <a:off x="1692490" y="3098181"/>
            <a:ext cx="773851" cy="799389"/>
          </a:xfrm>
          <a:prstGeom prst="ellipse">
            <a:avLst/>
          </a:prstGeom>
          <a:solidFill>
            <a:srgbClr val="005F4B"/>
          </a:solidFill>
          <a:ln w="28575" cap="flat" cmpd="sng" algn="ctr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 anchorCtr="0"/>
          <a:lstStyle/>
          <a:p>
            <a:pPr marL="0" marR="0" lvl="0" indent="-180975" algn="ctr" defTabSz="99569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-3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8100000" scaled="1"/>
                </a:gradFill>
                <a:effectLst/>
                <a:uLnTx/>
                <a:uFillTx/>
                <a:latin typeface="+mn-ea"/>
              </a:rPr>
              <a:t>통합</a:t>
            </a:r>
            <a:br>
              <a:rPr kumimoji="0" lang="en-US" altLang="ko-KR" sz="1100" b="0" i="0" u="none" strike="noStrike" kern="0" cap="none" spc="-3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8100000" scaled="1"/>
                </a:gradFill>
                <a:effectLst/>
                <a:uLnTx/>
                <a:uFillTx/>
                <a:latin typeface="+mn-ea"/>
              </a:rPr>
            </a:br>
            <a:r>
              <a:rPr kumimoji="0" lang="ko-KR" altLang="en-US" sz="1100" b="0" i="0" u="none" strike="noStrike" kern="0" cap="none" spc="-3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8100000" scaled="1"/>
                </a:gradFill>
                <a:effectLst/>
                <a:uLnTx/>
                <a:uFillTx/>
                <a:latin typeface="+mn-ea"/>
              </a:rPr>
              <a:t>백업단계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310A54F-A825-4250-B58A-0B9EF48A1303}"/>
              </a:ext>
            </a:extLst>
          </p:cNvPr>
          <p:cNvSpPr/>
          <p:nvPr/>
        </p:nvSpPr>
        <p:spPr>
          <a:xfrm>
            <a:off x="2651843" y="3098182"/>
            <a:ext cx="773851" cy="799389"/>
          </a:xfrm>
          <a:prstGeom prst="ellipse">
            <a:avLst/>
          </a:prstGeom>
          <a:solidFill>
            <a:srgbClr val="005F4B"/>
          </a:solidFill>
          <a:ln w="28575" cap="flat" cmpd="sng" algn="ctr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 anchorCtr="0"/>
          <a:lstStyle/>
          <a:p>
            <a:pPr marL="0" marR="0" lvl="0" indent="-180975" algn="ctr" defTabSz="99569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-30" normalizeH="0" baseline="0" noProof="0" dirty="0" err="1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8100000" scaled="1"/>
                </a:gradFill>
                <a:effectLst/>
                <a:uLnTx/>
                <a:uFillTx/>
                <a:latin typeface="+mn-ea"/>
              </a:rPr>
              <a:t>클라우드</a:t>
            </a:r>
            <a:br>
              <a:rPr kumimoji="0" lang="en-US" altLang="ko-KR" sz="1100" b="0" i="0" u="none" strike="noStrike" kern="0" cap="none" spc="-3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8100000" scaled="1"/>
                </a:gradFill>
                <a:effectLst/>
                <a:uLnTx/>
                <a:uFillTx/>
                <a:latin typeface="+mn-ea"/>
              </a:rPr>
            </a:br>
            <a:r>
              <a:rPr kumimoji="0" lang="ko-KR" altLang="en-US" sz="1100" b="0" i="0" u="none" strike="noStrike" kern="0" cap="none" spc="-3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8100000" scaled="1"/>
                </a:gradFill>
                <a:effectLst/>
                <a:uLnTx/>
                <a:uFillTx/>
                <a:latin typeface="+mn-ea"/>
              </a:rPr>
              <a:t>백업단계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9DFA7FD-4241-4698-A677-8F5C72AE6C64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1506991" y="3497876"/>
            <a:ext cx="185499" cy="1"/>
          </a:xfrm>
          <a:prstGeom prst="line">
            <a:avLst/>
          </a:prstGeom>
          <a:noFill/>
          <a:ln w="28575" cap="flat" cmpd="sng" algn="ctr">
            <a:solidFill>
              <a:srgbClr val="003738"/>
            </a:solidFill>
            <a:prstDash val="solid"/>
            <a:headEnd type="none" w="sm" len="sm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6C31FCD-AA68-46A0-A53D-58CA41FAED80}"/>
              </a:ext>
            </a:extLst>
          </p:cNvPr>
          <p:cNvCxnSpPr/>
          <p:nvPr/>
        </p:nvCxnSpPr>
        <p:spPr>
          <a:xfrm flipV="1">
            <a:off x="2455836" y="3497876"/>
            <a:ext cx="185499" cy="1"/>
          </a:xfrm>
          <a:prstGeom prst="line">
            <a:avLst/>
          </a:prstGeom>
          <a:noFill/>
          <a:ln w="28575" cap="flat" cmpd="sng" algn="ctr">
            <a:solidFill>
              <a:srgbClr val="003738"/>
            </a:solidFill>
            <a:prstDash val="solid"/>
            <a:headEnd type="none" w="sm" len="sm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25" name="Rectangle 155" descr="순서도 copy">
            <a:extLst>
              <a:ext uri="{FF2B5EF4-FFF2-40B4-BE49-F238E27FC236}">
                <a16:creationId xmlns:a16="http://schemas.microsoft.com/office/drawing/2014/main" id="{1897A034-C24B-4A23-86B7-63112DB276A7}"/>
              </a:ext>
            </a:extLst>
          </p:cNvPr>
          <p:cNvSpPr>
            <a:spLocks noChangeArrowheads="1"/>
          </p:cNvSpPr>
          <p:nvPr/>
        </p:nvSpPr>
        <p:spPr bwMode="gray">
          <a:xfrm>
            <a:off x="565371" y="3747861"/>
            <a:ext cx="3059086" cy="210857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6350" cap="flat" cmpd="sng" algn="ctr">
            <a:solidFill>
              <a:srgbClr val="E5E5E1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-180975" algn="ctr" defTabSz="1043056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백업서비스의 발전방향</a:t>
            </a:r>
          </a:p>
        </p:txBody>
      </p:sp>
      <p:sp>
        <p:nvSpPr>
          <p:cNvPr id="26" name="Rectangle 155" descr="순서도 copy">
            <a:extLst>
              <a:ext uri="{FF2B5EF4-FFF2-40B4-BE49-F238E27FC236}">
                <a16:creationId xmlns:a16="http://schemas.microsoft.com/office/drawing/2014/main" id="{91834364-2824-4C9B-AF35-15AA295A1B36}"/>
              </a:ext>
            </a:extLst>
          </p:cNvPr>
          <p:cNvSpPr>
            <a:spLocks noChangeArrowheads="1"/>
          </p:cNvSpPr>
          <p:nvPr/>
        </p:nvSpPr>
        <p:spPr bwMode="gray">
          <a:xfrm>
            <a:off x="956632" y="2415263"/>
            <a:ext cx="2219986" cy="1560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6350" cap="flat" cmpd="sng" algn="ctr">
            <a:solidFill>
              <a:srgbClr val="E5E5E1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-180975" algn="ctr" defTabSz="1043056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0" cap="none" spc="-5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백업서비스 모델의 고도화</a:t>
            </a:r>
          </a:p>
        </p:txBody>
      </p:sp>
      <p:sp>
        <p:nvSpPr>
          <p:cNvPr id="27" name="Rectangle 155" descr="순서도 copy">
            <a:extLst>
              <a:ext uri="{FF2B5EF4-FFF2-40B4-BE49-F238E27FC236}">
                <a16:creationId xmlns:a16="http://schemas.microsoft.com/office/drawing/2014/main" id="{0A4092C7-D668-43BC-AFE4-1FB90753D064}"/>
              </a:ext>
            </a:extLst>
          </p:cNvPr>
          <p:cNvSpPr>
            <a:spLocks noChangeArrowheads="1"/>
          </p:cNvSpPr>
          <p:nvPr/>
        </p:nvSpPr>
        <p:spPr bwMode="gray">
          <a:xfrm>
            <a:off x="956632" y="2617740"/>
            <a:ext cx="2219986" cy="1560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6350" cap="flat" cmpd="sng" algn="ctr">
            <a:solidFill>
              <a:srgbClr val="E5E5E1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-180975" algn="ctr" defTabSz="1043056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0" cap="none" spc="-5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통합단일 플랫폼 </a:t>
            </a:r>
            <a:r>
              <a:rPr kumimoji="0" lang="en-US" altLang="ko-KR" sz="700" b="0" i="0" u="none" strike="noStrike" kern="0" cap="none" spc="-5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(</a:t>
            </a:r>
            <a:r>
              <a:rPr kumimoji="0" lang="ko-KR" altLang="en-US" sz="700" b="0" i="0" u="none" strike="noStrike" kern="0" cap="none" spc="-5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백업 및 모니터링</a:t>
            </a:r>
            <a:r>
              <a:rPr kumimoji="0" lang="en-US" altLang="ko-KR" sz="700" b="0" i="0" u="none" strike="noStrike" kern="0" cap="none" spc="-5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)</a:t>
            </a:r>
            <a:endParaRPr kumimoji="0" lang="ko-KR" altLang="en-US" sz="700" b="0" i="0" u="none" strike="noStrike" kern="0" cap="none" spc="-5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+mn-ea"/>
            </a:endParaRPr>
          </a:p>
        </p:txBody>
      </p:sp>
      <p:sp>
        <p:nvSpPr>
          <p:cNvPr id="28" name="Rectangle 155" descr="순서도 copy">
            <a:extLst>
              <a:ext uri="{FF2B5EF4-FFF2-40B4-BE49-F238E27FC236}">
                <a16:creationId xmlns:a16="http://schemas.microsoft.com/office/drawing/2014/main" id="{831A2704-0D36-4BEA-AB85-1793A61AC445}"/>
              </a:ext>
            </a:extLst>
          </p:cNvPr>
          <p:cNvSpPr>
            <a:spLocks noChangeArrowheads="1"/>
          </p:cNvSpPr>
          <p:nvPr/>
        </p:nvSpPr>
        <p:spPr bwMode="gray">
          <a:xfrm>
            <a:off x="956632" y="2820216"/>
            <a:ext cx="2219986" cy="156065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28575" cap="flat" cmpd="sng" algn="ctr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/>
          <a:lstStyle/>
          <a:p>
            <a:pPr marL="0" marR="0" lvl="0" indent="-180975" algn="ctr" defTabSz="1043056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0" cap="none" spc="-5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클라우드</a:t>
            </a:r>
            <a:r>
              <a:rPr kumimoji="0" lang="ko-KR" altLang="en-US" sz="700" b="0" i="0" u="none" strike="noStrike" kern="0" cap="none" spc="-5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 수용 아키텍처</a:t>
            </a:r>
          </a:p>
        </p:txBody>
      </p:sp>
      <p:sp>
        <p:nvSpPr>
          <p:cNvPr id="75" name="양쪽 모서리가 둥근 사각형 147">
            <a:extLst>
              <a:ext uri="{FF2B5EF4-FFF2-40B4-BE49-F238E27FC236}">
                <a16:creationId xmlns:a16="http://schemas.microsoft.com/office/drawing/2014/main" id="{532A99D6-A15A-4EF2-867E-32D14CC841A4}"/>
              </a:ext>
            </a:extLst>
          </p:cNvPr>
          <p:cNvSpPr/>
          <p:nvPr/>
        </p:nvSpPr>
        <p:spPr>
          <a:xfrm>
            <a:off x="492620" y="4258853"/>
            <a:ext cx="3152609" cy="195347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8200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5400000" scaled="0"/>
          </a:gra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dist="12700" dir="5400000" algn="t" rotWithShape="0">
              <a:sysClr val="windowText" lastClr="000000">
                <a:lumMod val="75000"/>
                <a:lumOff val="25000"/>
                <a:alpha val="20000"/>
              </a:sysClr>
            </a:outerShdw>
          </a:effectLst>
        </p:spPr>
        <p:txBody>
          <a:bodyPr lIns="90000" tIns="108000" rIns="90000" bIns="0" rtlCol="0" anchor="t" anchorCtr="0"/>
          <a:lstStyle/>
          <a:p>
            <a:pPr marL="95250" marR="0" lvl="1" indent="-95250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endParaRPr kumimoji="0" lang="en-US" altLang="ko-KR" sz="9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+mn-ea"/>
            </a:endParaRPr>
          </a:p>
        </p:txBody>
      </p:sp>
      <p:sp>
        <p:nvSpPr>
          <p:cNvPr id="76" name="양쪽 모서리가 둥근 사각형 148">
            <a:extLst>
              <a:ext uri="{FF2B5EF4-FFF2-40B4-BE49-F238E27FC236}">
                <a16:creationId xmlns:a16="http://schemas.microsoft.com/office/drawing/2014/main" id="{E80880AD-B25A-4CF0-B240-20D81C4CBBAA}"/>
              </a:ext>
            </a:extLst>
          </p:cNvPr>
          <p:cNvSpPr/>
          <p:nvPr/>
        </p:nvSpPr>
        <p:spPr>
          <a:xfrm>
            <a:off x="492620" y="4213384"/>
            <a:ext cx="3152610" cy="36033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5F4B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0" marR="0" lvl="0" indent="-180975" algn="ctr" defTabSz="99569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-5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풍부하고 다양한 백업 사업 경험 적용으로 성공적인 사업 수행</a:t>
            </a:r>
          </a:p>
        </p:txBody>
      </p:sp>
      <p:sp>
        <p:nvSpPr>
          <p:cNvPr id="73" name="Rectangle 155" descr="순서도 copy">
            <a:extLst>
              <a:ext uri="{FF2B5EF4-FFF2-40B4-BE49-F238E27FC236}">
                <a16:creationId xmlns:a16="http://schemas.microsoft.com/office/drawing/2014/main" id="{7D22AD0F-060B-4CFF-BDC4-8C7562589D5D}"/>
              </a:ext>
            </a:extLst>
          </p:cNvPr>
          <p:cNvSpPr>
            <a:spLocks noChangeArrowheads="1"/>
          </p:cNvSpPr>
          <p:nvPr/>
        </p:nvSpPr>
        <p:spPr bwMode="gray">
          <a:xfrm>
            <a:off x="557109" y="4594300"/>
            <a:ext cx="1479588" cy="2412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0" marR="0" lvl="0" indent="-180975" algn="ctr" defTabSz="1043056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</a:rPr>
              <a:t>유사 환경 </a:t>
            </a:r>
            <a:r>
              <a: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</a:rPr>
              <a:t>구축 경험</a:t>
            </a:r>
          </a:p>
        </p:txBody>
      </p:sp>
      <p:sp>
        <p:nvSpPr>
          <p:cNvPr id="74" name="Rectangle 156">
            <a:extLst>
              <a:ext uri="{FF2B5EF4-FFF2-40B4-BE49-F238E27FC236}">
                <a16:creationId xmlns:a16="http://schemas.microsoft.com/office/drawing/2014/main" id="{B9FFF9FA-3EF3-4620-93C9-62777FE532B1}"/>
              </a:ext>
            </a:extLst>
          </p:cNvPr>
          <p:cNvSpPr>
            <a:spLocks noChangeArrowheads="1"/>
          </p:cNvSpPr>
          <p:nvPr/>
        </p:nvSpPr>
        <p:spPr bwMode="gray">
          <a:xfrm>
            <a:off x="557109" y="4827084"/>
            <a:ext cx="1479588" cy="902269"/>
          </a:xfrm>
          <a:prstGeom prst="rect">
            <a:avLst/>
          </a:prstGeom>
          <a:solidFill>
            <a:sysClr val="window" lastClr="FFFFFF"/>
          </a:solidFill>
          <a:ln w="6350" algn="ctr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AEAEA"/>
                  </a:outerShdw>
                </a:effectLst>
              </a14:hiddenEffects>
            </a:ext>
          </a:extLst>
        </p:spPr>
        <p:txBody>
          <a:bodyPr lIns="46800" tIns="46800" rIns="46800" bIns="46800"/>
          <a:lstStyle>
            <a:lvl1pPr marL="85725" indent="-85725"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92075" marR="0" lvl="1" indent="-92075" defTabSz="99569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10000"/>
              </a:spcAft>
              <a:buClr>
                <a:prstClr val="black">
                  <a:lumMod val="75000"/>
                  <a:lumOff val="25000"/>
                </a:prstClr>
              </a:buClr>
              <a:buSzPct val="100000"/>
              <a:buFont typeface="Arial" pitchFamily="34" charset="0"/>
              <a:buChar char="•"/>
              <a:tabLst/>
              <a:defRPr/>
            </a:pPr>
            <a:endParaRPr kumimoji="1" lang="ko-KR" altLang="en-US" sz="800" b="1" i="0" u="none" strike="noStrike" kern="0" cap="none" spc="0" normalizeH="0" baseline="0" noProof="0" dirty="0">
              <a:ln>
                <a:solidFill>
                  <a:srgbClr val="C00000">
                    <a:alpha val="0"/>
                  </a:srgb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31" name="Rectangle 151" descr="순서도 copy">
            <a:extLst>
              <a:ext uri="{FF2B5EF4-FFF2-40B4-BE49-F238E27FC236}">
                <a16:creationId xmlns:a16="http://schemas.microsoft.com/office/drawing/2014/main" id="{3DDCF0DD-3E86-47F7-A066-EAA50B4C08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515412" y="5880712"/>
            <a:ext cx="1531571" cy="15388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/>
          <a:p>
            <a:pPr algn="ctr" defTabSz="995690" fontAlgn="t" latinLnBrk="0">
              <a:spcBef>
                <a:spcPct val="0"/>
              </a:spcBef>
              <a:spcAft>
                <a:spcPts val="200"/>
              </a:spcAft>
            </a:pPr>
            <a:r>
              <a:rPr kumimoji="1" lang="ko-KR" altLang="en-US" sz="10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</a:rPr>
              <a:t>유사 사업 노하우 적용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4C45BF9E-A6A9-40D6-85E5-B4518CD32141}"/>
              </a:ext>
            </a:extLst>
          </p:cNvPr>
          <p:cNvGrpSpPr/>
          <p:nvPr/>
        </p:nvGrpSpPr>
        <p:grpSpPr>
          <a:xfrm>
            <a:off x="2110826" y="4594300"/>
            <a:ext cx="1479587" cy="1135053"/>
            <a:chOff x="4443413" y="8135938"/>
            <a:chExt cx="1858962" cy="1068212"/>
          </a:xfrm>
        </p:grpSpPr>
        <p:sp>
          <p:nvSpPr>
            <p:cNvPr id="71" name="Rectangle 155" descr="순서도 copy">
              <a:extLst>
                <a:ext uri="{FF2B5EF4-FFF2-40B4-BE49-F238E27FC236}">
                  <a16:creationId xmlns:a16="http://schemas.microsoft.com/office/drawing/2014/main" id="{13764533-D9D3-441F-9B64-869D5CA4F91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443413" y="8135938"/>
              <a:ext cx="1858962" cy="227012"/>
            </a:xfrm>
            <a:prstGeom prst="rect">
              <a:avLst/>
            </a:prstGeom>
            <a:solidFill>
              <a:srgbClr val="F2F2F2"/>
            </a:solidFill>
            <a:ln w="6350" cap="flat" cmpd="sng" algn="ctr">
              <a:solidFill>
                <a:srgbClr val="E5E5E1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-180975" algn="ctr" defTabSz="1043056" eaLnBrk="1" fontAlgn="base" latinLnBrk="0" hangingPunct="1">
                <a:lnSpc>
                  <a:spcPts val="7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-5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</a:rPr>
                <a:t> 대규모 백업시스템 </a:t>
              </a:r>
              <a:endParaRPr kumimoji="0" lang="en-US" altLang="ko-KR" sz="800" b="0" i="0" u="none" strike="noStrike" kern="0" cap="none" spc="-5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endParaRPr>
            </a:p>
            <a:p>
              <a:pPr marL="0" marR="0" lvl="0" indent="-180975" algn="ctr" defTabSz="1043056" eaLnBrk="1" fontAlgn="base" latinLnBrk="0" hangingPunct="1">
                <a:lnSpc>
                  <a:spcPts val="7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-5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</a:rPr>
                <a:t>구축경험 활용</a:t>
              </a:r>
            </a:p>
          </p:txBody>
        </p:sp>
        <p:sp>
          <p:nvSpPr>
            <p:cNvPr id="72" name="Rectangle 156">
              <a:extLst>
                <a:ext uri="{FF2B5EF4-FFF2-40B4-BE49-F238E27FC236}">
                  <a16:creationId xmlns:a16="http://schemas.microsoft.com/office/drawing/2014/main" id="{0E97C68C-50B2-4652-8BED-303D1685F45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443413" y="8355014"/>
              <a:ext cx="1858962" cy="849136"/>
            </a:xfrm>
            <a:prstGeom prst="rect">
              <a:avLst/>
            </a:prstGeom>
            <a:solidFill>
              <a:sysClr val="window" lastClr="FFFFFF"/>
            </a:solid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AEAEA"/>
                    </a:outerShdw>
                  </a:effectLst>
                </a14:hiddenEffects>
              </a:ext>
            </a:extLst>
          </p:spPr>
          <p:txBody>
            <a:bodyPr lIns="46800" tIns="46800" rIns="46800" bIns="46800"/>
            <a:lstStyle>
              <a:lvl1pPr marL="85725" indent="-85725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92075" marR="0" lvl="1" indent="-92075" defTabSz="995690" eaLnBrk="1" fontAlgn="base" latinLnBrk="0" hangingPunct="1">
                <a:lnSpc>
                  <a:spcPct val="110000"/>
                </a:lnSpc>
                <a:spcBef>
                  <a:spcPts val="0"/>
                </a:spcBef>
                <a:spcAft>
                  <a:spcPct val="10000"/>
                </a:spcAft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  <a:tabLst/>
                <a:defRPr/>
              </a:pPr>
              <a:endParaRPr kumimoji="1" lang="ko-KR" altLang="en-US" sz="800" b="1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ea typeface="+mn-ea"/>
              </a:endParaRPr>
            </a:p>
          </p:txBody>
        </p:sp>
      </p:grpSp>
      <p:sp>
        <p:nvSpPr>
          <p:cNvPr id="70" name="Rectangle 156">
            <a:extLst>
              <a:ext uri="{FF2B5EF4-FFF2-40B4-BE49-F238E27FC236}">
                <a16:creationId xmlns:a16="http://schemas.microsoft.com/office/drawing/2014/main" id="{B3FF0CCE-D0B0-488F-8AA6-59E6CF8934E8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81977" y="4822746"/>
            <a:ext cx="1634489" cy="475083"/>
          </a:xfrm>
          <a:prstGeom prst="rect">
            <a:avLst/>
          </a:prstGeom>
        </p:spPr>
        <p:txBody>
          <a:bodyPr lIns="99569" tIns="49785" rIns="99569" bIns="49785" anchor="t"/>
          <a:lstStyle/>
          <a:p>
            <a:pPr marL="55563" marR="0" lvl="1" indent="-55563" defTabSz="99569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prstClr val="black">
                  <a:lumMod val="75000"/>
                  <a:lumOff val="25000"/>
                </a:prstClr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다수기관의 백업시스템 동시구축</a:t>
            </a:r>
          </a:p>
          <a:p>
            <a:pPr marL="55563" marR="0" lvl="1" indent="-55563" defTabSz="99569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prstClr val="black">
                  <a:lumMod val="75000"/>
                  <a:lumOff val="25000"/>
                </a:prstClr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물리</a:t>
            </a:r>
            <a:r>
              <a:rPr kumimoji="0" lang="en-US" altLang="ko-KR" sz="6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/</a:t>
            </a:r>
            <a:r>
              <a:rPr kumimoji="0" lang="ko-KR" altLang="en-US" sz="6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가상 환경에서 백업시스템 구축능력</a:t>
            </a:r>
          </a:p>
        </p:txBody>
      </p:sp>
      <p:sp>
        <p:nvSpPr>
          <p:cNvPr id="33" name="Rectangle 151" descr="순서도 copy">
            <a:extLst>
              <a:ext uri="{FF2B5EF4-FFF2-40B4-BE49-F238E27FC236}">
                <a16:creationId xmlns:a16="http://schemas.microsoft.com/office/drawing/2014/main" id="{A293DE49-4988-4FB4-BBE7-82B93069DF9C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92962" y="5813210"/>
            <a:ext cx="1531571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/>
          <a:p>
            <a:pPr marL="0" marR="0" lvl="0" indent="0" algn="ctr" defTabSz="99569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-3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+mn-ea"/>
              </a:rPr>
              <a:t> 백업 전문 기술인력 투입으로 업무영향 최소화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02C184BD-F160-46E6-9EDC-BEE766A0E76A}"/>
              </a:ext>
            </a:extLst>
          </p:cNvPr>
          <p:cNvCxnSpPr/>
          <p:nvPr/>
        </p:nvCxnSpPr>
        <p:spPr>
          <a:xfrm>
            <a:off x="2085063" y="5811545"/>
            <a:ext cx="0" cy="320347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35" name="object 58">
            <a:extLst>
              <a:ext uri="{FF2B5EF4-FFF2-40B4-BE49-F238E27FC236}">
                <a16:creationId xmlns:a16="http://schemas.microsoft.com/office/drawing/2014/main" id="{9C637701-380C-4B40-A8EA-D4C4DEA96E4C}"/>
              </a:ext>
            </a:extLst>
          </p:cNvPr>
          <p:cNvSpPr/>
          <p:nvPr/>
        </p:nvSpPr>
        <p:spPr>
          <a:xfrm>
            <a:off x="2241847" y="5519823"/>
            <a:ext cx="155588" cy="185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defTabSz="9956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pic>
        <p:nvPicPr>
          <p:cNvPr id="36" name="Picture 2" descr="C:\Users\wslee\Pictures\426.png">
            <a:extLst>
              <a:ext uri="{FF2B5EF4-FFF2-40B4-BE49-F238E27FC236}">
                <a16:creationId xmlns:a16="http://schemas.microsoft.com/office/drawing/2014/main" id="{C4F7DEEC-6E1A-4CD1-BAE2-28FECC85E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26794" y="5201940"/>
            <a:ext cx="185698" cy="191826"/>
          </a:xfrm>
          <a:prstGeom prst="rect">
            <a:avLst/>
          </a:prstGeom>
          <a:noFill/>
        </p:spPr>
      </p:pic>
      <p:sp>
        <p:nvSpPr>
          <p:cNvPr id="37" name="object 58">
            <a:extLst>
              <a:ext uri="{FF2B5EF4-FFF2-40B4-BE49-F238E27FC236}">
                <a16:creationId xmlns:a16="http://schemas.microsoft.com/office/drawing/2014/main" id="{BE83A6A7-5E7D-491C-8F0F-A1C13E1BA7EE}"/>
              </a:ext>
            </a:extLst>
          </p:cNvPr>
          <p:cNvSpPr/>
          <p:nvPr/>
        </p:nvSpPr>
        <p:spPr>
          <a:xfrm>
            <a:off x="2543984" y="5519823"/>
            <a:ext cx="155588" cy="185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defTabSz="9956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pic>
        <p:nvPicPr>
          <p:cNvPr id="38" name="Picture 2" descr="C:\Users\wslee\Pictures\426.png">
            <a:extLst>
              <a:ext uri="{FF2B5EF4-FFF2-40B4-BE49-F238E27FC236}">
                <a16:creationId xmlns:a16="http://schemas.microsoft.com/office/drawing/2014/main" id="{0DC503F2-40E3-4DF2-BB54-96F80285D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28931" y="5201940"/>
            <a:ext cx="185698" cy="191826"/>
          </a:xfrm>
          <a:prstGeom prst="rect">
            <a:avLst/>
          </a:prstGeom>
          <a:noFill/>
        </p:spPr>
      </p:pic>
      <p:sp>
        <p:nvSpPr>
          <p:cNvPr id="39" name="Rectangle 151" descr="순서도 copy">
            <a:extLst>
              <a:ext uri="{FF2B5EF4-FFF2-40B4-BE49-F238E27FC236}">
                <a16:creationId xmlns:a16="http://schemas.microsoft.com/office/drawing/2014/main" id="{1D054C95-BD91-4DE2-BF26-7684528AE48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758155" y="5093825"/>
            <a:ext cx="441615" cy="49244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/>
          <a:p>
            <a:pPr marL="0" marR="0" lvl="0" indent="0" algn="ctr" defTabSz="99569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0" cap="none" spc="-3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n-ea"/>
              </a:rPr>
              <a:t>…………</a:t>
            </a:r>
            <a:endParaRPr kumimoji="1" lang="ko-KR" altLang="en-US" sz="1600" b="0" i="0" u="none" strike="noStrike" kern="0" cap="none" spc="-30" normalizeH="0" baseline="0" noProof="0" dirty="0">
              <a:ln>
                <a:solidFill>
                  <a:srgbClr val="C00000">
                    <a:alpha val="0"/>
                  </a:srgb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+mn-ea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AC2C158-CF00-4E11-87BB-ECB4CC464A5D}"/>
              </a:ext>
            </a:extLst>
          </p:cNvPr>
          <p:cNvCxnSpPr/>
          <p:nvPr/>
        </p:nvCxnSpPr>
        <p:spPr>
          <a:xfrm flipH="1">
            <a:off x="2319642" y="5393767"/>
            <a:ext cx="0" cy="126056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 w="sm" len="sm"/>
          </a:ln>
          <a:effectLst/>
        </p:spPr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4FE43E7-06CB-4EAA-AD3E-4B4EEAE00B4E}"/>
              </a:ext>
            </a:extLst>
          </p:cNvPr>
          <p:cNvCxnSpPr/>
          <p:nvPr/>
        </p:nvCxnSpPr>
        <p:spPr>
          <a:xfrm flipH="1">
            <a:off x="2621779" y="5393767"/>
            <a:ext cx="0" cy="126056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 w="sm" len="sm"/>
          </a:ln>
          <a:effectLst/>
        </p:spPr>
      </p:cxnSp>
      <p:sp>
        <p:nvSpPr>
          <p:cNvPr id="42" name="Rectangle 155" descr="순서도 copy">
            <a:extLst>
              <a:ext uri="{FF2B5EF4-FFF2-40B4-BE49-F238E27FC236}">
                <a16:creationId xmlns:a16="http://schemas.microsoft.com/office/drawing/2014/main" id="{7312E01D-0875-4F25-B89F-B39EC2F7FB58}"/>
              </a:ext>
            </a:extLst>
          </p:cNvPr>
          <p:cNvSpPr>
            <a:spLocks noChangeArrowheads="1"/>
          </p:cNvSpPr>
          <p:nvPr/>
        </p:nvSpPr>
        <p:spPr bwMode="gray">
          <a:xfrm>
            <a:off x="6341104" y="5282506"/>
            <a:ext cx="1296302" cy="240389"/>
          </a:xfrm>
          <a:prstGeom prst="rect">
            <a:avLst/>
          </a:prstGeom>
          <a:solidFill>
            <a:srgbClr val="F2F2F2"/>
          </a:solidFill>
          <a:ln w="6350" cap="flat" cmpd="sng" algn="ctr">
            <a:solidFill>
              <a:srgbClr val="E5E5E1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-180975" algn="ctr" defTabSz="1043056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구축</a:t>
            </a:r>
          </a:p>
        </p:txBody>
      </p:sp>
      <p:sp>
        <p:nvSpPr>
          <p:cNvPr id="43" name="Rectangle 156">
            <a:extLst>
              <a:ext uri="{FF2B5EF4-FFF2-40B4-BE49-F238E27FC236}">
                <a16:creationId xmlns:a16="http://schemas.microsoft.com/office/drawing/2014/main" id="{EAB069CE-2AFD-43BB-953F-3333E9254CA7}"/>
              </a:ext>
            </a:extLst>
          </p:cNvPr>
          <p:cNvSpPr>
            <a:spLocks noChangeArrowheads="1"/>
          </p:cNvSpPr>
          <p:nvPr/>
        </p:nvSpPr>
        <p:spPr bwMode="gray">
          <a:xfrm>
            <a:off x="6341104" y="5514492"/>
            <a:ext cx="1296302" cy="586771"/>
          </a:xfrm>
          <a:prstGeom prst="rect">
            <a:avLst/>
          </a:prstGeom>
          <a:solidFill>
            <a:sysClr val="window" lastClr="FFFFFF"/>
          </a:solidFill>
          <a:ln w="6350" algn="ctr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AEAEA"/>
                  </a:outerShdw>
                </a:effectLst>
              </a14:hiddenEffects>
            </a:ext>
          </a:extLst>
        </p:spPr>
        <p:txBody>
          <a:bodyPr lIns="46800" tIns="46800" rIns="46800" bIns="46800"/>
          <a:lstStyle>
            <a:lvl1pPr marL="85725" indent="-85725"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92075" marR="0" lvl="1" indent="-92075" defTabSz="99569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10000"/>
              </a:spcAft>
              <a:buClr>
                <a:prstClr val="black">
                  <a:lumMod val="75000"/>
                  <a:lumOff val="25000"/>
                </a:prstClr>
              </a:buClr>
              <a:buSzPct val="100000"/>
              <a:buFont typeface="Arial" pitchFamily="34" charset="0"/>
              <a:buChar char="•"/>
              <a:tabLst/>
              <a:defRPr/>
            </a:pPr>
            <a:endParaRPr kumimoji="1" lang="ko-KR" altLang="en-US" sz="900" b="1" i="0" u="none" strike="noStrike" kern="0" cap="none" spc="0" normalizeH="0" baseline="0" noProof="0" dirty="0">
              <a:ln>
                <a:solidFill>
                  <a:srgbClr val="C00000">
                    <a:alpha val="0"/>
                  </a:srgb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44" name="Rectangle 156">
            <a:extLst>
              <a:ext uri="{FF2B5EF4-FFF2-40B4-BE49-F238E27FC236}">
                <a16:creationId xmlns:a16="http://schemas.microsoft.com/office/drawing/2014/main" id="{476790DE-839A-46C8-9A84-940AFB036202}"/>
              </a:ext>
            </a:extLst>
          </p:cNvPr>
          <p:cNvSpPr>
            <a:spLocks noChangeArrowheads="1"/>
          </p:cNvSpPr>
          <p:nvPr/>
        </p:nvSpPr>
        <p:spPr bwMode="gray">
          <a:xfrm>
            <a:off x="6315829" y="5510169"/>
            <a:ext cx="1371405" cy="473452"/>
          </a:xfrm>
          <a:prstGeom prst="rect">
            <a:avLst/>
          </a:prstGeom>
        </p:spPr>
        <p:txBody>
          <a:bodyPr lIns="99569" tIns="49785" rIns="99569" bIns="49785" anchor="t"/>
          <a:lstStyle/>
          <a:p>
            <a:pPr marL="55563" lvl="1" indent="-55563" defTabSz="995690" fontAlgn="base" latinLnBrk="0">
              <a:lnSpc>
                <a:spcPct val="110000"/>
              </a:lnSpc>
              <a:buClr>
                <a:prstClr val="black">
                  <a:lumMod val="75000"/>
                  <a:lumOff val="25000"/>
                </a:prstClr>
              </a:buClr>
              <a:buSzPct val="100000"/>
              <a:buFont typeface="Arial" pitchFamily="34" charset="0"/>
              <a:buChar char="•"/>
            </a:pPr>
            <a:r>
              <a:rPr lang="ko-KR" altLang="en-US" sz="9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백업시스템 설계 및 정책수립</a:t>
            </a:r>
          </a:p>
          <a:p>
            <a:pPr marL="55563" lvl="1" indent="-55563" defTabSz="995690" fontAlgn="base" latinLnBrk="0">
              <a:lnSpc>
                <a:spcPct val="110000"/>
              </a:lnSpc>
              <a:buClr>
                <a:prstClr val="black">
                  <a:lumMod val="75000"/>
                  <a:lumOff val="25000"/>
                </a:prstClr>
              </a:buClr>
              <a:buSzPct val="100000"/>
              <a:buFont typeface="Arial" pitchFamily="34" charset="0"/>
              <a:buChar char="•"/>
            </a:pPr>
            <a:r>
              <a:rPr lang="ko-KR" altLang="en-US" sz="9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백업시스템 구축</a:t>
            </a:r>
          </a:p>
        </p:txBody>
      </p:sp>
      <p:sp>
        <p:nvSpPr>
          <p:cNvPr id="45" name="Rectangle 155" descr="순서도 copy">
            <a:extLst>
              <a:ext uri="{FF2B5EF4-FFF2-40B4-BE49-F238E27FC236}">
                <a16:creationId xmlns:a16="http://schemas.microsoft.com/office/drawing/2014/main" id="{11D7B412-F2CA-4C07-804F-1AF47D223C49}"/>
              </a:ext>
            </a:extLst>
          </p:cNvPr>
          <p:cNvSpPr>
            <a:spLocks noChangeArrowheads="1"/>
          </p:cNvSpPr>
          <p:nvPr/>
        </p:nvSpPr>
        <p:spPr bwMode="gray">
          <a:xfrm>
            <a:off x="8055045" y="5282506"/>
            <a:ext cx="1296302" cy="240389"/>
          </a:xfrm>
          <a:prstGeom prst="rect">
            <a:avLst/>
          </a:prstGeom>
          <a:solidFill>
            <a:srgbClr val="F2F2F2"/>
          </a:solidFill>
          <a:ln w="6350" cap="flat" cmpd="sng" algn="ctr">
            <a:solidFill>
              <a:srgbClr val="E5E5E1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-180975" algn="ctr" defTabSz="1043056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사업종료 후</a:t>
            </a:r>
          </a:p>
        </p:txBody>
      </p:sp>
      <p:sp>
        <p:nvSpPr>
          <p:cNvPr id="46" name="Rectangle 156">
            <a:extLst>
              <a:ext uri="{FF2B5EF4-FFF2-40B4-BE49-F238E27FC236}">
                <a16:creationId xmlns:a16="http://schemas.microsoft.com/office/drawing/2014/main" id="{9E0E0BA5-9EBC-4367-A98A-B9228B55C5D6}"/>
              </a:ext>
            </a:extLst>
          </p:cNvPr>
          <p:cNvSpPr>
            <a:spLocks noChangeArrowheads="1"/>
          </p:cNvSpPr>
          <p:nvPr/>
        </p:nvSpPr>
        <p:spPr bwMode="gray">
          <a:xfrm>
            <a:off x="8055045" y="5514492"/>
            <a:ext cx="1296302" cy="586771"/>
          </a:xfrm>
          <a:prstGeom prst="rect">
            <a:avLst/>
          </a:prstGeom>
          <a:solidFill>
            <a:sysClr val="window" lastClr="FFFFFF"/>
          </a:solidFill>
          <a:ln w="6350" algn="ctr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AEAEA"/>
                  </a:outerShdw>
                </a:effectLst>
              </a14:hiddenEffects>
            </a:ext>
          </a:extLst>
        </p:spPr>
        <p:txBody>
          <a:bodyPr lIns="46800" tIns="46800" rIns="46800" bIns="46800"/>
          <a:lstStyle>
            <a:lvl1pPr marL="85725" indent="-85725"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92075" marR="0" lvl="1" indent="-92075" defTabSz="99569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ct val="10000"/>
              </a:spcAft>
              <a:buClr>
                <a:prstClr val="black">
                  <a:lumMod val="75000"/>
                  <a:lumOff val="25000"/>
                </a:prstClr>
              </a:buClr>
              <a:buSzPct val="100000"/>
              <a:buFont typeface="Arial" pitchFamily="34" charset="0"/>
              <a:buChar char="•"/>
              <a:tabLst/>
              <a:defRPr/>
            </a:pPr>
            <a:endParaRPr kumimoji="1" lang="ko-KR" altLang="en-US" sz="900" b="1" i="0" u="none" strike="noStrike" kern="0" cap="none" spc="0" normalizeH="0" baseline="0" noProof="0" dirty="0">
              <a:ln>
                <a:solidFill>
                  <a:srgbClr val="C00000">
                    <a:alpha val="0"/>
                  </a:srgb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47" name="Rectangle 156">
            <a:extLst>
              <a:ext uri="{FF2B5EF4-FFF2-40B4-BE49-F238E27FC236}">
                <a16:creationId xmlns:a16="http://schemas.microsoft.com/office/drawing/2014/main" id="{308121D7-DA86-4150-8930-C94E74E91597}"/>
              </a:ext>
            </a:extLst>
          </p:cNvPr>
          <p:cNvSpPr>
            <a:spLocks noChangeArrowheads="1"/>
          </p:cNvSpPr>
          <p:nvPr/>
        </p:nvSpPr>
        <p:spPr bwMode="gray">
          <a:xfrm>
            <a:off x="8029770" y="5510169"/>
            <a:ext cx="1371405" cy="473452"/>
          </a:xfrm>
          <a:prstGeom prst="rect">
            <a:avLst/>
          </a:prstGeom>
        </p:spPr>
        <p:txBody>
          <a:bodyPr lIns="99569" tIns="49785" rIns="99569" bIns="49785" anchor="t"/>
          <a:lstStyle/>
          <a:p>
            <a:pPr marL="55563" lvl="1" indent="-55563" defTabSz="995690" fontAlgn="base" latinLnBrk="0">
              <a:lnSpc>
                <a:spcPct val="110000"/>
              </a:lnSpc>
              <a:buClr>
                <a:prstClr val="black">
                  <a:lumMod val="75000"/>
                  <a:lumOff val="25000"/>
                </a:prstClr>
              </a:buClr>
              <a:buSzPct val="100000"/>
              <a:buFont typeface="Arial" pitchFamily="34" charset="0"/>
              <a:buChar char="•"/>
            </a:pPr>
            <a:r>
              <a:rPr lang="ko-KR" altLang="en-US" sz="9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백업시스템 운영지원</a:t>
            </a:r>
          </a:p>
          <a:p>
            <a:pPr marL="55563" lvl="1" indent="-55563" defTabSz="995690" fontAlgn="base" latinLnBrk="0">
              <a:lnSpc>
                <a:spcPct val="110000"/>
              </a:lnSpc>
              <a:buClr>
                <a:prstClr val="black">
                  <a:lumMod val="75000"/>
                  <a:lumOff val="25000"/>
                </a:prstClr>
              </a:buClr>
              <a:buSzPct val="100000"/>
              <a:buFont typeface="Arial" pitchFamily="34" charset="0"/>
              <a:buChar char="•"/>
            </a:pPr>
            <a:r>
              <a:rPr lang="ko-KR" altLang="en-US" sz="9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백업체계 정립 및 안정화</a:t>
            </a:r>
          </a:p>
        </p:txBody>
      </p:sp>
      <p:sp>
        <p:nvSpPr>
          <p:cNvPr id="48" name="Rectangle 155" descr="순서도 copy">
            <a:extLst>
              <a:ext uri="{FF2B5EF4-FFF2-40B4-BE49-F238E27FC236}">
                <a16:creationId xmlns:a16="http://schemas.microsoft.com/office/drawing/2014/main" id="{4871A429-A2B0-400B-A0FE-ECCBC615FA98}"/>
              </a:ext>
            </a:extLst>
          </p:cNvPr>
          <p:cNvSpPr>
            <a:spLocks noChangeArrowheads="1"/>
          </p:cNvSpPr>
          <p:nvPr/>
        </p:nvSpPr>
        <p:spPr bwMode="gray">
          <a:xfrm>
            <a:off x="6341104" y="4648605"/>
            <a:ext cx="1296302" cy="535786"/>
          </a:xfrm>
          <a:prstGeom prst="rect">
            <a:avLst/>
          </a:prstGeom>
          <a:solidFill>
            <a:srgbClr val="003738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indent="-180975" algn="ctr" defTabSz="1043056" fontAlgn="base" latinLnBrk="0">
              <a:spcAft>
                <a:spcPts val="240"/>
              </a:spcAft>
            </a:pPr>
            <a:r>
              <a:rPr lang="ko-KR" altLang="en-US" sz="11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사업기간</a:t>
            </a:r>
          </a:p>
          <a:p>
            <a:pPr indent="-180975" algn="ctr" defTabSz="1043056" fontAlgn="base" latinLnBrk="0">
              <a:spcAft>
                <a:spcPts val="240"/>
              </a:spcAft>
            </a:pPr>
            <a:r>
              <a:rPr lang="en-US" altLang="ko-KR" sz="11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(1</a:t>
            </a:r>
            <a:r>
              <a:rPr lang="ko-KR" altLang="en-US" sz="11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개월</a:t>
            </a:r>
            <a:r>
              <a:rPr lang="en-US" altLang="ko-KR" sz="11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)</a:t>
            </a:r>
          </a:p>
        </p:txBody>
      </p:sp>
      <p:sp>
        <p:nvSpPr>
          <p:cNvPr id="49" name="Rectangle 155" descr="순서도 copy">
            <a:extLst>
              <a:ext uri="{FF2B5EF4-FFF2-40B4-BE49-F238E27FC236}">
                <a16:creationId xmlns:a16="http://schemas.microsoft.com/office/drawing/2014/main" id="{3D5DD0C6-9B06-40B6-9177-A6BC4EF47C12}"/>
              </a:ext>
            </a:extLst>
          </p:cNvPr>
          <p:cNvSpPr>
            <a:spLocks noChangeArrowheads="1"/>
          </p:cNvSpPr>
          <p:nvPr/>
        </p:nvSpPr>
        <p:spPr bwMode="gray">
          <a:xfrm>
            <a:off x="8055045" y="4648605"/>
            <a:ext cx="1296302" cy="535786"/>
          </a:xfrm>
          <a:prstGeom prst="rect">
            <a:avLst/>
          </a:prstGeom>
          <a:solidFill>
            <a:srgbClr val="003738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indent="-180975" algn="ctr" defTabSz="1043056" fontAlgn="base" latinLnBrk="0">
              <a:spcAft>
                <a:spcPts val="240"/>
              </a:spcAft>
            </a:pPr>
            <a:r>
              <a:rPr lang="ko-KR" altLang="en-US" sz="11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안정화</a:t>
            </a:r>
            <a:br>
              <a:rPr lang="ko-KR" altLang="en-US" sz="11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</a:br>
            <a:r>
              <a:rPr lang="en-US" altLang="ko-KR" sz="11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(2</a:t>
            </a:r>
            <a:r>
              <a:rPr lang="ko-KR" altLang="en-US" sz="11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개월</a:t>
            </a:r>
            <a:r>
              <a:rPr lang="en-US" altLang="ko-KR" sz="11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)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AE81FFCF-E2E5-4ECB-924F-18FFBE204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7981" y="3449248"/>
            <a:ext cx="2400134" cy="1451269"/>
          </a:xfrm>
          <a:prstGeom prst="rect">
            <a:avLst/>
          </a:prstGeom>
        </p:spPr>
      </p:pic>
      <p:sp>
        <p:nvSpPr>
          <p:cNvPr id="67" name="타원 66">
            <a:extLst>
              <a:ext uri="{FF2B5EF4-FFF2-40B4-BE49-F238E27FC236}">
                <a16:creationId xmlns:a16="http://schemas.microsoft.com/office/drawing/2014/main" id="{CCEB1B93-9CC9-4CC4-AC12-9EF25A00F852}"/>
              </a:ext>
            </a:extLst>
          </p:cNvPr>
          <p:cNvSpPr/>
          <p:nvPr/>
        </p:nvSpPr>
        <p:spPr>
          <a:xfrm>
            <a:off x="5331683" y="4470923"/>
            <a:ext cx="814103" cy="826905"/>
          </a:xfrm>
          <a:prstGeom prst="ellipse">
            <a:avLst/>
          </a:prstGeom>
          <a:solidFill>
            <a:srgbClr val="005F4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전략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  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 algn="ctr" latinLnBrk="0">
              <a:spcAft>
                <a:spcPts val="200"/>
              </a:spcAft>
            </a:pP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04</a:t>
            </a:r>
            <a:endParaRPr lang="ko-KR" altLang="en-US" sz="2400" dirty="0" err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9151DEB1-51F9-49B9-8928-79EC4287897C}"/>
              </a:ext>
            </a:extLst>
          </p:cNvPr>
          <p:cNvCxnSpPr/>
          <p:nvPr/>
        </p:nvCxnSpPr>
        <p:spPr>
          <a:xfrm>
            <a:off x="5505148" y="4802284"/>
            <a:ext cx="46717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>
            <a:extLst>
              <a:ext uri="{FF2B5EF4-FFF2-40B4-BE49-F238E27FC236}">
                <a16:creationId xmlns:a16="http://schemas.microsoft.com/office/drawing/2014/main" id="{4E404D3C-FB0E-450F-BD56-2DD466EA3D66}"/>
              </a:ext>
            </a:extLst>
          </p:cNvPr>
          <p:cNvSpPr/>
          <p:nvPr/>
        </p:nvSpPr>
        <p:spPr>
          <a:xfrm>
            <a:off x="3704304" y="4470923"/>
            <a:ext cx="814103" cy="826905"/>
          </a:xfrm>
          <a:prstGeom prst="ellipse">
            <a:avLst/>
          </a:prstGeom>
          <a:solidFill>
            <a:srgbClr val="005F4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전략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  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 algn="ctr" latinLnBrk="0">
              <a:spcAft>
                <a:spcPts val="200"/>
              </a:spcAft>
            </a:pP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03</a:t>
            </a:r>
            <a:endParaRPr lang="ko-KR" altLang="en-US" sz="2400" dirty="0" err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FC712698-1BD0-4B8B-B2C6-2A9FC910CC95}"/>
              </a:ext>
            </a:extLst>
          </p:cNvPr>
          <p:cNvCxnSpPr/>
          <p:nvPr/>
        </p:nvCxnSpPr>
        <p:spPr>
          <a:xfrm>
            <a:off x="3877769" y="4802284"/>
            <a:ext cx="46717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id="{BA60DD7D-AD98-49E2-8EB3-B7C0A2B6797A}"/>
              </a:ext>
            </a:extLst>
          </p:cNvPr>
          <p:cNvSpPr/>
          <p:nvPr/>
        </p:nvSpPr>
        <p:spPr>
          <a:xfrm>
            <a:off x="3704304" y="2917148"/>
            <a:ext cx="814103" cy="826905"/>
          </a:xfrm>
          <a:prstGeom prst="ellipse">
            <a:avLst/>
          </a:prstGeom>
          <a:solidFill>
            <a:srgbClr val="005F4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전략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  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 algn="ctr" latinLnBrk="0">
              <a:spcAft>
                <a:spcPts val="200"/>
              </a:spcAft>
            </a:pP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01</a:t>
            </a:r>
            <a:endParaRPr lang="ko-KR" altLang="en-US" sz="2400" dirty="0" err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CFF00CB5-99DA-4F92-8ED2-480EFBCF8B8D}"/>
              </a:ext>
            </a:extLst>
          </p:cNvPr>
          <p:cNvCxnSpPr/>
          <p:nvPr/>
        </p:nvCxnSpPr>
        <p:spPr>
          <a:xfrm>
            <a:off x="3877769" y="3248509"/>
            <a:ext cx="46717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타원 60">
            <a:extLst>
              <a:ext uri="{FF2B5EF4-FFF2-40B4-BE49-F238E27FC236}">
                <a16:creationId xmlns:a16="http://schemas.microsoft.com/office/drawing/2014/main" id="{6347857A-B37F-41CD-8B1A-6F2B9268602F}"/>
              </a:ext>
            </a:extLst>
          </p:cNvPr>
          <p:cNvSpPr/>
          <p:nvPr/>
        </p:nvSpPr>
        <p:spPr>
          <a:xfrm>
            <a:off x="5331683" y="2917148"/>
            <a:ext cx="814103" cy="826905"/>
          </a:xfrm>
          <a:prstGeom prst="ellipse">
            <a:avLst/>
          </a:prstGeom>
          <a:solidFill>
            <a:srgbClr val="005F4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전략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  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 algn="ctr" latinLnBrk="0">
              <a:spcAft>
                <a:spcPts val="200"/>
              </a:spcAft>
            </a:pP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02</a:t>
            </a:r>
            <a:endParaRPr lang="ko-KR" altLang="en-US" sz="2400" dirty="0" err="1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9B47DB0-A4BE-4DAD-9E71-ECB60D5A18C0}"/>
              </a:ext>
            </a:extLst>
          </p:cNvPr>
          <p:cNvCxnSpPr/>
          <p:nvPr/>
        </p:nvCxnSpPr>
        <p:spPr>
          <a:xfrm>
            <a:off x="5505148" y="3248509"/>
            <a:ext cx="46717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이등변 삼각형 54">
            <a:extLst>
              <a:ext uri="{FF2B5EF4-FFF2-40B4-BE49-F238E27FC236}">
                <a16:creationId xmlns:a16="http://schemas.microsoft.com/office/drawing/2014/main" id="{68A27D40-8BE6-45B0-8921-94F2A26B0589}"/>
              </a:ext>
            </a:extLst>
          </p:cNvPr>
          <p:cNvSpPr/>
          <p:nvPr/>
        </p:nvSpPr>
        <p:spPr>
          <a:xfrm rot="5400000">
            <a:off x="7636532" y="3156111"/>
            <a:ext cx="344753" cy="107942"/>
          </a:xfrm>
          <a:prstGeom prst="triangl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endParaRPr lang="ko-KR" altLang="en-US" sz="1100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6" name="이등변 삼각형 55">
            <a:extLst>
              <a:ext uri="{FF2B5EF4-FFF2-40B4-BE49-F238E27FC236}">
                <a16:creationId xmlns:a16="http://schemas.microsoft.com/office/drawing/2014/main" id="{2752F687-629D-448C-A690-D76FFEE449F9}"/>
              </a:ext>
            </a:extLst>
          </p:cNvPr>
          <p:cNvSpPr/>
          <p:nvPr/>
        </p:nvSpPr>
        <p:spPr>
          <a:xfrm rot="5400000">
            <a:off x="7700412" y="5377338"/>
            <a:ext cx="344753" cy="107942"/>
          </a:xfrm>
          <a:prstGeom prst="triangl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endParaRPr lang="ko-KR" altLang="en-US" sz="1100" dirty="0" err="1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26" name="Picture 2" descr="SK Hynix - Wikipedia">
            <a:extLst>
              <a:ext uri="{FF2B5EF4-FFF2-40B4-BE49-F238E27FC236}">
                <a16:creationId xmlns:a16="http://schemas.microsoft.com/office/drawing/2014/main" id="{05661935-68F6-4E84-832E-420E9197C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56" y="4999567"/>
            <a:ext cx="720000" cy="37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B Kookmin Bank acquires 22 pct stake in Indonesia&amp;#39;s Bank Bukopin | Yonhap  News Agency">
            <a:extLst>
              <a:ext uri="{FF2B5EF4-FFF2-40B4-BE49-F238E27FC236}">
                <a16:creationId xmlns:a16="http://schemas.microsoft.com/office/drawing/2014/main" id="{67C37DB3-2EC7-4961-92BE-FD69D625DC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63" r="60" b="28057"/>
          <a:stretch/>
        </p:blipFill>
        <p:spPr bwMode="auto">
          <a:xfrm>
            <a:off x="614318" y="5431309"/>
            <a:ext cx="1080000" cy="28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B7F9210-2E4A-445A-B86F-38DB0020B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988" y="4894335"/>
            <a:ext cx="720000" cy="23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말풍선: 사각형 76">
            <a:extLst>
              <a:ext uri="{FF2B5EF4-FFF2-40B4-BE49-F238E27FC236}">
                <a16:creationId xmlns:a16="http://schemas.microsoft.com/office/drawing/2014/main" id="{FA9F19DC-C859-491B-8A96-FFEBBC44CFA2}"/>
              </a:ext>
            </a:extLst>
          </p:cNvPr>
          <p:cNvSpPr/>
          <p:nvPr/>
        </p:nvSpPr>
        <p:spPr>
          <a:xfrm>
            <a:off x="8028764" y="1285887"/>
            <a:ext cx="1691236" cy="1140977"/>
          </a:xfrm>
          <a:prstGeom prst="wedgeRectCallou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373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200" dirty="0">
                <a:solidFill>
                  <a:srgbClr val="003738"/>
                </a:solidFill>
              </a:rPr>
              <a:t>프로젝트에 맞게 수정</a:t>
            </a:r>
          </a:p>
        </p:txBody>
      </p:sp>
    </p:spTree>
    <p:extLst>
      <p:ext uri="{BB962C8B-B14F-4D97-AF65-F5344CB8AC3E}">
        <p14:creationId xmlns:p14="http://schemas.microsoft.com/office/powerpoint/2010/main" val="11595566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765C38-4449-4F53-85A9-343342B0D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4.3.1 </a:t>
            </a:r>
            <a:r>
              <a:rPr lang="ko-KR" altLang="en-US" dirty="0"/>
              <a:t>교육 훈련 및 기술이전 계획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B0D37E-BEF9-45BD-B6F2-667BD7B1F7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교육 및 기술지원 방안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607FEBA-5B03-45E0-AF24-1CD47D75D8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72609"/>
              </p:ext>
            </p:extLst>
          </p:nvPr>
        </p:nvGraphicFramePr>
        <p:xfrm>
          <a:off x="388938" y="1685552"/>
          <a:ext cx="9280524" cy="1777529"/>
        </p:xfrm>
        <a:graphic>
          <a:graphicData uri="http://schemas.openxmlformats.org/drawingml/2006/table">
            <a:tbl>
              <a:tblPr firstRow="1" bandRow="1"/>
              <a:tblGrid>
                <a:gridCol w="804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8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73154">
                  <a:extLst>
                    <a:ext uri="{9D8B030D-6E8A-4147-A177-3AD203B41FA5}">
                      <a16:colId xmlns:a16="http://schemas.microsoft.com/office/drawing/2014/main" val="57994383"/>
                    </a:ext>
                  </a:extLst>
                </a:gridCol>
                <a:gridCol w="799124">
                  <a:extLst>
                    <a:ext uri="{9D8B030D-6E8A-4147-A177-3AD203B41FA5}">
                      <a16:colId xmlns:a16="http://schemas.microsoft.com/office/drawing/2014/main" val="3176436121"/>
                    </a:ext>
                  </a:extLst>
                </a:gridCol>
                <a:gridCol w="728304">
                  <a:extLst>
                    <a:ext uri="{9D8B030D-6E8A-4147-A177-3AD203B41FA5}">
                      <a16:colId xmlns:a16="http://schemas.microsoft.com/office/drawing/2014/main" val="3914892358"/>
                    </a:ext>
                  </a:extLst>
                </a:gridCol>
                <a:gridCol w="1959407">
                  <a:extLst>
                    <a:ext uri="{9D8B030D-6E8A-4147-A177-3AD203B41FA5}">
                      <a16:colId xmlns:a16="http://schemas.microsoft.com/office/drawing/2014/main" val="1735794422"/>
                    </a:ext>
                  </a:extLst>
                </a:gridCol>
                <a:gridCol w="737593">
                  <a:extLst>
                    <a:ext uri="{9D8B030D-6E8A-4147-A177-3AD203B41FA5}">
                      <a16:colId xmlns:a16="http://schemas.microsoft.com/office/drawing/2014/main" val="2241542416"/>
                    </a:ext>
                  </a:extLst>
                </a:gridCol>
              </a:tblGrid>
              <a:tr h="316326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marL="0" algn="ctr" defTabSz="914400" rtl="0" eaLnBrk="1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400"/>
                        </a:spcAft>
                        <a:defRPr/>
                      </a:pPr>
                      <a:r>
                        <a:rPr kumimoji="1" lang="ko-KR" altLang="en-US" sz="1000" b="1" kern="120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대상</a:t>
                      </a:r>
                    </a:p>
                  </a:txBody>
                  <a:tcPr marL="90000" marR="90000"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F4B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kern="120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교육과정</a:t>
                      </a:r>
                    </a:p>
                  </a:txBody>
                  <a:tcPr marL="90000" marR="90000"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F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kern="120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교육내용</a:t>
                      </a:r>
                    </a:p>
                  </a:txBody>
                  <a:tcPr marL="90000" marR="90000"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F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kern="120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주체</a:t>
                      </a:r>
                    </a:p>
                  </a:txBody>
                  <a:tcPr marL="90000" marR="90000"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F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kern="120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기간</a:t>
                      </a:r>
                    </a:p>
                  </a:txBody>
                  <a:tcPr marL="90000" marR="90000"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F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kern="120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교육장소</a:t>
                      </a:r>
                    </a:p>
                  </a:txBody>
                  <a:tcPr marL="90000" marR="90000"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F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kern="120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인원</a:t>
                      </a:r>
                    </a:p>
                  </a:txBody>
                  <a:tcPr marL="90000" marR="90000"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F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454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-71438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40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관리자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통합백업 </a:t>
                      </a:r>
                      <a:endParaRPr lang="en-US" altLang="ko-KR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기술동향</a:t>
                      </a:r>
                      <a:endParaRPr lang="en-US" altLang="ko-KR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정보보호관리 동향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백업기술 동향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선진사례 벤치마킹</a:t>
                      </a:r>
                      <a:endParaRPr lang="en-US" altLang="ko-KR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kern="0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벤더사</a:t>
                      </a:r>
                      <a:endParaRPr lang="en-US" altLang="ko-KR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제안사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kern="0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총판사</a:t>
                      </a:r>
                      <a:endParaRPr lang="en-US" altLang="ko-KR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협의</a:t>
                      </a:r>
                      <a:endParaRPr lang="en-US" altLang="ko-KR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온 사이트</a:t>
                      </a:r>
                      <a:endParaRPr lang="en-US" altLang="ko-KR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협의</a:t>
                      </a:r>
                      <a:endParaRPr lang="en-US" altLang="ko-KR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454">
                <a:tc rowSpan="2"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-71438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40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운영자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기본과정</a:t>
                      </a:r>
                      <a:endParaRPr lang="en-US" altLang="ko-KR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빔 </a:t>
                      </a:r>
                      <a:r>
                        <a:rPr lang="ko-KR" altLang="en-US" sz="1000" kern="0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아키텍쳐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개요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운영관리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설치 및 구성</a:t>
                      </a:r>
                      <a:endParaRPr lang="en-US" altLang="ko-KR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백업정책 구성 및 수행</a:t>
                      </a:r>
                      <a:endParaRPr lang="en-US" altLang="ko-KR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총판 교육센터 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현장교육</a:t>
                      </a:r>
                      <a:endParaRPr lang="en-US" altLang="ko-KR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104016"/>
                  </a:ext>
                </a:extLst>
              </a:tr>
              <a:tr h="310663">
                <a:tc vMerge="1"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en-US" sz="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심화과정</a:t>
                      </a:r>
                      <a:endParaRPr lang="en-US" altLang="ko-KR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복구 수행방법 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 Trouble Shooting 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기법</a:t>
                      </a:r>
                      <a:endParaRPr lang="en-US" altLang="ko-KR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총판 교육센터 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현장교육</a:t>
                      </a:r>
                      <a:endParaRPr lang="en-US" altLang="ko-KR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301786"/>
                  </a:ext>
                </a:extLst>
              </a:tr>
              <a:tr h="231020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-71438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40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공통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세미나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1" i="1" kern="0" spc="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+mn-cs"/>
                        </a:rPr>
                        <a:t>빔 주최 국내 세미나 초청 및 해외 글로벌 컨퍼런스 참석 기회 제공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E97C841-09FA-4E8E-874C-E32A91C076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613650"/>
              </p:ext>
            </p:extLst>
          </p:nvPr>
        </p:nvGraphicFramePr>
        <p:xfrm>
          <a:off x="388938" y="3779520"/>
          <a:ext cx="9280525" cy="2885174"/>
        </p:xfrm>
        <a:graphic>
          <a:graphicData uri="http://schemas.openxmlformats.org/drawingml/2006/table">
            <a:tbl>
              <a:tblPr firstRow="1" bandRow="1"/>
              <a:tblGrid>
                <a:gridCol w="18086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718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9620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marL="0" algn="ctr" defTabSz="914400" rtl="0" eaLnBrk="1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400"/>
                        </a:spcAft>
                        <a:defRPr/>
                      </a:pPr>
                      <a:r>
                        <a:rPr kumimoji="1" lang="ko-KR" altLang="en-US" sz="1000" b="1" kern="1200" spc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 상</a:t>
                      </a:r>
                    </a:p>
                  </a:txBody>
                  <a:tcPr marL="90000" marR="90000"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F4B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kern="1200" spc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주요내용</a:t>
                      </a:r>
                    </a:p>
                  </a:txBody>
                  <a:tcPr marL="90000" marR="90000"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F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528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-71438" algn="l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40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백업 시스템 운용 기술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72000" marR="0" lvl="0" indent="-72000" algn="l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백업 시스템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(SW) 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구성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및 관리 기술 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백업 시스템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(SW) 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모니터링 기술 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장애대책 및  처리 기술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/ 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소산 시스템 운영 기술 </a:t>
                      </a:r>
                      <a:endParaRPr lang="en-US" altLang="ko-KR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111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-71438" algn="l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40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구축 시 공동참여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72000" marR="0" lvl="0" indent="-72000" algn="l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구축단계에 현업 담당자 및 전산 요원의 공동 참여를 통한 분석 및 구축기법의 기술 이전</a:t>
                      </a:r>
                      <a:endParaRPr lang="en-US" altLang="ko-KR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72000" marR="0" lvl="0" indent="-72000" algn="l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시스템 구축을 위한 요소 정보기술 및 독자적인 시스템 구축전략 기획 능력 함양</a:t>
                      </a:r>
                      <a:endParaRPr lang="en-US" altLang="ko-KR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104016"/>
                  </a:ext>
                </a:extLst>
              </a:tr>
              <a:tr h="740693">
                <a:tc>
                  <a:txBody>
                    <a:bodyPr/>
                    <a:lstStyle/>
                    <a:p>
                      <a:pPr marL="0" marR="0" lvl="0" indent="-71438" algn="l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40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운영자 교육 및 전문기술 연계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분야별 교육과정 및 일정에 따라 운용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유지보수에 관한 전문기술 이전</a:t>
                      </a:r>
                      <a:endParaRPr lang="en-US" altLang="ko-KR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72000" marR="0" lvl="0" indent="-72000" algn="l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전문이론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기술이전 교육 등을 통하여 체계적으로 기술 이전</a:t>
                      </a:r>
                      <a:endParaRPr lang="en-US" altLang="ko-KR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72000" marR="0" lvl="0" indent="-72000" algn="l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통합 과금 변경을 위한 관리 방안 기술 이전 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(API 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연동 안 제시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672715"/>
                  </a:ext>
                </a:extLst>
              </a:tr>
              <a:tr h="515111">
                <a:tc>
                  <a:txBody>
                    <a:bodyPr/>
                    <a:lstStyle/>
                    <a:p>
                      <a:pPr marL="0" marR="0" lvl="0" indent="-71438" algn="l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40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공동 운용 실시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오픈 후 구축담당자와 운용요원과의 일정기간 공동운영을 통하여 완벽한 기술이전</a:t>
                      </a:r>
                      <a:endParaRPr lang="en-US" altLang="ko-KR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72000" marR="0" lvl="0" indent="-72000" algn="l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예외사항 처리 및 위험관리 능력을 이전하여 독자적인 유지보수 능력배양</a:t>
                      </a:r>
                      <a:endParaRPr lang="en-US" altLang="ko-KR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747456"/>
                  </a:ext>
                </a:extLst>
              </a:tr>
              <a:tr h="515111">
                <a:tc>
                  <a:txBody>
                    <a:bodyPr/>
                    <a:lstStyle/>
                    <a:p>
                      <a:pPr marL="0" marR="0" lvl="0" indent="-71438" algn="l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40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유지보수 지원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유지보수 전담팀과 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Field Call Center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를 통한 완벽한 비상 복구 및 장애 대응</a:t>
                      </a:r>
                      <a:endParaRPr lang="en-US" altLang="ko-KR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72000" marR="0" lvl="0" indent="-72000" algn="l" defTabSz="914400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4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사전 예방정비 및 신속한 사후 장애조치 서비스 지원</a:t>
                      </a:r>
                      <a:endParaRPr lang="en-US" altLang="ko-KR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909130"/>
                  </a:ext>
                </a:extLst>
              </a:tr>
            </a:tbl>
          </a:graphicData>
        </a:graphic>
      </p:graphicFrame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871BEBD3-F961-4C43-8F70-DAE2CBFBDBCD}"/>
              </a:ext>
            </a:extLst>
          </p:cNvPr>
          <p:cNvSpPr/>
          <p:nvPr/>
        </p:nvSpPr>
        <p:spPr>
          <a:xfrm>
            <a:off x="2793000" y="1076776"/>
            <a:ext cx="4320000" cy="432000"/>
          </a:xfrm>
          <a:custGeom>
            <a:avLst/>
            <a:gdLst>
              <a:gd name="connsiteX0" fmla="*/ 91802 w 3708000"/>
              <a:gd name="connsiteY0" fmla="*/ 0 h 550800"/>
              <a:gd name="connsiteX1" fmla="*/ 3616198 w 3708000"/>
              <a:gd name="connsiteY1" fmla="*/ 0 h 550800"/>
              <a:gd name="connsiteX2" fmla="*/ 3708000 w 3708000"/>
              <a:gd name="connsiteY2" fmla="*/ 91802 h 550800"/>
              <a:gd name="connsiteX3" fmla="*/ 3708000 w 3708000"/>
              <a:gd name="connsiteY3" fmla="*/ 95402 h 550800"/>
              <a:gd name="connsiteX4" fmla="*/ 3617998 w 3708000"/>
              <a:gd name="connsiteY4" fmla="*/ 5400 h 550800"/>
              <a:gd name="connsiteX5" fmla="*/ 198002 w 3708000"/>
              <a:gd name="connsiteY5" fmla="*/ 5400 h 550800"/>
              <a:gd name="connsiteX6" fmla="*/ 108000 w 3708000"/>
              <a:gd name="connsiteY6" fmla="*/ 95402 h 550800"/>
              <a:gd name="connsiteX7" fmla="*/ 108000 w 3708000"/>
              <a:gd name="connsiteY7" fmla="*/ 455398 h 550800"/>
              <a:gd name="connsiteX8" fmla="*/ 198002 w 3708000"/>
              <a:gd name="connsiteY8" fmla="*/ 545400 h 550800"/>
              <a:gd name="connsiteX9" fmla="*/ 3617998 w 3708000"/>
              <a:gd name="connsiteY9" fmla="*/ 545400 h 550800"/>
              <a:gd name="connsiteX10" fmla="*/ 3708000 w 3708000"/>
              <a:gd name="connsiteY10" fmla="*/ 455398 h 550800"/>
              <a:gd name="connsiteX11" fmla="*/ 3708000 w 3708000"/>
              <a:gd name="connsiteY11" fmla="*/ 458998 h 550800"/>
              <a:gd name="connsiteX12" fmla="*/ 3616198 w 3708000"/>
              <a:gd name="connsiteY12" fmla="*/ 550800 h 550800"/>
              <a:gd name="connsiteX13" fmla="*/ 91802 w 3708000"/>
              <a:gd name="connsiteY13" fmla="*/ 550800 h 550800"/>
              <a:gd name="connsiteX14" fmla="*/ 0 w 3708000"/>
              <a:gd name="connsiteY14" fmla="*/ 458998 h 550800"/>
              <a:gd name="connsiteX15" fmla="*/ 0 w 3708000"/>
              <a:gd name="connsiteY15" fmla="*/ 91802 h 550800"/>
              <a:gd name="connsiteX16" fmla="*/ 91802 w 3708000"/>
              <a:gd name="connsiteY16" fmla="*/ 0 h 55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08000" h="550800">
                <a:moveTo>
                  <a:pt x="91802" y="0"/>
                </a:moveTo>
                <a:lnTo>
                  <a:pt x="3616198" y="0"/>
                </a:lnTo>
                <a:cubicBezTo>
                  <a:pt x="3666899" y="0"/>
                  <a:pt x="3708000" y="41101"/>
                  <a:pt x="3708000" y="91802"/>
                </a:cubicBezTo>
                <a:lnTo>
                  <a:pt x="3708000" y="95402"/>
                </a:lnTo>
                <a:cubicBezTo>
                  <a:pt x="3708000" y="45695"/>
                  <a:pt x="3667705" y="5400"/>
                  <a:pt x="3617998" y="5400"/>
                </a:cubicBezTo>
                <a:lnTo>
                  <a:pt x="198002" y="5400"/>
                </a:lnTo>
                <a:cubicBezTo>
                  <a:pt x="148295" y="5400"/>
                  <a:pt x="108000" y="45695"/>
                  <a:pt x="108000" y="95402"/>
                </a:cubicBezTo>
                <a:lnTo>
                  <a:pt x="108000" y="455398"/>
                </a:lnTo>
                <a:cubicBezTo>
                  <a:pt x="108000" y="505105"/>
                  <a:pt x="148295" y="545400"/>
                  <a:pt x="198002" y="545400"/>
                </a:cubicBezTo>
                <a:lnTo>
                  <a:pt x="3617998" y="545400"/>
                </a:lnTo>
                <a:cubicBezTo>
                  <a:pt x="3667705" y="545400"/>
                  <a:pt x="3708000" y="505105"/>
                  <a:pt x="3708000" y="455398"/>
                </a:cubicBezTo>
                <a:lnTo>
                  <a:pt x="3708000" y="458998"/>
                </a:lnTo>
                <a:cubicBezTo>
                  <a:pt x="3708000" y="509699"/>
                  <a:pt x="3666899" y="550800"/>
                  <a:pt x="3616198" y="550800"/>
                </a:cubicBezTo>
                <a:lnTo>
                  <a:pt x="91802" y="550800"/>
                </a:lnTo>
                <a:cubicBezTo>
                  <a:pt x="41101" y="550800"/>
                  <a:pt x="0" y="509699"/>
                  <a:pt x="0" y="458998"/>
                </a:cubicBezTo>
                <a:lnTo>
                  <a:pt x="0" y="91802"/>
                </a:lnTo>
                <a:cubicBezTo>
                  <a:pt x="0" y="41101"/>
                  <a:pt x="41101" y="0"/>
                  <a:pt x="91802" y="0"/>
                </a:cubicBezTo>
                <a:close/>
              </a:path>
            </a:pathLst>
          </a:custGeom>
          <a:solidFill>
            <a:srgbClr val="005F4B"/>
          </a:solidFill>
          <a:ln>
            <a:solidFill>
              <a:srgbClr val="005F4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rtlCol="0" anchor="ctr">
            <a:noAutofit/>
          </a:bodyPr>
          <a:lstStyle/>
          <a:p>
            <a:pPr algn="ctr"/>
            <a:r>
              <a:rPr lang="ko-KR" altLang="en-US" sz="1600" b="1" dirty="0">
                <a:solidFill>
                  <a:srgbClr val="003738"/>
                </a:solidFill>
              </a:rPr>
              <a:t>교육 훈련 방안</a:t>
            </a: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3780D6BA-F265-448C-AF61-A396C45661A6}"/>
              </a:ext>
            </a:extLst>
          </p:cNvPr>
          <p:cNvSpPr/>
          <p:nvPr/>
        </p:nvSpPr>
        <p:spPr>
          <a:xfrm>
            <a:off x="8028764" y="1285887"/>
            <a:ext cx="1691236" cy="1140977"/>
          </a:xfrm>
          <a:prstGeom prst="wedgeRectCallou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373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200" dirty="0">
                <a:solidFill>
                  <a:srgbClr val="003738"/>
                </a:solidFill>
              </a:rPr>
              <a:t>프로젝트에 맞게 수정</a:t>
            </a:r>
          </a:p>
        </p:txBody>
      </p:sp>
    </p:spTree>
    <p:extLst>
      <p:ext uri="{BB962C8B-B14F-4D97-AF65-F5344CB8AC3E}">
        <p14:creationId xmlns:p14="http://schemas.microsoft.com/office/powerpoint/2010/main" val="33958901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BA6F30-84BD-45CF-A24A-5DF65B98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4.3.1 </a:t>
            </a:r>
            <a:r>
              <a:rPr lang="ko-KR" altLang="en-US" dirty="0"/>
              <a:t>기술지원 방안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33B62A-E420-47D8-AFA9-99F6CBBBA9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기술지원 방안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6ADEFD8-0319-4910-84D4-4658D23B4A80}"/>
              </a:ext>
            </a:extLst>
          </p:cNvPr>
          <p:cNvGrpSpPr/>
          <p:nvPr/>
        </p:nvGrpSpPr>
        <p:grpSpPr>
          <a:xfrm>
            <a:off x="388938" y="3580847"/>
            <a:ext cx="9072341" cy="522239"/>
            <a:chOff x="584199" y="4482680"/>
            <a:chExt cx="8194982" cy="436113"/>
          </a:xfrm>
        </p:grpSpPr>
        <p:pic>
          <p:nvPicPr>
            <p:cNvPr id="6" name="Picture 4" descr="I:\Users\Administrator\Desktop\Untitled-2.png">
              <a:extLst>
                <a:ext uri="{FF2B5EF4-FFF2-40B4-BE49-F238E27FC236}">
                  <a16:creationId xmlns:a16="http://schemas.microsoft.com/office/drawing/2014/main" id="{8FE8B191-F83D-4E1E-95A8-5DCCAA5C6A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grayscl/>
              <a:lum bright="45000" contrast="-45000"/>
            </a:blip>
            <a:srcRect l="37731" r="111"/>
            <a:stretch/>
          </p:blipFill>
          <p:spPr bwMode="auto">
            <a:xfrm>
              <a:off x="584199" y="4482680"/>
              <a:ext cx="2767778" cy="436113"/>
            </a:xfrm>
            <a:prstGeom prst="rect">
              <a:avLst/>
            </a:prstGeom>
            <a:noFill/>
          </p:spPr>
        </p:pic>
        <p:pic>
          <p:nvPicPr>
            <p:cNvPr id="7" name="Picture 4" descr="I:\Users\Administrator\Desktop\Untitled-2.png">
              <a:extLst>
                <a:ext uri="{FF2B5EF4-FFF2-40B4-BE49-F238E27FC236}">
                  <a16:creationId xmlns:a16="http://schemas.microsoft.com/office/drawing/2014/main" id="{B8ECDCE1-2FDA-4B5A-ACF2-E904ECCC0D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grayscl/>
              <a:lum bright="45000" contrast="-45000"/>
            </a:blip>
            <a:srcRect l="37731" r="111"/>
            <a:stretch/>
          </p:blipFill>
          <p:spPr bwMode="auto">
            <a:xfrm>
              <a:off x="3318697" y="4482680"/>
              <a:ext cx="2767778" cy="436113"/>
            </a:xfrm>
            <a:prstGeom prst="rect">
              <a:avLst/>
            </a:prstGeom>
            <a:noFill/>
          </p:spPr>
        </p:pic>
        <p:pic>
          <p:nvPicPr>
            <p:cNvPr id="8" name="Picture 4" descr="I:\Users\Administrator\Desktop\Untitled-2.png">
              <a:extLst>
                <a:ext uri="{FF2B5EF4-FFF2-40B4-BE49-F238E27FC236}">
                  <a16:creationId xmlns:a16="http://schemas.microsoft.com/office/drawing/2014/main" id="{D9DD2D7E-58DB-476E-AB1D-5CA0B8BB540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grayscl/>
              <a:lum bright="45000" contrast="-45000"/>
            </a:blip>
            <a:srcRect l="37731" r="817"/>
            <a:stretch/>
          </p:blipFill>
          <p:spPr bwMode="auto">
            <a:xfrm>
              <a:off x="6042847" y="4482680"/>
              <a:ext cx="2736334" cy="436113"/>
            </a:xfrm>
            <a:prstGeom prst="rect">
              <a:avLst/>
            </a:prstGeom>
            <a:noFill/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ADFAF03-B7B1-4565-BC8A-5A30F4141F69}"/>
              </a:ext>
            </a:extLst>
          </p:cNvPr>
          <p:cNvGrpSpPr/>
          <p:nvPr/>
        </p:nvGrpSpPr>
        <p:grpSpPr>
          <a:xfrm>
            <a:off x="421828" y="3557667"/>
            <a:ext cx="9053356" cy="568595"/>
            <a:chOff x="618674" y="8326239"/>
            <a:chExt cx="9484783" cy="155193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5DC51BA-FE8A-49A5-B38E-1796D78B6EBE}"/>
                </a:ext>
              </a:extLst>
            </p:cNvPr>
            <p:cNvSpPr/>
            <p:nvPr/>
          </p:nvSpPr>
          <p:spPr>
            <a:xfrm rot="5400000">
              <a:off x="8367258" y="8141978"/>
              <a:ext cx="1551937" cy="1920460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4305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ADC13C3-8353-44C7-AFA8-82B54D76AF87}"/>
                </a:ext>
              </a:extLst>
            </p:cNvPr>
            <p:cNvSpPr/>
            <p:nvPr/>
          </p:nvSpPr>
          <p:spPr>
            <a:xfrm rot="16200000" flipH="1">
              <a:off x="778441" y="8166472"/>
              <a:ext cx="1551938" cy="1871472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4305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sp>
        <p:nvSpPr>
          <p:cNvPr id="13" name="타원 12">
            <a:extLst>
              <a:ext uri="{FF2B5EF4-FFF2-40B4-BE49-F238E27FC236}">
                <a16:creationId xmlns:a16="http://schemas.microsoft.com/office/drawing/2014/main" id="{05635468-8AC5-4DE2-B524-154C934D762D}"/>
              </a:ext>
            </a:extLst>
          </p:cNvPr>
          <p:cNvSpPr/>
          <p:nvPr/>
        </p:nvSpPr>
        <p:spPr>
          <a:xfrm>
            <a:off x="1782331" y="2482128"/>
            <a:ext cx="1000198" cy="1012274"/>
          </a:xfrm>
          <a:prstGeom prst="ellipse">
            <a:avLst/>
          </a:prstGeom>
          <a:solidFill>
            <a:srgbClr val="005F4B"/>
          </a:solidFill>
          <a:ln w="57150" cap="flat" cmpd="sng" algn="ctr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 anchorCtr="0"/>
          <a:lstStyle/>
          <a:p>
            <a:pPr indent="-180975" algn="ctr" defTabSz="1043056" fontAlgn="base" latinLnBrk="0">
              <a:spcAft>
                <a:spcPts val="240"/>
              </a:spcAft>
              <a:defRPr/>
            </a:pPr>
            <a:r>
              <a:rPr lang="ko-KR" altLang="en-US" sz="1200" b="1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8100000" scaled="1"/>
                </a:gradFill>
                <a:latin typeface="+mn-ea"/>
              </a:rPr>
              <a:t>신속한 해결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2729874-A9D1-4530-95FE-30CA2CDFA49A}"/>
              </a:ext>
            </a:extLst>
          </p:cNvPr>
          <p:cNvSpPr/>
          <p:nvPr/>
        </p:nvSpPr>
        <p:spPr>
          <a:xfrm>
            <a:off x="3111793" y="2482128"/>
            <a:ext cx="1000198" cy="1012274"/>
          </a:xfrm>
          <a:prstGeom prst="ellipse">
            <a:avLst/>
          </a:prstGeom>
          <a:solidFill>
            <a:srgbClr val="005F4B"/>
          </a:solidFill>
          <a:ln w="57150" cap="flat" cmpd="sng" algn="ctr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 anchorCtr="0"/>
          <a:lstStyle/>
          <a:p>
            <a:pPr indent="-180975" algn="ctr" defTabSz="1043056" fontAlgn="base" latinLnBrk="0">
              <a:spcAft>
                <a:spcPts val="240"/>
              </a:spcAft>
              <a:defRPr/>
            </a:pPr>
            <a:r>
              <a:rPr lang="ko-KR" altLang="en-US" sz="1200" b="1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8100000" scaled="1"/>
                </a:gradFill>
                <a:latin typeface="+mn-ea"/>
              </a:rPr>
              <a:t>전문인력</a:t>
            </a:r>
            <a:br>
              <a:rPr lang="en-US" altLang="ko-KR" sz="1200" b="1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8100000" scaled="1"/>
                </a:gradFill>
                <a:latin typeface="+mn-ea"/>
              </a:rPr>
            </a:br>
            <a:r>
              <a:rPr lang="ko-KR" altLang="en-US" sz="1200" b="1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8100000" scaled="1"/>
                </a:gradFill>
                <a:latin typeface="+mn-ea"/>
              </a:rPr>
              <a:t>지원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685432A-A5E0-4747-910A-DC65742AF5C5}"/>
              </a:ext>
            </a:extLst>
          </p:cNvPr>
          <p:cNvSpPr/>
          <p:nvPr/>
        </p:nvSpPr>
        <p:spPr>
          <a:xfrm>
            <a:off x="4441256" y="2482128"/>
            <a:ext cx="1000198" cy="1012274"/>
          </a:xfrm>
          <a:prstGeom prst="ellipse">
            <a:avLst/>
          </a:prstGeom>
          <a:solidFill>
            <a:srgbClr val="005F4B"/>
          </a:solidFill>
          <a:ln w="57150" cap="flat" cmpd="sng" algn="ctr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 anchorCtr="0"/>
          <a:lstStyle/>
          <a:p>
            <a:pPr indent="-180975" algn="ctr" defTabSz="1043056" fontAlgn="base" latinLnBrk="0">
              <a:spcAft>
                <a:spcPts val="240"/>
              </a:spcAft>
              <a:defRPr/>
            </a:pPr>
            <a:r>
              <a:rPr lang="en-US" altLang="ko-KR" sz="1200" b="1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8100000" scaled="1"/>
                </a:gradFill>
                <a:latin typeface="+mn-ea"/>
              </a:rPr>
              <a:t>24*7</a:t>
            </a:r>
          </a:p>
          <a:p>
            <a:pPr indent="-180975" algn="ctr" defTabSz="1043056" fontAlgn="base" latinLnBrk="0">
              <a:spcAft>
                <a:spcPts val="240"/>
              </a:spcAft>
              <a:defRPr/>
            </a:pPr>
            <a:r>
              <a:rPr lang="ko-KR" altLang="en-US" sz="1200" b="1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8100000" scaled="1"/>
                </a:gradFill>
                <a:latin typeface="+mn-ea"/>
              </a:rPr>
              <a:t>장애 시</a:t>
            </a:r>
            <a:br>
              <a:rPr lang="en-US" altLang="ko-KR" sz="1200" b="1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8100000" scaled="1"/>
                </a:gradFill>
                <a:latin typeface="+mn-ea"/>
              </a:rPr>
            </a:br>
            <a:r>
              <a:rPr lang="ko-KR" altLang="en-US" sz="1200" b="1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8100000" scaled="1"/>
                </a:gradFill>
                <a:latin typeface="+mn-ea"/>
              </a:rPr>
              <a:t>신속한 대처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BDF6019-CA2C-4B31-A77E-CFCFC4ABAF34}"/>
              </a:ext>
            </a:extLst>
          </p:cNvPr>
          <p:cNvSpPr/>
          <p:nvPr/>
        </p:nvSpPr>
        <p:spPr>
          <a:xfrm>
            <a:off x="5770717" y="2482128"/>
            <a:ext cx="1000198" cy="1012274"/>
          </a:xfrm>
          <a:prstGeom prst="ellipse">
            <a:avLst/>
          </a:prstGeom>
          <a:solidFill>
            <a:srgbClr val="005F4B"/>
          </a:solidFill>
          <a:ln w="57150" cap="flat" cmpd="sng" algn="ctr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 anchorCtr="0"/>
          <a:lstStyle/>
          <a:p>
            <a:pPr indent="-180975" algn="ctr" defTabSz="1043056" fontAlgn="base" latinLnBrk="0">
              <a:spcAft>
                <a:spcPts val="240"/>
              </a:spcAft>
              <a:defRPr/>
            </a:pPr>
            <a:r>
              <a:rPr lang="ko-KR" altLang="en-US" sz="1200" b="1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8100000" scaled="1"/>
                </a:gradFill>
                <a:latin typeface="+mn-ea"/>
              </a:rPr>
              <a:t>시스템</a:t>
            </a:r>
            <a:br>
              <a:rPr lang="en-US" altLang="ko-KR" sz="1200" b="1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8100000" scaled="1"/>
                </a:gradFill>
                <a:latin typeface="+mn-ea"/>
              </a:rPr>
            </a:br>
            <a:r>
              <a:rPr lang="ko-KR" altLang="en-US" sz="1200" b="1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8100000" scaled="1"/>
                </a:gradFill>
                <a:latin typeface="+mn-ea"/>
              </a:rPr>
              <a:t>신뢰성 확보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B7EC7B2-C061-45DD-AF82-51A5BC23BC1A}"/>
              </a:ext>
            </a:extLst>
          </p:cNvPr>
          <p:cNvSpPr/>
          <p:nvPr/>
        </p:nvSpPr>
        <p:spPr>
          <a:xfrm>
            <a:off x="7100179" y="2482128"/>
            <a:ext cx="1000198" cy="1012274"/>
          </a:xfrm>
          <a:prstGeom prst="ellipse">
            <a:avLst/>
          </a:prstGeom>
          <a:solidFill>
            <a:srgbClr val="005F4B"/>
          </a:solidFill>
          <a:ln w="57150" cap="flat" cmpd="sng" algn="ctr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 anchorCtr="0"/>
          <a:lstStyle/>
          <a:p>
            <a:pPr indent="-180975" algn="ctr" defTabSz="1043056" fontAlgn="base" latinLnBrk="0">
              <a:spcAft>
                <a:spcPts val="240"/>
              </a:spcAft>
              <a:defRPr/>
            </a:pPr>
            <a:r>
              <a:rPr lang="ko-KR" altLang="en-US" sz="1200" b="1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8100000" scaled="1"/>
                </a:gradFill>
                <a:latin typeface="+mn-ea"/>
              </a:rPr>
              <a:t>효율적</a:t>
            </a:r>
            <a:br>
              <a:rPr lang="en-US" altLang="ko-KR" sz="1200" b="1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8100000" scaled="1"/>
                </a:gradFill>
                <a:latin typeface="+mn-ea"/>
              </a:rPr>
            </a:br>
            <a:r>
              <a:rPr lang="ko-KR" altLang="en-US" sz="1200" b="1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8100000" scaled="1"/>
                </a:gradFill>
                <a:latin typeface="+mn-ea"/>
              </a:rPr>
              <a:t>시스템 운영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04CF2D4-20CF-4847-B131-36BD2B1966D5}"/>
              </a:ext>
            </a:extLst>
          </p:cNvPr>
          <p:cNvGrpSpPr/>
          <p:nvPr/>
        </p:nvGrpSpPr>
        <p:grpSpPr>
          <a:xfrm>
            <a:off x="1995784" y="1975275"/>
            <a:ext cx="5914434" cy="393643"/>
            <a:chOff x="1749403" y="2060929"/>
            <a:chExt cx="5649581" cy="36797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F50DAE-ED86-44B2-B083-0EA8FDE1987D}"/>
                </a:ext>
              </a:extLst>
            </p:cNvPr>
            <p:cNvSpPr txBox="1"/>
            <p:nvPr/>
          </p:nvSpPr>
          <p:spPr bwMode="auto">
            <a:xfrm>
              <a:off x="1749403" y="2169969"/>
              <a:ext cx="5649581" cy="2589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 anchorCtr="0">
              <a:spAutoFit/>
            </a:bodyPr>
            <a:lstStyle/>
            <a:p>
              <a:pPr marL="0" marR="0" lvl="0" indent="0" algn="ctr" defTabSz="104305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1" i="0" u="none" strike="noStrike" kern="0" cap="none" spc="0" normalizeH="0" baseline="0" noProof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B336"/>
                  </a:solidFill>
                  <a:effectLst/>
                  <a:uLnTx/>
                  <a:uFillTx/>
                  <a:latin typeface="+mn-ea"/>
                </a:rPr>
                <a:t>시스템의 안정적인 운영을  위한 적극적 관리 지원</a:t>
              </a: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C5A4972-6664-45E8-B1D1-B1A465464F9B}"/>
                </a:ext>
              </a:extLst>
            </p:cNvPr>
            <p:cNvGrpSpPr/>
            <p:nvPr/>
          </p:nvGrpSpPr>
          <p:grpSpPr>
            <a:xfrm>
              <a:off x="1988960" y="2060929"/>
              <a:ext cx="5188148" cy="162983"/>
              <a:chOff x="2600109" y="3216526"/>
              <a:chExt cx="5690032" cy="168861"/>
            </a:xfrm>
          </p:grpSpPr>
          <p:pic>
            <p:nvPicPr>
              <p:cNvPr id="21" name="Picture 3">
                <a:extLst>
                  <a:ext uri="{FF2B5EF4-FFF2-40B4-BE49-F238E27FC236}">
                    <a16:creationId xmlns:a16="http://schemas.microsoft.com/office/drawing/2014/main" id="{737891DC-2DC4-46F4-90EE-463B00FB97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rgbClr val="EEECE1">
                    <a:shade val="45000"/>
                    <a:satMod val="135000"/>
                  </a:srgb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GlowEdg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 rot="10800000">
                <a:off x="8096504" y="3216526"/>
                <a:ext cx="193637" cy="1514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2" name="Picture 3">
                <a:extLst>
                  <a:ext uri="{FF2B5EF4-FFF2-40B4-BE49-F238E27FC236}">
                    <a16:creationId xmlns:a16="http://schemas.microsoft.com/office/drawing/2014/main" id="{25429A0D-D3E4-4E88-991A-BA56C3E4E1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rgbClr val="EEECE1">
                    <a:shade val="45000"/>
                    <a:satMod val="135000"/>
                  </a:srgb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GlowEdg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600109" y="3233890"/>
                <a:ext cx="193636" cy="1514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sp>
        <p:nvSpPr>
          <p:cNvPr id="23" name="양쪽 모서리가 둥근 사각형 18">
            <a:extLst>
              <a:ext uri="{FF2B5EF4-FFF2-40B4-BE49-F238E27FC236}">
                <a16:creationId xmlns:a16="http://schemas.microsoft.com/office/drawing/2014/main" id="{C8F30A3E-A7D8-4F29-B3B6-5D791B7680CC}"/>
              </a:ext>
            </a:extLst>
          </p:cNvPr>
          <p:cNvSpPr/>
          <p:nvPr/>
        </p:nvSpPr>
        <p:spPr>
          <a:xfrm>
            <a:off x="388938" y="4112643"/>
            <a:ext cx="4477809" cy="128408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8200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5400000" scaled="0"/>
          </a:gra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dist="12700" dir="5400000" algn="t" rotWithShape="0">
              <a:sysClr val="windowText" lastClr="000000">
                <a:lumMod val="75000"/>
                <a:lumOff val="25000"/>
                <a:alpha val="20000"/>
              </a:sysClr>
            </a:outerShdw>
          </a:effectLst>
        </p:spPr>
        <p:txBody>
          <a:bodyPr lIns="90000" tIns="108000" rIns="90000" bIns="0" rtlCol="0" anchor="t" anchorCtr="0"/>
          <a:lstStyle/>
          <a:p>
            <a:pPr marL="95250" marR="0" lvl="1" indent="-95250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endParaRPr kumimoji="0" lang="en-US" altLang="ko-KR" sz="10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+mn-ea"/>
            </a:endParaRPr>
          </a:p>
        </p:txBody>
      </p:sp>
      <p:sp>
        <p:nvSpPr>
          <p:cNvPr id="24" name="양쪽 모서리가 둥근 사각형 19">
            <a:extLst>
              <a:ext uri="{FF2B5EF4-FFF2-40B4-BE49-F238E27FC236}">
                <a16:creationId xmlns:a16="http://schemas.microsoft.com/office/drawing/2014/main" id="{BC2BAF43-5E7D-4E40-A496-88A41C0820AC}"/>
              </a:ext>
            </a:extLst>
          </p:cNvPr>
          <p:cNvSpPr/>
          <p:nvPr/>
        </p:nvSpPr>
        <p:spPr>
          <a:xfrm>
            <a:off x="388938" y="4108252"/>
            <a:ext cx="4477810" cy="297394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5F4B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0" marR="0" lvl="0" indent="-180975" algn="ctr" defTabSz="1043056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장애 해소</a:t>
            </a:r>
          </a:p>
        </p:txBody>
      </p:sp>
      <p:sp>
        <p:nvSpPr>
          <p:cNvPr id="25" name="양쪽 모서리가 둥근 사각형 20">
            <a:extLst>
              <a:ext uri="{FF2B5EF4-FFF2-40B4-BE49-F238E27FC236}">
                <a16:creationId xmlns:a16="http://schemas.microsoft.com/office/drawing/2014/main" id="{35DF0F19-7642-46F6-A116-BC9483C57D8A}"/>
              </a:ext>
            </a:extLst>
          </p:cNvPr>
          <p:cNvSpPr/>
          <p:nvPr/>
        </p:nvSpPr>
        <p:spPr>
          <a:xfrm>
            <a:off x="451716" y="4473877"/>
            <a:ext cx="4378728" cy="846385"/>
          </a:xfrm>
          <a:prstGeom prst="round2SameRect">
            <a:avLst>
              <a:gd name="adj1" fmla="val 0"/>
              <a:gd name="adj2" fmla="val 0"/>
            </a:avLst>
          </a:prstGeom>
          <a:noFill/>
          <a:ln w="6350" cap="flat" cmpd="sng" algn="ctr">
            <a:noFill/>
            <a:prstDash val="solid"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L="95250" marR="0" lvl="1" indent="-95250" defTabSz="1043056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수시 예방점검으로 사전 장애 예방 및 장애 발생시 신속한 대처로 장애 파급효과 최소화</a:t>
            </a:r>
          </a:p>
          <a:p>
            <a:pPr marL="95250" marR="0" lvl="1" indent="-95250" defTabSz="1043056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장애 유형분석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DB</a:t>
            </a:r>
            <a:r>
              <a:rPr kumimoji="0" lang="ko-KR" altLang="en-US" sz="10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를 구축하여 동일장애 발생 최소화 및 일관적인 장애 대처</a:t>
            </a:r>
          </a:p>
          <a:p>
            <a:pPr marL="95250" marR="0" lvl="1" indent="-95250" defTabSz="1043056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장애 발생시 유지관리 지원조직을 통한 신속한 대처</a:t>
            </a:r>
          </a:p>
        </p:txBody>
      </p:sp>
      <p:sp>
        <p:nvSpPr>
          <p:cNvPr id="26" name="양쪽 모서리가 둥근 사각형 22">
            <a:extLst>
              <a:ext uri="{FF2B5EF4-FFF2-40B4-BE49-F238E27FC236}">
                <a16:creationId xmlns:a16="http://schemas.microsoft.com/office/drawing/2014/main" id="{ABE02CB1-103D-4AD1-8311-D051C138FA18}"/>
              </a:ext>
            </a:extLst>
          </p:cNvPr>
          <p:cNvSpPr/>
          <p:nvPr/>
        </p:nvSpPr>
        <p:spPr>
          <a:xfrm>
            <a:off x="4997065" y="4112643"/>
            <a:ext cx="4466184" cy="128408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8200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5400000" scaled="0"/>
          </a:gra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dist="12700" dir="5400000" algn="t" rotWithShape="0">
              <a:sysClr val="windowText" lastClr="000000">
                <a:lumMod val="75000"/>
                <a:lumOff val="25000"/>
                <a:alpha val="20000"/>
              </a:sysClr>
            </a:outerShdw>
          </a:effectLst>
        </p:spPr>
        <p:txBody>
          <a:bodyPr lIns="90000" tIns="108000" rIns="90000" bIns="0" rtlCol="0" anchor="t" anchorCtr="0"/>
          <a:lstStyle/>
          <a:p>
            <a:pPr marL="95250" marR="0" lvl="1" indent="-95250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endParaRPr kumimoji="0" lang="en-US" altLang="ko-KR" sz="10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+mn-ea"/>
            </a:endParaRPr>
          </a:p>
        </p:txBody>
      </p:sp>
      <p:sp>
        <p:nvSpPr>
          <p:cNvPr id="27" name="양쪽 모서리가 둥근 사각형 23">
            <a:extLst>
              <a:ext uri="{FF2B5EF4-FFF2-40B4-BE49-F238E27FC236}">
                <a16:creationId xmlns:a16="http://schemas.microsoft.com/office/drawing/2014/main" id="{055C968B-4CF7-444B-A61E-F258F8E5D987}"/>
              </a:ext>
            </a:extLst>
          </p:cNvPr>
          <p:cNvSpPr/>
          <p:nvPr/>
        </p:nvSpPr>
        <p:spPr>
          <a:xfrm>
            <a:off x="4997065" y="4108252"/>
            <a:ext cx="4466185" cy="297394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5F4B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0" marR="0" lvl="0" indent="-180975" algn="ctr" defTabSz="1043056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백업 운영지원</a:t>
            </a:r>
          </a:p>
        </p:txBody>
      </p:sp>
      <p:sp>
        <p:nvSpPr>
          <p:cNvPr id="28" name="양쪽 모서리가 둥근 사각형 24">
            <a:extLst>
              <a:ext uri="{FF2B5EF4-FFF2-40B4-BE49-F238E27FC236}">
                <a16:creationId xmlns:a16="http://schemas.microsoft.com/office/drawing/2014/main" id="{0821307E-BD52-4A95-8712-2A8EB3659E36}"/>
              </a:ext>
            </a:extLst>
          </p:cNvPr>
          <p:cNvSpPr/>
          <p:nvPr/>
        </p:nvSpPr>
        <p:spPr>
          <a:xfrm>
            <a:off x="5059644" y="4473877"/>
            <a:ext cx="4400934" cy="884857"/>
          </a:xfrm>
          <a:prstGeom prst="round2SameRect">
            <a:avLst>
              <a:gd name="adj1" fmla="val 0"/>
              <a:gd name="adj2" fmla="val 0"/>
            </a:avLst>
          </a:prstGeom>
          <a:noFill/>
          <a:ln w="6350" cap="flat" cmpd="sng" algn="ctr">
            <a:noFill/>
            <a:prstDash val="solid"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L="95250" marR="0" lvl="1" indent="-95250" defTabSz="1043056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시스템 운영자 및 업무 담당자를 위한 기술자문 지원</a:t>
            </a:r>
          </a:p>
          <a:p>
            <a:pPr marL="95250" marR="0" lvl="1" indent="-95250" defTabSz="1043056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최신 기술 반영한 패치 및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HW </a:t>
            </a:r>
            <a:r>
              <a:rPr kumimoji="0" lang="ko-KR" altLang="en-US" sz="10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환경 변경에 의한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SW </a:t>
            </a:r>
            <a:r>
              <a:rPr kumimoji="0" lang="ko-KR" altLang="en-US" sz="10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구성 변경 등의 기술 지원</a:t>
            </a:r>
          </a:p>
          <a:p>
            <a:pPr marL="95250" marR="0" lvl="1" indent="-95250" defTabSz="1043056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유</a:t>
            </a:r>
            <a:r>
              <a:rPr kumimoji="0" lang="en-US" altLang="ko-KR" sz="10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·</a:t>
            </a:r>
            <a:r>
              <a:rPr kumimoji="0" lang="ko-KR" altLang="en-US" sz="10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무상 유지관리 기술 지원</a:t>
            </a:r>
          </a:p>
          <a:p>
            <a:pPr marL="95250" marR="0" lvl="1" indent="-95250" defTabSz="1043056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24*7*365 </a:t>
            </a:r>
            <a:r>
              <a:rPr kumimoji="0" lang="ko-KR" altLang="en-US" sz="10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상시 지원 체계 유지</a:t>
            </a:r>
          </a:p>
        </p:txBody>
      </p:sp>
      <p:sp>
        <p:nvSpPr>
          <p:cNvPr id="29" name="양쪽 모서리가 둥근 사각형 30">
            <a:extLst>
              <a:ext uri="{FF2B5EF4-FFF2-40B4-BE49-F238E27FC236}">
                <a16:creationId xmlns:a16="http://schemas.microsoft.com/office/drawing/2014/main" id="{56D3D548-0AAC-4785-817E-118F4F99104C}"/>
              </a:ext>
            </a:extLst>
          </p:cNvPr>
          <p:cNvSpPr/>
          <p:nvPr/>
        </p:nvSpPr>
        <p:spPr>
          <a:xfrm>
            <a:off x="3467488" y="5481185"/>
            <a:ext cx="2931893" cy="836815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8200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5400000" scaled="0"/>
          </a:gra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dist="12700" dir="5400000" algn="t" rotWithShape="0">
              <a:sysClr val="windowText" lastClr="000000">
                <a:lumMod val="75000"/>
                <a:lumOff val="25000"/>
                <a:alpha val="20000"/>
              </a:sysClr>
            </a:outerShdw>
          </a:effectLst>
        </p:spPr>
        <p:txBody>
          <a:bodyPr lIns="90000" tIns="108000" rIns="90000" bIns="0" rtlCol="0" anchor="t" anchorCtr="0"/>
          <a:lstStyle/>
          <a:p>
            <a:pPr marL="95250" marR="0" lvl="1" indent="-95250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endParaRPr kumimoji="0" lang="en-US" altLang="ko-KR" sz="10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+mn-ea"/>
            </a:endParaRPr>
          </a:p>
        </p:txBody>
      </p:sp>
      <p:sp>
        <p:nvSpPr>
          <p:cNvPr id="30" name="양쪽 모서리가 둥근 사각형 31">
            <a:extLst>
              <a:ext uri="{FF2B5EF4-FFF2-40B4-BE49-F238E27FC236}">
                <a16:creationId xmlns:a16="http://schemas.microsoft.com/office/drawing/2014/main" id="{9E903AA7-153A-4F11-8B5C-CB4AF0A10956}"/>
              </a:ext>
            </a:extLst>
          </p:cNvPr>
          <p:cNvSpPr/>
          <p:nvPr/>
        </p:nvSpPr>
        <p:spPr>
          <a:xfrm>
            <a:off x="3467487" y="5481184"/>
            <a:ext cx="2931893" cy="297394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5F4B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0" marR="0" lvl="0" indent="-180975" algn="ctr" defTabSz="1043056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관련기술</a:t>
            </a:r>
          </a:p>
        </p:txBody>
      </p:sp>
      <p:sp>
        <p:nvSpPr>
          <p:cNvPr id="31" name="양쪽 모서리가 둥근 사각형 32">
            <a:extLst>
              <a:ext uri="{FF2B5EF4-FFF2-40B4-BE49-F238E27FC236}">
                <a16:creationId xmlns:a16="http://schemas.microsoft.com/office/drawing/2014/main" id="{7BBB4BDD-237E-47A4-9D09-65DC9C784184}"/>
              </a:ext>
            </a:extLst>
          </p:cNvPr>
          <p:cNvSpPr/>
          <p:nvPr/>
        </p:nvSpPr>
        <p:spPr>
          <a:xfrm>
            <a:off x="3556739" y="5820774"/>
            <a:ext cx="2779060" cy="346248"/>
          </a:xfrm>
          <a:prstGeom prst="round2SameRect">
            <a:avLst>
              <a:gd name="adj1" fmla="val 0"/>
              <a:gd name="adj2" fmla="val 0"/>
            </a:avLst>
          </a:prstGeom>
          <a:noFill/>
          <a:ln w="6350" cap="flat" cmpd="sng" algn="ctr">
            <a:noFill/>
            <a:prstDash val="solid"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L="95250" marR="0" lvl="1" indent="-95250" defTabSz="1043056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백업시스템 구축</a:t>
            </a:r>
          </a:p>
          <a:p>
            <a:pPr marL="95250" marR="0" lvl="1" indent="-95250" defTabSz="1043056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백업시스템 이관</a:t>
            </a:r>
          </a:p>
        </p:txBody>
      </p:sp>
      <p:sp>
        <p:nvSpPr>
          <p:cNvPr id="32" name="양쪽 모서리가 둥근 사각형 33">
            <a:extLst>
              <a:ext uri="{FF2B5EF4-FFF2-40B4-BE49-F238E27FC236}">
                <a16:creationId xmlns:a16="http://schemas.microsoft.com/office/drawing/2014/main" id="{A725396A-512D-42DB-8461-CB97B3F16951}"/>
              </a:ext>
            </a:extLst>
          </p:cNvPr>
          <p:cNvSpPr/>
          <p:nvPr/>
        </p:nvSpPr>
        <p:spPr>
          <a:xfrm>
            <a:off x="6531355" y="5481185"/>
            <a:ext cx="2931893" cy="836815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8200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5400000" scaled="0"/>
          </a:gra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dist="12700" dir="5400000" algn="t" rotWithShape="0">
              <a:sysClr val="windowText" lastClr="000000">
                <a:lumMod val="75000"/>
                <a:lumOff val="25000"/>
                <a:alpha val="20000"/>
              </a:sysClr>
            </a:outerShdw>
          </a:effectLst>
        </p:spPr>
        <p:txBody>
          <a:bodyPr lIns="90000" tIns="108000" rIns="90000" bIns="0" rtlCol="0" anchor="t" anchorCtr="0"/>
          <a:lstStyle/>
          <a:p>
            <a:pPr marL="95250" marR="0" lvl="1" indent="-95250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endParaRPr kumimoji="0" lang="en-US" altLang="ko-KR" sz="10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+mn-ea"/>
            </a:endParaRPr>
          </a:p>
        </p:txBody>
      </p:sp>
      <p:sp>
        <p:nvSpPr>
          <p:cNvPr id="33" name="양쪽 모서리가 둥근 사각형 34">
            <a:extLst>
              <a:ext uri="{FF2B5EF4-FFF2-40B4-BE49-F238E27FC236}">
                <a16:creationId xmlns:a16="http://schemas.microsoft.com/office/drawing/2014/main" id="{D3812FDA-1E7B-4AA4-BB9F-B344718258DD}"/>
              </a:ext>
            </a:extLst>
          </p:cNvPr>
          <p:cNvSpPr/>
          <p:nvPr/>
        </p:nvSpPr>
        <p:spPr>
          <a:xfrm>
            <a:off x="6531354" y="5481184"/>
            <a:ext cx="2931893" cy="297394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5F4B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0" marR="0" lvl="0" indent="-180975" algn="ctr" defTabSz="1043056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인적자원</a:t>
            </a:r>
          </a:p>
        </p:txBody>
      </p:sp>
      <p:sp>
        <p:nvSpPr>
          <p:cNvPr id="34" name="양쪽 모서리가 둥근 사각형 35">
            <a:extLst>
              <a:ext uri="{FF2B5EF4-FFF2-40B4-BE49-F238E27FC236}">
                <a16:creationId xmlns:a16="http://schemas.microsoft.com/office/drawing/2014/main" id="{6D7E4372-AAB8-4962-8154-501A01C6EDF2}"/>
              </a:ext>
            </a:extLst>
          </p:cNvPr>
          <p:cNvSpPr/>
          <p:nvPr/>
        </p:nvSpPr>
        <p:spPr>
          <a:xfrm>
            <a:off x="6633442" y="5820774"/>
            <a:ext cx="2779060" cy="346248"/>
          </a:xfrm>
          <a:prstGeom prst="round2SameRect">
            <a:avLst>
              <a:gd name="adj1" fmla="val 0"/>
              <a:gd name="adj2" fmla="val 0"/>
            </a:avLst>
          </a:prstGeom>
          <a:noFill/>
          <a:ln w="6350" cap="flat" cmpd="sng" algn="ctr">
            <a:noFill/>
            <a:prstDash val="solid"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L="95250" marR="0" lvl="1" indent="-95250" defTabSz="1043056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지속적인 교육 훈련</a:t>
            </a:r>
          </a:p>
          <a:p>
            <a:pPr marL="95250" marR="0" lvl="1" indent="-95250" defTabSz="1043056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중점지원사항 교육</a:t>
            </a:r>
          </a:p>
        </p:txBody>
      </p:sp>
      <p:sp>
        <p:nvSpPr>
          <p:cNvPr id="35" name="양쪽 모서리가 둥근 사각형 36">
            <a:extLst>
              <a:ext uri="{FF2B5EF4-FFF2-40B4-BE49-F238E27FC236}">
                <a16:creationId xmlns:a16="http://schemas.microsoft.com/office/drawing/2014/main" id="{C0368689-DA0C-4386-9926-F416320E4BB2}"/>
              </a:ext>
            </a:extLst>
          </p:cNvPr>
          <p:cNvSpPr/>
          <p:nvPr/>
        </p:nvSpPr>
        <p:spPr>
          <a:xfrm>
            <a:off x="388939" y="5481185"/>
            <a:ext cx="2931893" cy="836815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8200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5400000" scaled="0"/>
          </a:gra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dist="12700" dir="5400000" algn="t" rotWithShape="0">
              <a:sysClr val="windowText" lastClr="000000">
                <a:lumMod val="75000"/>
                <a:lumOff val="25000"/>
                <a:alpha val="20000"/>
              </a:sysClr>
            </a:outerShdw>
          </a:effectLst>
        </p:spPr>
        <p:txBody>
          <a:bodyPr lIns="90000" tIns="108000" rIns="90000" bIns="0" rtlCol="0" anchor="t" anchorCtr="0"/>
          <a:lstStyle/>
          <a:p>
            <a:pPr marL="95250" marR="0" lvl="1" indent="-95250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endParaRPr kumimoji="0" lang="en-US" altLang="ko-KR" sz="10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+mn-ea"/>
            </a:endParaRPr>
          </a:p>
        </p:txBody>
      </p:sp>
      <p:sp>
        <p:nvSpPr>
          <p:cNvPr id="36" name="양쪽 모서리가 둥근 사각형 37">
            <a:extLst>
              <a:ext uri="{FF2B5EF4-FFF2-40B4-BE49-F238E27FC236}">
                <a16:creationId xmlns:a16="http://schemas.microsoft.com/office/drawing/2014/main" id="{7659F045-3A2D-41A3-A9FB-B9E1C9779AA5}"/>
              </a:ext>
            </a:extLst>
          </p:cNvPr>
          <p:cNvSpPr/>
          <p:nvPr/>
        </p:nvSpPr>
        <p:spPr>
          <a:xfrm>
            <a:off x="388938" y="5481184"/>
            <a:ext cx="2931893" cy="297394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5F4B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0" marR="0" lvl="0" indent="-180975" algn="ctr" defTabSz="1043056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사후 관리 계획</a:t>
            </a:r>
          </a:p>
        </p:txBody>
      </p:sp>
      <p:sp>
        <p:nvSpPr>
          <p:cNvPr id="37" name="양쪽 모서리가 둥근 사각형 38">
            <a:extLst>
              <a:ext uri="{FF2B5EF4-FFF2-40B4-BE49-F238E27FC236}">
                <a16:creationId xmlns:a16="http://schemas.microsoft.com/office/drawing/2014/main" id="{5F9D22A8-4B6C-4C68-885A-81A6090D2BA4}"/>
              </a:ext>
            </a:extLst>
          </p:cNvPr>
          <p:cNvSpPr/>
          <p:nvPr/>
        </p:nvSpPr>
        <p:spPr>
          <a:xfrm>
            <a:off x="465356" y="5820774"/>
            <a:ext cx="2779060" cy="346248"/>
          </a:xfrm>
          <a:prstGeom prst="round2SameRect">
            <a:avLst>
              <a:gd name="adj1" fmla="val 0"/>
              <a:gd name="adj2" fmla="val 0"/>
            </a:avLst>
          </a:prstGeom>
          <a:noFill/>
          <a:ln w="6350" cap="flat" cmpd="sng" algn="ctr">
            <a:noFill/>
            <a:prstDash val="solid"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L="95250" marR="0" lvl="1" indent="-95250" defTabSz="1043056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비상계획 수립</a:t>
            </a:r>
          </a:p>
          <a:p>
            <a:pPr marL="95250" marR="0" lvl="1" indent="-95250" defTabSz="1043056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신속장애처리 절차수립</a:t>
            </a:r>
          </a:p>
        </p:txBody>
      </p:sp>
      <p:sp>
        <p:nvSpPr>
          <p:cNvPr id="38" name="양쪽 모서리가 둥근 사각형 55">
            <a:extLst>
              <a:ext uri="{FF2B5EF4-FFF2-40B4-BE49-F238E27FC236}">
                <a16:creationId xmlns:a16="http://schemas.microsoft.com/office/drawing/2014/main" id="{898C0E3F-90C7-470A-AB49-095B6A67DC1B}"/>
              </a:ext>
            </a:extLst>
          </p:cNvPr>
          <p:cNvSpPr/>
          <p:nvPr/>
        </p:nvSpPr>
        <p:spPr>
          <a:xfrm>
            <a:off x="4802156" y="5820774"/>
            <a:ext cx="2779060" cy="346248"/>
          </a:xfrm>
          <a:prstGeom prst="round2SameRect">
            <a:avLst>
              <a:gd name="adj1" fmla="val 0"/>
              <a:gd name="adj2" fmla="val 0"/>
            </a:avLst>
          </a:prstGeom>
          <a:noFill/>
          <a:ln w="6350" cap="flat" cmpd="sng" algn="ctr">
            <a:noFill/>
            <a:prstDash val="solid"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L="95250" marR="0" lvl="1" indent="-95250" defTabSz="1043056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백업시스템 운영지원</a:t>
            </a:r>
          </a:p>
          <a:p>
            <a:pPr marL="95250" marR="0" lvl="1" indent="-95250" defTabSz="1043056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백업시스템 튜닝</a:t>
            </a:r>
          </a:p>
        </p:txBody>
      </p:sp>
      <p:sp>
        <p:nvSpPr>
          <p:cNvPr id="39" name="양쪽 모서리가 둥근 사각형 56">
            <a:extLst>
              <a:ext uri="{FF2B5EF4-FFF2-40B4-BE49-F238E27FC236}">
                <a16:creationId xmlns:a16="http://schemas.microsoft.com/office/drawing/2014/main" id="{F455F7C1-ABBA-4F97-BEBF-43968CE5956D}"/>
              </a:ext>
            </a:extLst>
          </p:cNvPr>
          <p:cNvSpPr/>
          <p:nvPr/>
        </p:nvSpPr>
        <p:spPr>
          <a:xfrm>
            <a:off x="8057918" y="5820774"/>
            <a:ext cx="1585335" cy="153888"/>
          </a:xfrm>
          <a:prstGeom prst="round2SameRect">
            <a:avLst>
              <a:gd name="adj1" fmla="val 0"/>
              <a:gd name="adj2" fmla="val 0"/>
            </a:avLst>
          </a:prstGeom>
          <a:noFill/>
          <a:ln w="6350" cap="flat" cmpd="sng" algn="ctr">
            <a:noFill/>
            <a:prstDash val="solid"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L="95250" marR="0" lvl="1" indent="-95250" defTabSz="1043056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조직적 유지관리</a:t>
            </a:r>
          </a:p>
        </p:txBody>
      </p:sp>
      <p:sp>
        <p:nvSpPr>
          <p:cNvPr id="40" name="양쪽 모서리가 둥근 사각형 71">
            <a:extLst>
              <a:ext uri="{FF2B5EF4-FFF2-40B4-BE49-F238E27FC236}">
                <a16:creationId xmlns:a16="http://schemas.microsoft.com/office/drawing/2014/main" id="{D581FA75-FD90-40D5-A60C-EFA1AB25DCD1}"/>
              </a:ext>
            </a:extLst>
          </p:cNvPr>
          <p:cNvSpPr/>
          <p:nvPr/>
        </p:nvSpPr>
        <p:spPr>
          <a:xfrm>
            <a:off x="1915306" y="5820774"/>
            <a:ext cx="2779060" cy="346248"/>
          </a:xfrm>
          <a:prstGeom prst="round2SameRect">
            <a:avLst>
              <a:gd name="adj1" fmla="val 0"/>
              <a:gd name="adj2" fmla="val 0"/>
            </a:avLst>
          </a:prstGeom>
          <a:noFill/>
          <a:ln w="6350" cap="flat" cmpd="sng" algn="ctr">
            <a:noFill/>
            <a:prstDash val="solid"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L="95250" marR="0" lvl="1" indent="-95250" defTabSz="1043056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수시 예방점검</a:t>
            </a:r>
          </a:p>
          <a:p>
            <a:pPr marL="95250" marR="0" lvl="1" indent="-95250" defTabSz="1043056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예방정비</a:t>
            </a:r>
          </a:p>
        </p:txBody>
      </p:sp>
      <p:pic>
        <p:nvPicPr>
          <p:cNvPr id="41" name="Picture 289" descr="화살표">
            <a:extLst>
              <a:ext uri="{FF2B5EF4-FFF2-40B4-BE49-F238E27FC236}">
                <a16:creationId xmlns:a16="http://schemas.microsoft.com/office/drawing/2014/main" id="{E6C4BF70-93D8-43F3-AA1D-C22C6792D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4194" t="70580" r="14194"/>
          <a:stretch>
            <a:fillRect/>
          </a:stretch>
        </p:blipFill>
        <p:spPr bwMode="auto">
          <a:xfrm>
            <a:off x="4418972" y="3575110"/>
            <a:ext cx="1031930" cy="609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0E4BFCFD-F0CD-4531-94CC-A106956340E9}"/>
              </a:ext>
            </a:extLst>
          </p:cNvPr>
          <p:cNvSpPr/>
          <p:nvPr/>
        </p:nvSpPr>
        <p:spPr>
          <a:xfrm>
            <a:off x="2793000" y="1221637"/>
            <a:ext cx="4320000" cy="432000"/>
          </a:xfrm>
          <a:custGeom>
            <a:avLst/>
            <a:gdLst>
              <a:gd name="connsiteX0" fmla="*/ 91802 w 3708000"/>
              <a:gd name="connsiteY0" fmla="*/ 0 h 550800"/>
              <a:gd name="connsiteX1" fmla="*/ 3616198 w 3708000"/>
              <a:gd name="connsiteY1" fmla="*/ 0 h 550800"/>
              <a:gd name="connsiteX2" fmla="*/ 3708000 w 3708000"/>
              <a:gd name="connsiteY2" fmla="*/ 91802 h 550800"/>
              <a:gd name="connsiteX3" fmla="*/ 3708000 w 3708000"/>
              <a:gd name="connsiteY3" fmla="*/ 95402 h 550800"/>
              <a:gd name="connsiteX4" fmla="*/ 3617998 w 3708000"/>
              <a:gd name="connsiteY4" fmla="*/ 5400 h 550800"/>
              <a:gd name="connsiteX5" fmla="*/ 198002 w 3708000"/>
              <a:gd name="connsiteY5" fmla="*/ 5400 h 550800"/>
              <a:gd name="connsiteX6" fmla="*/ 108000 w 3708000"/>
              <a:gd name="connsiteY6" fmla="*/ 95402 h 550800"/>
              <a:gd name="connsiteX7" fmla="*/ 108000 w 3708000"/>
              <a:gd name="connsiteY7" fmla="*/ 455398 h 550800"/>
              <a:gd name="connsiteX8" fmla="*/ 198002 w 3708000"/>
              <a:gd name="connsiteY8" fmla="*/ 545400 h 550800"/>
              <a:gd name="connsiteX9" fmla="*/ 3617998 w 3708000"/>
              <a:gd name="connsiteY9" fmla="*/ 545400 h 550800"/>
              <a:gd name="connsiteX10" fmla="*/ 3708000 w 3708000"/>
              <a:gd name="connsiteY10" fmla="*/ 455398 h 550800"/>
              <a:gd name="connsiteX11" fmla="*/ 3708000 w 3708000"/>
              <a:gd name="connsiteY11" fmla="*/ 458998 h 550800"/>
              <a:gd name="connsiteX12" fmla="*/ 3616198 w 3708000"/>
              <a:gd name="connsiteY12" fmla="*/ 550800 h 550800"/>
              <a:gd name="connsiteX13" fmla="*/ 91802 w 3708000"/>
              <a:gd name="connsiteY13" fmla="*/ 550800 h 550800"/>
              <a:gd name="connsiteX14" fmla="*/ 0 w 3708000"/>
              <a:gd name="connsiteY14" fmla="*/ 458998 h 550800"/>
              <a:gd name="connsiteX15" fmla="*/ 0 w 3708000"/>
              <a:gd name="connsiteY15" fmla="*/ 91802 h 550800"/>
              <a:gd name="connsiteX16" fmla="*/ 91802 w 3708000"/>
              <a:gd name="connsiteY16" fmla="*/ 0 h 55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08000" h="550800">
                <a:moveTo>
                  <a:pt x="91802" y="0"/>
                </a:moveTo>
                <a:lnTo>
                  <a:pt x="3616198" y="0"/>
                </a:lnTo>
                <a:cubicBezTo>
                  <a:pt x="3666899" y="0"/>
                  <a:pt x="3708000" y="41101"/>
                  <a:pt x="3708000" y="91802"/>
                </a:cubicBezTo>
                <a:lnTo>
                  <a:pt x="3708000" y="95402"/>
                </a:lnTo>
                <a:cubicBezTo>
                  <a:pt x="3708000" y="45695"/>
                  <a:pt x="3667705" y="5400"/>
                  <a:pt x="3617998" y="5400"/>
                </a:cubicBezTo>
                <a:lnTo>
                  <a:pt x="198002" y="5400"/>
                </a:lnTo>
                <a:cubicBezTo>
                  <a:pt x="148295" y="5400"/>
                  <a:pt x="108000" y="45695"/>
                  <a:pt x="108000" y="95402"/>
                </a:cubicBezTo>
                <a:lnTo>
                  <a:pt x="108000" y="455398"/>
                </a:lnTo>
                <a:cubicBezTo>
                  <a:pt x="108000" y="505105"/>
                  <a:pt x="148295" y="545400"/>
                  <a:pt x="198002" y="545400"/>
                </a:cubicBezTo>
                <a:lnTo>
                  <a:pt x="3617998" y="545400"/>
                </a:lnTo>
                <a:cubicBezTo>
                  <a:pt x="3667705" y="545400"/>
                  <a:pt x="3708000" y="505105"/>
                  <a:pt x="3708000" y="455398"/>
                </a:cubicBezTo>
                <a:lnTo>
                  <a:pt x="3708000" y="458998"/>
                </a:lnTo>
                <a:cubicBezTo>
                  <a:pt x="3708000" y="509699"/>
                  <a:pt x="3666899" y="550800"/>
                  <a:pt x="3616198" y="550800"/>
                </a:cubicBezTo>
                <a:lnTo>
                  <a:pt x="91802" y="550800"/>
                </a:lnTo>
                <a:cubicBezTo>
                  <a:pt x="41101" y="550800"/>
                  <a:pt x="0" y="509699"/>
                  <a:pt x="0" y="458998"/>
                </a:cubicBezTo>
                <a:lnTo>
                  <a:pt x="0" y="91802"/>
                </a:lnTo>
                <a:cubicBezTo>
                  <a:pt x="0" y="41101"/>
                  <a:pt x="41101" y="0"/>
                  <a:pt x="91802" y="0"/>
                </a:cubicBezTo>
                <a:close/>
              </a:path>
            </a:pathLst>
          </a:custGeom>
          <a:solidFill>
            <a:srgbClr val="005F4B"/>
          </a:solidFill>
          <a:ln>
            <a:solidFill>
              <a:srgbClr val="005F4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rtlCol="0" anchor="ctr">
            <a:noAutofit/>
          </a:bodyPr>
          <a:lstStyle/>
          <a:p>
            <a:pPr algn="ctr"/>
            <a:r>
              <a:rPr lang="ko-KR" altLang="en-US" sz="1600" b="1" dirty="0">
                <a:solidFill>
                  <a:srgbClr val="003738"/>
                </a:solidFill>
              </a:rPr>
              <a:t>기술지원 방안</a:t>
            </a:r>
          </a:p>
        </p:txBody>
      </p:sp>
    </p:spTree>
    <p:extLst>
      <p:ext uri="{BB962C8B-B14F-4D97-AF65-F5344CB8AC3E}">
        <p14:creationId xmlns:p14="http://schemas.microsoft.com/office/powerpoint/2010/main" val="37872162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2431FF-5A48-4156-ADD3-41F41E574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4.3.1 </a:t>
            </a:r>
            <a:r>
              <a:rPr lang="ko-KR" altLang="en-US" dirty="0"/>
              <a:t>기술지원 방안 </a:t>
            </a:r>
            <a:r>
              <a:rPr lang="en-US" altLang="ko-KR" dirty="0"/>
              <a:t>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ACDBD7-5EB3-42F6-B2FD-EC506F981C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교육 및 기술지원 방안</a:t>
            </a:r>
          </a:p>
        </p:txBody>
      </p:sp>
      <p:sp>
        <p:nvSpPr>
          <p:cNvPr id="6" name="모서리가 둥근 직사각형 91">
            <a:extLst>
              <a:ext uri="{FF2B5EF4-FFF2-40B4-BE49-F238E27FC236}">
                <a16:creationId xmlns:a16="http://schemas.microsoft.com/office/drawing/2014/main" id="{B676566E-75A9-49E8-8806-CE99C2CBF683}"/>
              </a:ext>
            </a:extLst>
          </p:cNvPr>
          <p:cNvSpPr/>
          <p:nvPr/>
        </p:nvSpPr>
        <p:spPr>
          <a:xfrm>
            <a:off x="371838" y="2277128"/>
            <a:ext cx="4280844" cy="4245969"/>
          </a:xfrm>
          <a:prstGeom prst="roundRect">
            <a:avLst>
              <a:gd name="adj" fmla="val 2331"/>
            </a:avLst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1" i="0" u="none" strike="noStrike" kern="0" cap="none" spc="-69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Arial" panose="020B0604020202020204" pitchFamily="34" charset="0"/>
            </a:endParaRPr>
          </a:p>
        </p:txBody>
      </p:sp>
      <p:sp>
        <p:nvSpPr>
          <p:cNvPr id="7" name="모서리가 둥근 직사각형 24">
            <a:extLst>
              <a:ext uri="{FF2B5EF4-FFF2-40B4-BE49-F238E27FC236}">
                <a16:creationId xmlns:a16="http://schemas.microsoft.com/office/drawing/2014/main" id="{15D485A6-9453-45A6-B5B8-651A8973F256}"/>
              </a:ext>
            </a:extLst>
          </p:cNvPr>
          <p:cNvSpPr/>
          <p:nvPr/>
        </p:nvSpPr>
        <p:spPr bwMode="auto">
          <a:xfrm>
            <a:off x="436283" y="4484176"/>
            <a:ext cx="4151954" cy="1671127"/>
          </a:xfrm>
          <a:prstGeom prst="roundRect">
            <a:avLst>
              <a:gd name="adj" fmla="val 4748"/>
            </a:avLst>
          </a:prstGeom>
          <a:solidFill>
            <a:schemeClr val="bg1">
              <a:lumMod val="95000"/>
            </a:schemeClr>
          </a:solidFill>
          <a:ln w="9525" algn="ctr">
            <a:solidFill>
              <a:srgbClr val="DDDDDD"/>
            </a:solidFill>
            <a:miter lim="800000"/>
            <a:headEnd/>
            <a:tailEnd/>
          </a:ln>
        </p:spPr>
        <p:txBody>
          <a:bodyPr lIns="35165" tIns="35165" rIns="35165" bIns="35165" anchor="ctr"/>
          <a:lstStyle/>
          <a:p>
            <a:pPr defTabSz="1043056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1050" b="1" kern="0" dirty="0">
              <a:solidFill>
                <a:prstClr val="black"/>
              </a:solidFill>
              <a:latin typeface="+mn-ea"/>
              <a:cs typeface="Arial" pitchFamily="34" charset="0"/>
            </a:endParaRPr>
          </a:p>
        </p:txBody>
      </p:sp>
      <p:sp>
        <p:nvSpPr>
          <p:cNvPr id="8" name="모서리가 둥근 직사각형 25">
            <a:extLst>
              <a:ext uri="{FF2B5EF4-FFF2-40B4-BE49-F238E27FC236}">
                <a16:creationId xmlns:a16="http://schemas.microsoft.com/office/drawing/2014/main" id="{094ADB78-2D08-4200-B560-6D8AFA3A38F6}"/>
              </a:ext>
            </a:extLst>
          </p:cNvPr>
          <p:cNvSpPr/>
          <p:nvPr/>
        </p:nvSpPr>
        <p:spPr bwMode="auto">
          <a:xfrm>
            <a:off x="436283" y="2527399"/>
            <a:ext cx="4151954" cy="1479385"/>
          </a:xfrm>
          <a:prstGeom prst="roundRect">
            <a:avLst>
              <a:gd name="adj" fmla="val 4748"/>
            </a:avLst>
          </a:prstGeom>
          <a:solidFill>
            <a:schemeClr val="bg1">
              <a:lumMod val="95000"/>
            </a:schemeClr>
          </a:solidFill>
          <a:ln w="9525" algn="ctr">
            <a:solidFill>
              <a:srgbClr val="DDDDDD"/>
            </a:solidFill>
            <a:miter lim="800000"/>
            <a:headEnd/>
            <a:tailEnd/>
          </a:ln>
        </p:spPr>
        <p:txBody>
          <a:bodyPr lIns="35165" tIns="35165" rIns="35165" bIns="35165" anchor="ctr"/>
          <a:lstStyle/>
          <a:p>
            <a:pPr defTabSz="1043056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3200" b="1" kern="0" dirty="0">
              <a:solidFill>
                <a:prstClr val="black"/>
              </a:solidFill>
              <a:latin typeface="+mn-ea"/>
              <a:cs typeface="Arial" pitchFamily="34" charset="0"/>
            </a:endParaRPr>
          </a:p>
        </p:txBody>
      </p:sp>
      <p:sp>
        <p:nvSpPr>
          <p:cNvPr id="9" name="Rectangle 434" descr="chart">
            <a:extLst>
              <a:ext uri="{FF2B5EF4-FFF2-40B4-BE49-F238E27FC236}">
                <a16:creationId xmlns:a16="http://schemas.microsoft.com/office/drawing/2014/main" id="{26CFFE0E-F9AB-46ED-8BF0-88544109865F}"/>
              </a:ext>
            </a:extLst>
          </p:cNvPr>
          <p:cNvSpPr>
            <a:spLocks noChangeArrowheads="1"/>
          </p:cNvSpPr>
          <p:nvPr/>
        </p:nvSpPr>
        <p:spPr bwMode="gray">
          <a:xfrm>
            <a:off x="1919862" y="3010918"/>
            <a:ext cx="1269913" cy="281981"/>
          </a:xfrm>
          <a:prstGeom prst="rect">
            <a:avLst/>
          </a:prstGeom>
          <a:solidFill>
            <a:srgbClr val="005F4B"/>
          </a:solidFill>
          <a:ln w="19050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200" b="1" kern="0" dirty="0">
                <a:solidFill>
                  <a:schemeClr val="bg1"/>
                </a:solidFill>
                <a:latin typeface="+mn-ea"/>
                <a:cs typeface="Arial" pitchFamily="34" charset="0"/>
              </a:rPr>
              <a:t>운영 </a:t>
            </a:r>
            <a:r>
              <a:rPr lang="en-US" altLang="ko-KR" sz="1200" b="1" kern="0" dirty="0">
                <a:solidFill>
                  <a:schemeClr val="bg1"/>
                </a:solidFill>
                <a:latin typeface="+mn-ea"/>
                <a:cs typeface="Arial" pitchFamily="34" charset="0"/>
              </a:rPr>
              <a:t>PM</a:t>
            </a:r>
          </a:p>
        </p:txBody>
      </p:sp>
      <p:sp>
        <p:nvSpPr>
          <p:cNvPr id="10" name="Rectangle 418" descr="Open">
            <a:extLst>
              <a:ext uri="{FF2B5EF4-FFF2-40B4-BE49-F238E27FC236}">
                <a16:creationId xmlns:a16="http://schemas.microsoft.com/office/drawing/2014/main" id="{E872795F-6060-42D6-A327-EA8944532BE8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26520" y="3685762"/>
            <a:ext cx="860874" cy="2588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rgbClr val="BEBEBE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50" b="1" kern="0" dirty="0">
                <a:solidFill>
                  <a:schemeClr val="bg1"/>
                </a:solidFill>
                <a:latin typeface="+mn-ea"/>
                <a:cs typeface="Arial" pitchFamily="34" charset="0"/>
              </a:rPr>
              <a:t>스토리지 담당</a:t>
            </a:r>
          </a:p>
        </p:txBody>
      </p:sp>
      <p:sp>
        <p:nvSpPr>
          <p:cNvPr id="11" name="Rectangle 418" descr="Open">
            <a:extLst>
              <a:ext uri="{FF2B5EF4-FFF2-40B4-BE49-F238E27FC236}">
                <a16:creationId xmlns:a16="http://schemas.microsoft.com/office/drawing/2014/main" id="{A8EDBF44-7770-401A-A0A7-059A01110F2F}"/>
              </a:ext>
            </a:extLst>
          </p:cNvPr>
          <p:cNvSpPr>
            <a:spLocks noChangeArrowheads="1"/>
          </p:cNvSpPr>
          <p:nvPr/>
        </p:nvSpPr>
        <p:spPr bwMode="gray">
          <a:xfrm>
            <a:off x="2114213" y="3684711"/>
            <a:ext cx="860876" cy="2588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rgbClr val="BEBEBE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50" b="1" kern="0" dirty="0">
                <a:solidFill>
                  <a:schemeClr val="bg1"/>
                </a:solidFill>
                <a:latin typeface="+mn-ea"/>
                <a:cs typeface="Arial" pitchFamily="34" charset="0"/>
              </a:rPr>
              <a:t>서버 담당</a:t>
            </a:r>
          </a:p>
        </p:txBody>
      </p:sp>
      <p:cxnSp>
        <p:nvCxnSpPr>
          <p:cNvPr id="12" name="꺾인 연결선 35">
            <a:extLst>
              <a:ext uri="{FF2B5EF4-FFF2-40B4-BE49-F238E27FC236}">
                <a16:creationId xmlns:a16="http://schemas.microsoft.com/office/drawing/2014/main" id="{845AA4F3-A337-4690-ABD3-F7F4C42A161B}"/>
              </a:ext>
            </a:extLst>
          </p:cNvPr>
          <p:cNvCxnSpPr>
            <a:stCxn id="10" idx="0"/>
            <a:endCxn id="14" idx="0"/>
          </p:cNvCxnSpPr>
          <p:nvPr/>
        </p:nvCxnSpPr>
        <p:spPr>
          <a:xfrm rot="5400000" flipH="1" flipV="1">
            <a:off x="2544123" y="2697545"/>
            <a:ext cx="1051" cy="1975385"/>
          </a:xfrm>
          <a:prstGeom prst="bentConnector3">
            <a:avLst>
              <a:gd name="adj1" fmla="val 19571891"/>
            </a:avLst>
          </a:prstGeom>
          <a:noFill/>
          <a:ln w="6350" cap="rnd" cmpd="sng" algn="ctr">
            <a:solidFill>
              <a:srgbClr val="969696"/>
            </a:solidFill>
            <a:prstDash val="solid"/>
          </a:ln>
          <a:effectLst/>
        </p:spPr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F902F77-26BE-4A00-8F60-06802BF4290B}"/>
              </a:ext>
            </a:extLst>
          </p:cNvPr>
          <p:cNvCxnSpPr/>
          <p:nvPr/>
        </p:nvCxnSpPr>
        <p:spPr>
          <a:xfrm>
            <a:off x="2550562" y="3280937"/>
            <a:ext cx="0" cy="200308"/>
          </a:xfrm>
          <a:prstGeom prst="line">
            <a:avLst/>
          </a:prstGeom>
          <a:noFill/>
          <a:ln w="6350" cap="rnd" cmpd="sng" algn="ctr">
            <a:solidFill>
              <a:srgbClr val="969696"/>
            </a:solidFill>
            <a:prstDash val="solid"/>
          </a:ln>
          <a:effectLst/>
        </p:spPr>
      </p:cxnSp>
      <p:sp>
        <p:nvSpPr>
          <p:cNvPr id="14" name="Rectangle 418" descr="Open">
            <a:extLst>
              <a:ext uri="{FF2B5EF4-FFF2-40B4-BE49-F238E27FC236}">
                <a16:creationId xmlns:a16="http://schemas.microsoft.com/office/drawing/2014/main" id="{8AF1F4F3-9A60-4E11-9A9A-D7BD4BDD7716}"/>
              </a:ext>
            </a:extLst>
          </p:cNvPr>
          <p:cNvSpPr>
            <a:spLocks noChangeArrowheads="1"/>
          </p:cNvSpPr>
          <p:nvPr/>
        </p:nvSpPr>
        <p:spPr bwMode="gray">
          <a:xfrm>
            <a:off x="3101906" y="3684711"/>
            <a:ext cx="860874" cy="25883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rgbClr val="BEBEBE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50" b="1" kern="0" dirty="0">
                <a:solidFill>
                  <a:schemeClr val="bg1"/>
                </a:solidFill>
                <a:latin typeface="+mn-ea"/>
                <a:cs typeface="Arial" pitchFamily="34" charset="0"/>
              </a:rPr>
              <a:t>백업</a:t>
            </a:r>
            <a:r>
              <a:rPr lang="en-US" altLang="ko-KR" sz="1050" b="1" kern="0" dirty="0">
                <a:solidFill>
                  <a:schemeClr val="bg1"/>
                </a:solidFill>
                <a:latin typeface="+mn-ea"/>
                <a:cs typeface="Arial" pitchFamily="34" charset="0"/>
              </a:rPr>
              <a:t> </a:t>
            </a:r>
            <a:r>
              <a:rPr lang="ko-KR" altLang="en-US" sz="1050" b="1" kern="0" dirty="0">
                <a:solidFill>
                  <a:schemeClr val="bg1"/>
                </a:solidFill>
                <a:latin typeface="+mn-ea"/>
                <a:cs typeface="Arial" pitchFamily="34" charset="0"/>
              </a:rPr>
              <a:t>담당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5A8599B-D958-4BD9-A885-14C8ACE08CDF}"/>
              </a:ext>
            </a:extLst>
          </p:cNvPr>
          <p:cNvGrpSpPr/>
          <p:nvPr/>
        </p:nvGrpSpPr>
        <p:grpSpPr>
          <a:xfrm>
            <a:off x="1112277" y="3899339"/>
            <a:ext cx="2769843" cy="728055"/>
            <a:chOff x="1154858" y="3631464"/>
            <a:chExt cx="2926059" cy="823536"/>
          </a:xfrm>
        </p:grpSpPr>
        <p:sp>
          <p:nvSpPr>
            <p:cNvPr id="33" name="TextBox 13">
              <a:extLst>
                <a:ext uri="{FF2B5EF4-FFF2-40B4-BE49-F238E27FC236}">
                  <a16:creationId xmlns:a16="http://schemas.microsoft.com/office/drawing/2014/main" id="{AC663B01-28DE-4D09-B9BC-368EF47D48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4858" y="3895581"/>
              <a:ext cx="1208589" cy="305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9569" tIns="49785" rIns="99569" bIns="49785">
              <a:spAutoFit/>
            </a:bodyPr>
            <a:lstStyle/>
            <a:p>
              <a:pPr marL="0" marR="0" lvl="0" indent="0" defTabSz="104305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Arial" pitchFamily="34" charset="0"/>
                </a:rPr>
                <a:t>유지보수 요청</a:t>
              </a:r>
            </a:p>
          </p:txBody>
        </p:sp>
        <p:sp>
          <p:nvSpPr>
            <p:cNvPr id="34" name="오른쪽 화살표 62">
              <a:extLst>
                <a:ext uri="{FF2B5EF4-FFF2-40B4-BE49-F238E27FC236}">
                  <a16:creationId xmlns:a16="http://schemas.microsoft.com/office/drawing/2014/main" id="{5EE4479D-F2B2-428F-90FB-2BEBE347400A}"/>
                </a:ext>
              </a:extLst>
            </p:cNvPr>
            <p:cNvSpPr/>
            <p:nvPr/>
          </p:nvSpPr>
          <p:spPr bwMode="auto">
            <a:xfrm rot="5400000">
              <a:off x="2057746" y="3876009"/>
              <a:ext cx="659780" cy="170690"/>
            </a:xfrm>
            <a:prstGeom prst="rightArrow">
              <a:avLst/>
            </a:prstGeom>
            <a:gradFill>
              <a:gsLst>
                <a:gs pos="23000">
                  <a:srgbClr val="32AAC8"/>
                </a:gs>
                <a:gs pos="77000">
                  <a:sysClr val="window" lastClr="FFFFFF">
                    <a:alpha val="0"/>
                  </a:sys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35" name="오른쪽 화살표 63">
              <a:extLst>
                <a:ext uri="{FF2B5EF4-FFF2-40B4-BE49-F238E27FC236}">
                  <a16:creationId xmlns:a16="http://schemas.microsoft.com/office/drawing/2014/main" id="{5D31C98E-F6F3-4017-8AC9-37608F52B5FA}"/>
                </a:ext>
              </a:extLst>
            </p:cNvPr>
            <p:cNvSpPr/>
            <p:nvPr/>
          </p:nvSpPr>
          <p:spPr bwMode="auto">
            <a:xfrm rot="16200000" flipV="1">
              <a:off x="2421686" y="4039765"/>
              <a:ext cx="659780" cy="170690"/>
            </a:xfrm>
            <a:prstGeom prst="rightArrow">
              <a:avLst/>
            </a:prstGeom>
            <a:gradFill>
              <a:gsLst>
                <a:gs pos="23000">
                  <a:srgbClr val="32AAC8"/>
                </a:gs>
                <a:gs pos="77000">
                  <a:sysClr val="window" lastClr="FFFFFF">
                    <a:alpha val="0"/>
                  </a:sys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36" name="TextBox 13">
              <a:extLst>
                <a:ext uri="{FF2B5EF4-FFF2-40B4-BE49-F238E27FC236}">
                  <a16:creationId xmlns:a16="http://schemas.microsoft.com/office/drawing/2014/main" id="{C84DDCD4-A912-4226-8D0D-659C9695D1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2328" y="3895581"/>
              <a:ext cx="1208589" cy="305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9569" tIns="49785" rIns="99569" bIns="49785">
              <a:spAutoFit/>
            </a:bodyPr>
            <a:lstStyle/>
            <a:p>
              <a:pPr marL="0" marR="0" lvl="0" indent="0" defTabSz="104305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cs typeface="Arial" pitchFamily="34" charset="0"/>
                </a:rPr>
                <a:t>유지보수 지원</a:t>
              </a:r>
            </a:p>
          </p:txBody>
        </p:sp>
      </p:grpSp>
      <p:sp>
        <p:nvSpPr>
          <p:cNvPr id="19" name="모서리가 둥근 직사각형 41">
            <a:extLst>
              <a:ext uri="{FF2B5EF4-FFF2-40B4-BE49-F238E27FC236}">
                <a16:creationId xmlns:a16="http://schemas.microsoft.com/office/drawing/2014/main" id="{99783BAF-2FD1-4AB4-B4FC-9DC831D78DAF}"/>
              </a:ext>
            </a:extLst>
          </p:cNvPr>
          <p:cNvSpPr/>
          <p:nvPr/>
        </p:nvSpPr>
        <p:spPr>
          <a:xfrm>
            <a:off x="962254" y="5378538"/>
            <a:ext cx="1244976" cy="195282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 w="31750" cap="flat" cmpd="sng" algn="ctr">
            <a:noFill/>
            <a:prstDash val="solid"/>
          </a:ln>
          <a:effectLst/>
        </p:spPr>
        <p:txBody>
          <a:bodyPr rtlCol="0" anchor="ctr"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50" b="1" kern="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>
                  <a:outerShdw blurRad="127000" algn="ctr" rotWithShape="0">
                    <a:prstClr val="black">
                      <a:alpha val="21000"/>
                    </a:prstClr>
                  </a:outerShdw>
                </a:effectLst>
                <a:latin typeface="+mn-ea"/>
                <a:cs typeface="Arial" pitchFamily="34" charset="0"/>
              </a:rPr>
              <a:t>유지보수팀</a:t>
            </a:r>
          </a:p>
        </p:txBody>
      </p:sp>
      <p:sp>
        <p:nvSpPr>
          <p:cNvPr id="20" name="모서리가 둥근 직사각형 43">
            <a:extLst>
              <a:ext uri="{FF2B5EF4-FFF2-40B4-BE49-F238E27FC236}">
                <a16:creationId xmlns:a16="http://schemas.microsoft.com/office/drawing/2014/main" id="{FD8CFF0F-F616-4061-B011-39621C83BADD}"/>
              </a:ext>
            </a:extLst>
          </p:cNvPr>
          <p:cNvSpPr/>
          <p:nvPr/>
        </p:nvSpPr>
        <p:spPr>
          <a:xfrm>
            <a:off x="3221358" y="5378538"/>
            <a:ext cx="1244976" cy="195282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 w="31750" cap="flat" cmpd="sng" algn="ctr">
            <a:noFill/>
            <a:prstDash val="solid"/>
          </a:ln>
          <a:effectLst/>
        </p:spPr>
        <p:txBody>
          <a:bodyPr rtlCol="0" anchor="ctr">
            <a:no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50" b="1" kern="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>
                  <a:outerShdw blurRad="127000" algn="ctr" rotWithShape="0">
                    <a:prstClr val="black">
                      <a:alpha val="21000"/>
                    </a:prstClr>
                  </a:outerShdw>
                </a:effectLst>
                <a:latin typeface="+mn-ea"/>
                <a:cs typeface="Arial" pitchFamily="34" charset="0"/>
              </a:rPr>
              <a:t>유지보수협력팀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2721CD-D4A8-4CD9-8C49-0EB6EE4054FF}"/>
              </a:ext>
            </a:extLst>
          </p:cNvPr>
          <p:cNvSpPr/>
          <p:nvPr/>
        </p:nvSpPr>
        <p:spPr>
          <a:xfrm>
            <a:off x="632555" y="5703556"/>
            <a:ext cx="602231" cy="345378"/>
          </a:xfrm>
          <a:prstGeom prst="rect">
            <a:avLst/>
          </a:prstGeom>
          <a:solidFill>
            <a:srgbClr val="005F4B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 defTabSz="1447800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271AA"/>
              </a:buClr>
              <a:buSzPct val="140000"/>
              <a:tabLst>
                <a:tab pos="5399799" algn="l"/>
              </a:tabLst>
              <a:defRPr/>
            </a:pPr>
            <a:r>
              <a:rPr kumimoji="1" lang="ko-KR" altLang="en-US" sz="1000" kern="0" dirty="0">
                <a:solidFill>
                  <a:schemeClr val="bg1"/>
                </a:solidFill>
                <a:latin typeface="+mn-ea"/>
                <a:cs typeface="Arial" pitchFamily="34" charset="0"/>
              </a:rPr>
              <a:t>수행팀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F95D74B-E50B-40C1-92FF-B5D0E158B8F5}"/>
              </a:ext>
            </a:extLst>
          </p:cNvPr>
          <p:cNvSpPr/>
          <p:nvPr/>
        </p:nvSpPr>
        <p:spPr>
          <a:xfrm>
            <a:off x="1284066" y="5703556"/>
            <a:ext cx="602231" cy="345378"/>
          </a:xfrm>
          <a:prstGeom prst="rect">
            <a:avLst/>
          </a:prstGeom>
          <a:solidFill>
            <a:srgbClr val="005F4B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 defTabSz="1447800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271AA"/>
              </a:buClr>
              <a:buSzPct val="140000"/>
              <a:tabLst>
                <a:tab pos="5399799" algn="l"/>
              </a:tabLst>
              <a:defRPr/>
            </a:pPr>
            <a:r>
              <a:rPr kumimoji="1" lang="en-US" altLang="ko-KR" sz="1000" kern="0" dirty="0">
                <a:solidFill>
                  <a:schemeClr val="bg1"/>
                </a:solidFill>
                <a:latin typeface="+mn-ea"/>
                <a:cs typeface="Arial" pitchFamily="34" charset="0"/>
              </a:rPr>
              <a:t>Help Desk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3CCD686-1C17-4735-9D9A-5C315AA61F7F}"/>
              </a:ext>
            </a:extLst>
          </p:cNvPr>
          <p:cNvSpPr/>
          <p:nvPr/>
        </p:nvSpPr>
        <p:spPr>
          <a:xfrm>
            <a:off x="1931822" y="5703556"/>
            <a:ext cx="602231" cy="345378"/>
          </a:xfrm>
          <a:prstGeom prst="rect">
            <a:avLst/>
          </a:prstGeom>
          <a:solidFill>
            <a:srgbClr val="005F4B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 defTabSz="1447800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271AA"/>
              </a:buClr>
              <a:buSzPct val="140000"/>
              <a:tabLst>
                <a:tab pos="5399799" algn="l"/>
              </a:tabLst>
              <a:defRPr/>
            </a:pPr>
            <a:r>
              <a:rPr kumimoji="1" lang="ko-KR" altLang="en-US" sz="1000" kern="0" dirty="0">
                <a:solidFill>
                  <a:schemeClr val="bg1"/>
                </a:solidFill>
                <a:latin typeface="+mn-ea"/>
                <a:cs typeface="Arial" pitchFamily="34" charset="0"/>
              </a:rPr>
              <a:t>기술</a:t>
            </a:r>
            <a:r>
              <a:rPr kumimoji="1" lang="en-US" altLang="ko-KR" sz="1000" kern="0" dirty="0">
                <a:solidFill>
                  <a:schemeClr val="bg1"/>
                </a:solidFill>
                <a:latin typeface="+mn-ea"/>
                <a:cs typeface="Arial" pitchFamily="34" charset="0"/>
              </a:rPr>
              <a:t>/</a:t>
            </a:r>
            <a:r>
              <a:rPr kumimoji="1" lang="ko-KR" altLang="en-US" sz="1000" kern="0" dirty="0">
                <a:solidFill>
                  <a:schemeClr val="bg1"/>
                </a:solidFill>
                <a:latin typeface="+mn-ea"/>
                <a:cs typeface="Arial" pitchFamily="34" charset="0"/>
              </a:rPr>
              <a:t>교육 지원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56B0A8-E8EC-49A8-A8F6-2050C199BA31}"/>
              </a:ext>
            </a:extLst>
          </p:cNvPr>
          <p:cNvSpPr/>
          <p:nvPr/>
        </p:nvSpPr>
        <p:spPr>
          <a:xfrm>
            <a:off x="3216347" y="5703556"/>
            <a:ext cx="602231" cy="345378"/>
          </a:xfrm>
          <a:prstGeom prst="rect">
            <a:avLst/>
          </a:prstGeom>
          <a:solidFill>
            <a:srgbClr val="005F4B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 defTabSz="1447800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271AA"/>
              </a:buClr>
              <a:buSzPct val="140000"/>
              <a:tabLst>
                <a:tab pos="5399799" algn="l"/>
              </a:tabLst>
              <a:defRPr/>
            </a:pPr>
            <a:r>
              <a:rPr kumimoji="1" lang="en-US" altLang="ko-KR" sz="1000" kern="0" dirty="0">
                <a:solidFill>
                  <a:schemeClr val="bg1"/>
                </a:solidFill>
                <a:latin typeface="+mn-ea"/>
                <a:cs typeface="Arial" pitchFamily="34" charset="0"/>
              </a:rPr>
              <a:t>HW</a:t>
            </a:r>
          </a:p>
          <a:p>
            <a:pPr algn="ctr" defTabSz="1447800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271AA"/>
              </a:buClr>
              <a:buSzPct val="140000"/>
              <a:tabLst>
                <a:tab pos="5399799" algn="l"/>
              </a:tabLst>
              <a:defRPr/>
            </a:pPr>
            <a:r>
              <a:rPr kumimoji="1" lang="ko-KR" altLang="en-US" sz="1000" kern="0" dirty="0">
                <a:solidFill>
                  <a:schemeClr val="bg1"/>
                </a:solidFill>
                <a:latin typeface="+mn-ea"/>
                <a:cs typeface="Arial" pitchFamily="34" charset="0"/>
              </a:rPr>
              <a:t>제조사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FB31E9C-3E8E-45FA-88EC-5F95E115FAAA}"/>
              </a:ext>
            </a:extLst>
          </p:cNvPr>
          <p:cNvSpPr/>
          <p:nvPr/>
        </p:nvSpPr>
        <p:spPr>
          <a:xfrm>
            <a:off x="3864103" y="5703556"/>
            <a:ext cx="602231" cy="345378"/>
          </a:xfrm>
          <a:prstGeom prst="rect">
            <a:avLst/>
          </a:prstGeom>
          <a:solidFill>
            <a:srgbClr val="005F4B"/>
          </a:solidFill>
          <a:ln w="9525" algn="ctr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 defTabSz="1447800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271AA"/>
              </a:buClr>
              <a:buSzPct val="140000"/>
              <a:tabLst>
                <a:tab pos="5399799" algn="l"/>
              </a:tabLst>
              <a:defRPr/>
            </a:pPr>
            <a:r>
              <a:rPr kumimoji="1" lang="en-US" altLang="ko-KR" sz="1000" kern="0" dirty="0">
                <a:solidFill>
                  <a:schemeClr val="bg1"/>
                </a:solidFill>
                <a:latin typeface="+mn-ea"/>
                <a:cs typeface="Arial" pitchFamily="34" charset="0"/>
              </a:rPr>
              <a:t>SW</a:t>
            </a:r>
          </a:p>
          <a:p>
            <a:pPr algn="ctr" defTabSz="1447800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3271AA"/>
              </a:buClr>
              <a:buSzPct val="140000"/>
              <a:tabLst>
                <a:tab pos="5399799" algn="l"/>
              </a:tabLst>
              <a:defRPr/>
            </a:pPr>
            <a:r>
              <a:rPr kumimoji="1" lang="ko-KR" altLang="en-US" sz="1000" kern="0" dirty="0">
                <a:solidFill>
                  <a:schemeClr val="bg1"/>
                </a:solidFill>
                <a:latin typeface="+mn-ea"/>
                <a:cs typeface="Arial" pitchFamily="34" charset="0"/>
              </a:rPr>
              <a:t>제조사</a:t>
            </a:r>
          </a:p>
        </p:txBody>
      </p:sp>
      <p:cxnSp>
        <p:nvCxnSpPr>
          <p:cNvPr id="26" name="꺾인 연결선 49">
            <a:extLst>
              <a:ext uri="{FF2B5EF4-FFF2-40B4-BE49-F238E27FC236}">
                <a16:creationId xmlns:a16="http://schemas.microsoft.com/office/drawing/2014/main" id="{657E34B0-590D-48E1-8E3E-DD54D8CF2572}"/>
              </a:ext>
            </a:extLst>
          </p:cNvPr>
          <p:cNvCxnSpPr>
            <a:endCxn id="20" idx="0"/>
          </p:cNvCxnSpPr>
          <p:nvPr/>
        </p:nvCxnSpPr>
        <p:spPr>
          <a:xfrm rot="16200000" flipH="1">
            <a:off x="3182554" y="4717246"/>
            <a:ext cx="177253" cy="1145330"/>
          </a:xfrm>
          <a:prstGeom prst="bentConnector3">
            <a:avLst>
              <a:gd name="adj1" fmla="val 50000"/>
            </a:avLst>
          </a:prstGeom>
          <a:noFill/>
          <a:ln w="6350" cap="rnd" cmpd="sng" algn="ctr">
            <a:solidFill>
              <a:srgbClr val="969696"/>
            </a:solidFill>
            <a:prstDash val="solid"/>
          </a:ln>
          <a:effectLst/>
        </p:spPr>
      </p:cxnSp>
      <p:cxnSp>
        <p:nvCxnSpPr>
          <p:cNvPr id="27" name="꺾인 연결선 50">
            <a:extLst>
              <a:ext uri="{FF2B5EF4-FFF2-40B4-BE49-F238E27FC236}">
                <a16:creationId xmlns:a16="http://schemas.microsoft.com/office/drawing/2014/main" id="{7C6127B3-B23A-4E6C-A522-55D800A1D113}"/>
              </a:ext>
            </a:extLst>
          </p:cNvPr>
          <p:cNvCxnSpPr>
            <a:endCxn id="19" idx="0"/>
          </p:cNvCxnSpPr>
          <p:nvPr/>
        </p:nvCxnSpPr>
        <p:spPr>
          <a:xfrm rot="5400000">
            <a:off x="2053004" y="4733025"/>
            <a:ext cx="177253" cy="1113773"/>
          </a:xfrm>
          <a:prstGeom prst="bentConnector3">
            <a:avLst>
              <a:gd name="adj1" fmla="val 50000"/>
            </a:avLst>
          </a:prstGeom>
          <a:noFill/>
          <a:ln w="6350" cap="rnd" cmpd="sng" algn="ctr">
            <a:solidFill>
              <a:srgbClr val="969696"/>
            </a:solidFill>
            <a:prstDash val="solid"/>
          </a:ln>
          <a:effectLst/>
        </p:spPr>
      </p:cxnSp>
      <p:cxnSp>
        <p:nvCxnSpPr>
          <p:cNvPr id="28" name="꺾인 연결선 51">
            <a:extLst>
              <a:ext uri="{FF2B5EF4-FFF2-40B4-BE49-F238E27FC236}">
                <a16:creationId xmlns:a16="http://schemas.microsoft.com/office/drawing/2014/main" id="{B796F9D9-B92D-4E6F-B491-5FF75AD8A389}"/>
              </a:ext>
            </a:extLst>
          </p:cNvPr>
          <p:cNvCxnSpPr>
            <a:stCxn id="19" idx="2"/>
            <a:endCxn id="21" idx="0"/>
          </p:cNvCxnSpPr>
          <p:nvPr/>
        </p:nvCxnSpPr>
        <p:spPr>
          <a:xfrm rot="5400000">
            <a:off x="1194337" y="5313151"/>
            <a:ext cx="129737" cy="651072"/>
          </a:xfrm>
          <a:prstGeom prst="bentConnector3">
            <a:avLst>
              <a:gd name="adj1" fmla="val 50000"/>
            </a:avLst>
          </a:prstGeom>
          <a:noFill/>
          <a:ln w="6350" cap="rnd" cmpd="sng" algn="ctr">
            <a:solidFill>
              <a:srgbClr val="969696"/>
            </a:solidFill>
            <a:prstDash val="solid"/>
          </a:ln>
          <a:effectLst/>
        </p:spPr>
      </p:cxnSp>
      <p:cxnSp>
        <p:nvCxnSpPr>
          <p:cNvPr id="29" name="꺾인 연결선 52">
            <a:extLst>
              <a:ext uri="{FF2B5EF4-FFF2-40B4-BE49-F238E27FC236}">
                <a16:creationId xmlns:a16="http://schemas.microsoft.com/office/drawing/2014/main" id="{AA4A21D6-4B40-461C-AE60-FE16F6AC9F1D}"/>
              </a:ext>
            </a:extLst>
          </p:cNvPr>
          <p:cNvCxnSpPr>
            <a:stCxn id="19" idx="2"/>
            <a:endCxn id="23" idx="0"/>
          </p:cNvCxnSpPr>
          <p:nvPr/>
        </p:nvCxnSpPr>
        <p:spPr>
          <a:xfrm rot="16200000" flipH="1">
            <a:off x="1843971" y="5314591"/>
            <a:ext cx="129737" cy="648194"/>
          </a:xfrm>
          <a:prstGeom prst="bentConnector3">
            <a:avLst>
              <a:gd name="adj1" fmla="val 50000"/>
            </a:avLst>
          </a:prstGeom>
          <a:noFill/>
          <a:ln w="6350" cap="rnd" cmpd="sng" algn="ctr">
            <a:solidFill>
              <a:srgbClr val="969696"/>
            </a:solidFill>
            <a:prstDash val="solid"/>
          </a:ln>
          <a:effectLst/>
        </p:spPr>
      </p:cxnSp>
      <p:cxnSp>
        <p:nvCxnSpPr>
          <p:cNvPr id="30" name="꺾인 연결선 53">
            <a:extLst>
              <a:ext uri="{FF2B5EF4-FFF2-40B4-BE49-F238E27FC236}">
                <a16:creationId xmlns:a16="http://schemas.microsoft.com/office/drawing/2014/main" id="{349FB101-6413-4992-9354-EA505B6A9111}"/>
              </a:ext>
            </a:extLst>
          </p:cNvPr>
          <p:cNvCxnSpPr>
            <a:stCxn id="20" idx="2"/>
            <a:endCxn id="24" idx="0"/>
          </p:cNvCxnSpPr>
          <p:nvPr/>
        </p:nvCxnSpPr>
        <p:spPr>
          <a:xfrm rot="5400000">
            <a:off x="3615786" y="5475496"/>
            <a:ext cx="129737" cy="326382"/>
          </a:xfrm>
          <a:prstGeom prst="bentConnector3">
            <a:avLst>
              <a:gd name="adj1" fmla="val 50000"/>
            </a:avLst>
          </a:prstGeom>
          <a:noFill/>
          <a:ln w="6350" cap="rnd" cmpd="sng" algn="ctr">
            <a:solidFill>
              <a:srgbClr val="969696"/>
            </a:solidFill>
            <a:prstDash val="solid"/>
          </a:ln>
          <a:effectLst/>
        </p:spPr>
      </p:cxnSp>
      <p:cxnSp>
        <p:nvCxnSpPr>
          <p:cNvPr id="31" name="꺾인 연결선 54">
            <a:extLst>
              <a:ext uri="{FF2B5EF4-FFF2-40B4-BE49-F238E27FC236}">
                <a16:creationId xmlns:a16="http://schemas.microsoft.com/office/drawing/2014/main" id="{95FBFF0E-8881-4834-9875-5ACD9C0CAAE5}"/>
              </a:ext>
            </a:extLst>
          </p:cNvPr>
          <p:cNvCxnSpPr>
            <a:stCxn id="20" idx="2"/>
            <a:endCxn id="25" idx="0"/>
          </p:cNvCxnSpPr>
          <p:nvPr/>
        </p:nvCxnSpPr>
        <p:spPr>
          <a:xfrm rot="16200000" flipH="1">
            <a:off x="3939664" y="5478000"/>
            <a:ext cx="129737" cy="321373"/>
          </a:xfrm>
          <a:prstGeom prst="bentConnector3">
            <a:avLst>
              <a:gd name="adj1" fmla="val 50000"/>
            </a:avLst>
          </a:prstGeom>
          <a:noFill/>
          <a:ln w="6350" cap="rnd" cmpd="sng" algn="ctr">
            <a:solidFill>
              <a:srgbClr val="969696"/>
            </a:solidFill>
            <a:prstDash val="solid"/>
          </a:ln>
          <a:effectLst/>
        </p:spPr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12132D6-1A8D-4D46-A3BD-9B71A9593254}"/>
              </a:ext>
            </a:extLst>
          </p:cNvPr>
          <p:cNvCxnSpPr>
            <a:stCxn id="19" idx="2"/>
            <a:endCxn id="22" idx="0"/>
          </p:cNvCxnSpPr>
          <p:nvPr/>
        </p:nvCxnSpPr>
        <p:spPr>
          <a:xfrm>
            <a:off x="1584742" y="5573820"/>
            <a:ext cx="439" cy="129737"/>
          </a:xfrm>
          <a:prstGeom prst="line">
            <a:avLst/>
          </a:prstGeom>
          <a:noFill/>
          <a:ln w="6350" cap="rnd" cmpd="sng" algn="ctr">
            <a:solidFill>
              <a:srgbClr val="969696"/>
            </a:solidFill>
            <a:prstDash val="solid"/>
          </a:ln>
          <a:effectLst/>
        </p:spPr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3A5A9E1-F3E9-4055-9138-9399C94E3262}"/>
              </a:ext>
            </a:extLst>
          </p:cNvPr>
          <p:cNvCxnSpPr/>
          <p:nvPr/>
        </p:nvCxnSpPr>
        <p:spPr>
          <a:xfrm>
            <a:off x="2550562" y="3481245"/>
            <a:ext cx="0" cy="200308"/>
          </a:xfrm>
          <a:prstGeom prst="line">
            <a:avLst/>
          </a:prstGeom>
          <a:noFill/>
          <a:ln w="6350" cap="rnd" cmpd="sng" algn="ctr">
            <a:solidFill>
              <a:srgbClr val="969696"/>
            </a:solidFill>
            <a:prstDash val="solid"/>
          </a:ln>
          <a:effectLst/>
        </p:spPr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D05FB00-7635-45BB-ACA9-0B1F3E0A11CD}"/>
              </a:ext>
            </a:extLst>
          </p:cNvPr>
          <p:cNvSpPr/>
          <p:nvPr/>
        </p:nvSpPr>
        <p:spPr>
          <a:xfrm>
            <a:off x="2065905" y="4882661"/>
            <a:ext cx="1244976" cy="317071"/>
          </a:xfrm>
          <a:prstGeom prst="roundRect">
            <a:avLst/>
          </a:prstGeom>
          <a:solidFill>
            <a:srgbClr val="005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050" b="1" dirty="0">
                <a:solidFill>
                  <a:schemeClr val="bg1"/>
                </a:solidFill>
                <a:latin typeface="+mn-ea"/>
              </a:rPr>
              <a:t>유지보수 </a:t>
            </a:r>
            <a:r>
              <a:rPr lang="en-US" altLang="ko-KR" sz="1050" b="1" dirty="0">
                <a:solidFill>
                  <a:schemeClr val="bg1"/>
                </a:solidFill>
                <a:latin typeface="+mn-ea"/>
              </a:rPr>
              <a:t>PM</a:t>
            </a:r>
            <a:endParaRPr lang="ko-KR" altLang="en-US" sz="1050" b="1" dirty="0" err="1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37" name="Group 87">
            <a:extLst>
              <a:ext uri="{FF2B5EF4-FFF2-40B4-BE49-F238E27FC236}">
                <a16:creationId xmlns:a16="http://schemas.microsoft.com/office/drawing/2014/main" id="{393A11D1-22D6-45C4-8CCC-F7607897AB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283215"/>
              </p:ext>
            </p:extLst>
          </p:nvPr>
        </p:nvGraphicFramePr>
        <p:xfrm>
          <a:off x="5086434" y="2196352"/>
          <a:ext cx="4430629" cy="4326745"/>
        </p:xfrm>
        <a:graphic>
          <a:graphicData uri="http://schemas.openxmlformats.org/drawingml/2006/table">
            <a:tbl>
              <a:tblPr/>
              <a:tblGrid>
                <a:gridCol w="584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920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6578"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algn="ctr" latinLnBrk="1"/>
                      <a:r>
                        <a:rPr kumimoji="1" lang="ko-KR" altLang="en-US" sz="105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분야</a:t>
                      </a:r>
                    </a:p>
                  </a:txBody>
                  <a:tcPr marL="32520" marR="3252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5F4B"/>
                    </a:solidFill>
                  </a:tcPr>
                </a:tc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algn="ctr" latinLnBrk="1"/>
                      <a:r>
                        <a:rPr kumimoji="1" lang="ko-KR" altLang="en-US" sz="105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조직</a:t>
                      </a:r>
                    </a:p>
                  </a:txBody>
                  <a:tcPr marL="32520" marR="3252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5F4B"/>
                    </a:solidFill>
                  </a:tcPr>
                </a:tc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algn="ctr" latinLnBrk="1"/>
                      <a:r>
                        <a:rPr kumimoji="1" lang="ko-KR" altLang="en-US" sz="105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역할</a:t>
                      </a:r>
                    </a:p>
                  </a:txBody>
                  <a:tcPr marL="32520" marR="3252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5F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930"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운영</a:t>
                      </a:r>
                    </a:p>
                  </a:txBody>
                  <a:tcPr marL="32520" marR="3252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marL="108000" marR="0" lvl="2" indent="-1080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2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운영팀</a:t>
                      </a:r>
                    </a:p>
                  </a:txBody>
                  <a:tcPr marL="32520" marR="3252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 문의 사항 접수 및 처리</a:t>
                      </a:r>
                      <a:endParaRPr lang="en-US" altLang="ko-KR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차 장애 처리</a:t>
                      </a:r>
                      <a:endParaRPr lang="en-US" altLang="ko-KR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협력업체 지원 요청</a:t>
                      </a:r>
                    </a:p>
                  </a:txBody>
                  <a:tcPr marL="32520" marR="3252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57">
                <a:tc rowSpan="3"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유지보수팀</a:t>
                      </a:r>
                    </a:p>
                  </a:txBody>
                  <a:tcPr marL="32520" marR="3252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marL="108000" marR="0" lvl="2" indent="-1080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2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수행팀</a:t>
                      </a:r>
                    </a:p>
                  </a:txBody>
                  <a:tcPr marL="32520" marR="3252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시스템 장애처리 및 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S/W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장애 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결함해결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실시간 및 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24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시간 지원 서비스 제공 업무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프로세스 변경으로 인한 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S/W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의 기능 변경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사용방법의 개선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 요구사항 발생시 반영</a:t>
                      </a:r>
                    </a:p>
                  </a:txBody>
                  <a:tcPr marL="32520" marR="3252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3668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marL="108000" marR="0" lvl="2" indent="-1080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2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Help Desk</a:t>
                      </a:r>
                    </a:p>
                  </a:txBody>
                  <a:tcPr marL="32520" marR="3252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효율적인 시스템 사용을 위한 의문사항에 대한 지원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 문의사항에 대한 접수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처리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안내 등 기록유지관리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가벼운 장애 및 운영 문의사항 자체 해결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업무별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장애유형별 분류 후 해당유지보수 담당자에게 조치 의뢰</a:t>
                      </a:r>
                    </a:p>
                  </a:txBody>
                  <a:tcPr marL="32520" marR="3252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0534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08000" marR="0" lvl="2" indent="-1080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2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기술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교육 지원</a:t>
                      </a:r>
                    </a:p>
                  </a:txBody>
                  <a:tcPr marL="32520" marR="3252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유지보수 중 발생하는 기술적인 문제점 해결지원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시스템 장애발생에 대한 원인분석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복구대책 수립 및 지원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최신 기술자료 제공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업무별 사용자교육 주관</a:t>
                      </a:r>
                    </a:p>
                  </a:txBody>
                  <a:tcPr marL="32520" marR="3252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7973">
                <a:tc rowSpan="2"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유지보수협력팀</a:t>
                      </a:r>
                    </a:p>
                  </a:txBody>
                  <a:tcPr marL="32520" marR="3252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marL="108000" marR="0" lvl="2" indent="-1080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2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HW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제조사</a:t>
                      </a:r>
                    </a:p>
                  </a:txBody>
                  <a:tcPr marL="32520" marR="3252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스토리지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서버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백업장비 연동 및 관련 기술지원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유지보수 중  발생하는 기술적인 문제점 해결지원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시스템 장애발생에 대한 원인분석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복구 대책 해결지원</a:t>
                      </a:r>
                    </a:p>
                  </a:txBody>
                  <a:tcPr marL="32520" marR="3252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79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7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54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3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09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886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06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24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41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08000" marR="0" lvl="2" indent="-1080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2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SW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제조사</a:t>
                      </a:r>
                      <a:endParaRPr lang="en-US" altLang="ko-KR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08000" marR="0" lvl="2" indent="-1080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2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(Veeam)</a:t>
                      </a:r>
                    </a:p>
                  </a:txBody>
                  <a:tcPr marL="32520" marR="3252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7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54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3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09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886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06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24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41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백업소프트웨어 관련 기술지원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유지보수 중  발생하는 기술적인 문제점 해결지원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시스템 장애발생에 대한 원인분석</a:t>
                      </a:r>
                      <a:r>
                        <a:rPr lang="en-US" altLang="ko-KR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복구 대책 해결지원</a:t>
                      </a:r>
                    </a:p>
                  </a:txBody>
                  <a:tcPr marL="32520" marR="3252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872912F-9408-4D3F-87A7-E0566131E76C}"/>
              </a:ext>
            </a:extLst>
          </p:cNvPr>
          <p:cNvSpPr/>
          <p:nvPr/>
        </p:nvSpPr>
        <p:spPr>
          <a:xfrm>
            <a:off x="390562" y="1485709"/>
            <a:ext cx="4320000" cy="432000"/>
          </a:xfrm>
          <a:custGeom>
            <a:avLst/>
            <a:gdLst>
              <a:gd name="connsiteX0" fmla="*/ 91802 w 3708000"/>
              <a:gd name="connsiteY0" fmla="*/ 0 h 550800"/>
              <a:gd name="connsiteX1" fmla="*/ 3616198 w 3708000"/>
              <a:gd name="connsiteY1" fmla="*/ 0 h 550800"/>
              <a:gd name="connsiteX2" fmla="*/ 3708000 w 3708000"/>
              <a:gd name="connsiteY2" fmla="*/ 91802 h 550800"/>
              <a:gd name="connsiteX3" fmla="*/ 3708000 w 3708000"/>
              <a:gd name="connsiteY3" fmla="*/ 95402 h 550800"/>
              <a:gd name="connsiteX4" fmla="*/ 3617998 w 3708000"/>
              <a:gd name="connsiteY4" fmla="*/ 5400 h 550800"/>
              <a:gd name="connsiteX5" fmla="*/ 198002 w 3708000"/>
              <a:gd name="connsiteY5" fmla="*/ 5400 h 550800"/>
              <a:gd name="connsiteX6" fmla="*/ 108000 w 3708000"/>
              <a:gd name="connsiteY6" fmla="*/ 95402 h 550800"/>
              <a:gd name="connsiteX7" fmla="*/ 108000 w 3708000"/>
              <a:gd name="connsiteY7" fmla="*/ 455398 h 550800"/>
              <a:gd name="connsiteX8" fmla="*/ 198002 w 3708000"/>
              <a:gd name="connsiteY8" fmla="*/ 545400 h 550800"/>
              <a:gd name="connsiteX9" fmla="*/ 3617998 w 3708000"/>
              <a:gd name="connsiteY9" fmla="*/ 545400 h 550800"/>
              <a:gd name="connsiteX10" fmla="*/ 3708000 w 3708000"/>
              <a:gd name="connsiteY10" fmla="*/ 455398 h 550800"/>
              <a:gd name="connsiteX11" fmla="*/ 3708000 w 3708000"/>
              <a:gd name="connsiteY11" fmla="*/ 458998 h 550800"/>
              <a:gd name="connsiteX12" fmla="*/ 3616198 w 3708000"/>
              <a:gd name="connsiteY12" fmla="*/ 550800 h 550800"/>
              <a:gd name="connsiteX13" fmla="*/ 91802 w 3708000"/>
              <a:gd name="connsiteY13" fmla="*/ 550800 h 550800"/>
              <a:gd name="connsiteX14" fmla="*/ 0 w 3708000"/>
              <a:gd name="connsiteY14" fmla="*/ 458998 h 550800"/>
              <a:gd name="connsiteX15" fmla="*/ 0 w 3708000"/>
              <a:gd name="connsiteY15" fmla="*/ 91802 h 550800"/>
              <a:gd name="connsiteX16" fmla="*/ 91802 w 3708000"/>
              <a:gd name="connsiteY16" fmla="*/ 0 h 55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08000" h="550800">
                <a:moveTo>
                  <a:pt x="91802" y="0"/>
                </a:moveTo>
                <a:lnTo>
                  <a:pt x="3616198" y="0"/>
                </a:lnTo>
                <a:cubicBezTo>
                  <a:pt x="3666899" y="0"/>
                  <a:pt x="3708000" y="41101"/>
                  <a:pt x="3708000" y="91802"/>
                </a:cubicBezTo>
                <a:lnTo>
                  <a:pt x="3708000" y="95402"/>
                </a:lnTo>
                <a:cubicBezTo>
                  <a:pt x="3708000" y="45695"/>
                  <a:pt x="3667705" y="5400"/>
                  <a:pt x="3617998" y="5400"/>
                </a:cubicBezTo>
                <a:lnTo>
                  <a:pt x="198002" y="5400"/>
                </a:lnTo>
                <a:cubicBezTo>
                  <a:pt x="148295" y="5400"/>
                  <a:pt x="108000" y="45695"/>
                  <a:pt x="108000" y="95402"/>
                </a:cubicBezTo>
                <a:lnTo>
                  <a:pt x="108000" y="455398"/>
                </a:lnTo>
                <a:cubicBezTo>
                  <a:pt x="108000" y="505105"/>
                  <a:pt x="148295" y="545400"/>
                  <a:pt x="198002" y="545400"/>
                </a:cubicBezTo>
                <a:lnTo>
                  <a:pt x="3617998" y="545400"/>
                </a:lnTo>
                <a:cubicBezTo>
                  <a:pt x="3667705" y="545400"/>
                  <a:pt x="3708000" y="505105"/>
                  <a:pt x="3708000" y="455398"/>
                </a:cubicBezTo>
                <a:lnTo>
                  <a:pt x="3708000" y="458998"/>
                </a:lnTo>
                <a:cubicBezTo>
                  <a:pt x="3708000" y="509699"/>
                  <a:pt x="3666899" y="550800"/>
                  <a:pt x="3616198" y="550800"/>
                </a:cubicBezTo>
                <a:lnTo>
                  <a:pt x="91802" y="550800"/>
                </a:lnTo>
                <a:cubicBezTo>
                  <a:pt x="41101" y="550800"/>
                  <a:pt x="0" y="509699"/>
                  <a:pt x="0" y="458998"/>
                </a:cubicBezTo>
                <a:lnTo>
                  <a:pt x="0" y="91802"/>
                </a:lnTo>
                <a:cubicBezTo>
                  <a:pt x="0" y="41101"/>
                  <a:pt x="41101" y="0"/>
                  <a:pt x="91802" y="0"/>
                </a:cubicBezTo>
                <a:close/>
              </a:path>
            </a:pathLst>
          </a:custGeom>
          <a:solidFill>
            <a:srgbClr val="005F4B"/>
          </a:solidFill>
          <a:ln>
            <a:solidFill>
              <a:srgbClr val="005F4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rtlCol="0" anchor="ctr">
            <a:noAutofit/>
          </a:bodyPr>
          <a:lstStyle/>
          <a:p>
            <a:pPr algn="ctr"/>
            <a:r>
              <a:rPr lang="ko-KR" altLang="en-US" sz="1600" b="1" dirty="0">
                <a:solidFill>
                  <a:srgbClr val="003738"/>
                </a:solidFill>
              </a:rPr>
              <a:t>유지보수 수행 조직도</a:t>
            </a:r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C73EF6E4-047D-4EB3-9693-54916E2E9797}"/>
              </a:ext>
            </a:extLst>
          </p:cNvPr>
          <p:cNvSpPr/>
          <p:nvPr/>
        </p:nvSpPr>
        <p:spPr>
          <a:xfrm>
            <a:off x="5086434" y="1485709"/>
            <a:ext cx="4320000" cy="432000"/>
          </a:xfrm>
          <a:custGeom>
            <a:avLst/>
            <a:gdLst>
              <a:gd name="connsiteX0" fmla="*/ 91802 w 3708000"/>
              <a:gd name="connsiteY0" fmla="*/ 0 h 550800"/>
              <a:gd name="connsiteX1" fmla="*/ 3616198 w 3708000"/>
              <a:gd name="connsiteY1" fmla="*/ 0 h 550800"/>
              <a:gd name="connsiteX2" fmla="*/ 3708000 w 3708000"/>
              <a:gd name="connsiteY2" fmla="*/ 91802 h 550800"/>
              <a:gd name="connsiteX3" fmla="*/ 3708000 w 3708000"/>
              <a:gd name="connsiteY3" fmla="*/ 95402 h 550800"/>
              <a:gd name="connsiteX4" fmla="*/ 3617998 w 3708000"/>
              <a:gd name="connsiteY4" fmla="*/ 5400 h 550800"/>
              <a:gd name="connsiteX5" fmla="*/ 198002 w 3708000"/>
              <a:gd name="connsiteY5" fmla="*/ 5400 h 550800"/>
              <a:gd name="connsiteX6" fmla="*/ 108000 w 3708000"/>
              <a:gd name="connsiteY6" fmla="*/ 95402 h 550800"/>
              <a:gd name="connsiteX7" fmla="*/ 108000 w 3708000"/>
              <a:gd name="connsiteY7" fmla="*/ 455398 h 550800"/>
              <a:gd name="connsiteX8" fmla="*/ 198002 w 3708000"/>
              <a:gd name="connsiteY8" fmla="*/ 545400 h 550800"/>
              <a:gd name="connsiteX9" fmla="*/ 3617998 w 3708000"/>
              <a:gd name="connsiteY9" fmla="*/ 545400 h 550800"/>
              <a:gd name="connsiteX10" fmla="*/ 3708000 w 3708000"/>
              <a:gd name="connsiteY10" fmla="*/ 455398 h 550800"/>
              <a:gd name="connsiteX11" fmla="*/ 3708000 w 3708000"/>
              <a:gd name="connsiteY11" fmla="*/ 458998 h 550800"/>
              <a:gd name="connsiteX12" fmla="*/ 3616198 w 3708000"/>
              <a:gd name="connsiteY12" fmla="*/ 550800 h 550800"/>
              <a:gd name="connsiteX13" fmla="*/ 91802 w 3708000"/>
              <a:gd name="connsiteY13" fmla="*/ 550800 h 550800"/>
              <a:gd name="connsiteX14" fmla="*/ 0 w 3708000"/>
              <a:gd name="connsiteY14" fmla="*/ 458998 h 550800"/>
              <a:gd name="connsiteX15" fmla="*/ 0 w 3708000"/>
              <a:gd name="connsiteY15" fmla="*/ 91802 h 550800"/>
              <a:gd name="connsiteX16" fmla="*/ 91802 w 3708000"/>
              <a:gd name="connsiteY16" fmla="*/ 0 h 55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08000" h="550800">
                <a:moveTo>
                  <a:pt x="91802" y="0"/>
                </a:moveTo>
                <a:lnTo>
                  <a:pt x="3616198" y="0"/>
                </a:lnTo>
                <a:cubicBezTo>
                  <a:pt x="3666899" y="0"/>
                  <a:pt x="3708000" y="41101"/>
                  <a:pt x="3708000" y="91802"/>
                </a:cubicBezTo>
                <a:lnTo>
                  <a:pt x="3708000" y="95402"/>
                </a:lnTo>
                <a:cubicBezTo>
                  <a:pt x="3708000" y="45695"/>
                  <a:pt x="3667705" y="5400"/>
                  <a:pt x="3617998" y="5400"/>
                </a:cubicBezTo>
                <a:lnTo>
                  <a:pt x="198002" y="5400"/>
                </a:lnTo>
                <a:cubicBezTo>
                  <a:pt x="148295" y="5400"/>
                  <a:pt x="108000" y="45695"/>
                  <a:pt x="108000" y="95402"/>
                </a:cubicBezTo>
                <a:lnTo>
                  <a:pt x="108000" y="455398"/>
                </a:lnTo>
                <a:cubicBezTo>
                  <a:pt x="108000" y="505105"/>
                  <a:pt x="148295" y="545400"/>
                  <a:pt x="198002" y="545400"/>
                </a:cubicBezTo>
                <a:lnTo>
                  <a:pt x="3617998" y="545400"/>
                </a:lnTo>
                <a:cubicBezTo>
                  <a:pt x="3667705" y="545400"/>
                  <a:pt x="3708000" y="505105"/>
                  <a:pt x="3708000" y="455398"/>
                </a:cubicBezTo>
                <a:lnTo>
                  <a:pt x="3708000" y="458998"/>
                </a:lnTo>
                <a:cubicBezTo>
                  <a:pt x="3708000" y="509699"/>
                  <a:pt x="3666899" y="550800"/>
                  <a:pt x="3616198" y="550800"/>
                </a:cubicBezTo>
                <a:lnTo>
                  <a:pt x="91802" y="550800"/>
                </a:lnTo>
                <a:cubicBezTo>
                  <a:pt x="41101" y="550800"/>
                  <a:pt x="0" y="509699"/>
                  <a:pt x="0" y="458998"/>
                </a:cubicBezTo>
                <a:lnTo>
                  <a:pt x="0" y="91802"/>
                </a:lnTo>
                <a:cubicBezTo>
                  <a:pt x="0" y="41101"/>
                  <a:pt x="41101" y="0"/>
                  <a:pt x="91802" y="0"/>
                </a:cubicBezTo>
                <a:close/>
              </a:path>
            </a:pathLst>
          </a:custGeom>
          <a:solidFill>
            <a:srgbClr val="005F4B"/>
          </a:solidFill>
          <a:ln>
            <a:solidFill>
              <a:srgbClr val="005F4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rtlCol="0" anchor="ctr">
            <a:noAutofit/>
          </a:bodyPr>
          <a:lstStyle/>
          <a:p>
            <a:pPr algn="ctr"/>
            <a:r>
              <a:rPr lang="ko-KR" altLang="en-US" sz="1600" b="1" dirty="0">
                <a:solidFill>
                  <a:srgbClr val="003738"/>
                </a:solidFill>
              </a:rPr>
              <a:t>유지보수 조직 역할</a:t>
            </a:r>
          </a:p>
        </p:txBody>
      </p:sp>
    </p:spTree>
    <p:extLst>
      <p:ext uri="{BB962C8B-B14F-4D97-AF65-F5344CB8AC3E}">
        <p14:creationId xmlns:p14="http://schemas.microsoft.com/office/powerpoint/2010/main" val="31944339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BC16A-2A2B-4AC8-A73B-D8479ECD8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4.3.1 </a:t>
            </a:r>
            <a:r>
              <a:rPr lang="ko-KR" altLang="en-US" dirty="0"/>
              <a:t>기술지원 방안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A5D648-C35E-44AB-A1FA-CABC3B73BB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교육 및 기술지원 방안</a:t>
            </a:r>
          </a:p>
        </p:txBody>
      </p:sp>
      <p:sp>
        <p:nvSpPr>
          <p:cNvPr id="5" name="Rectangle 125">
            <a:extLst>
              <a:ext uri="{FF2B5EF4-FFF2-40B4-BE49-F238E27FC236}">
                <a16:creationId xmlns:a16="http://schemas.microsoft.com/office/drawing/2014/main" id="{7F63D1FD-9540-41F0-B999-8C54393993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41" y="2271904"/>
            <a:ext cx="842645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65100" indent="-1651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71450" indent="-171450" algn="just" eaLnBrk="1" fontAlgn="base" hangingPunct="1">
              <a:spcBef>
                <a:spcPct val="20000"/>
              </a:spcBef>
              <a:spcAft>
                <a:spcPts val="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kumimoji="0" lang="ko-KR" altLang="en-US" sz="1200" dirty="0">
                <a:solidFill>
                  <a:srgbClr val="4D4D4D"/>
                </a:solidFill>
                <a:latin typeface="+mn-ea"/>
                <a:ea typeface="+mn-ea"/>
              </a:rPr>
              <a:t>전담 엔지니어를 통한 체계적이고 안정적인 사전 예방 활동</a:t>
            </a:r>
            <a:r>
              <a:rPr kumimoji="0" lang="en-US" altLang="ko-KR" sz="1200" dirty="0">
                <a:solidFill>
                  <a:srgbClr val="4D4D4D"/>
                </a:solidFill>
                <a:latin typeface="+mn-ea"/>
                <a:ea typeface="+mn-ea"/>
              </a:rPr>
              <a:t>(PM) </a:t>
            </a:r>
            <a:r>
              <a:rPr kumimoji="0" lang="ko-KR" altLang="en-US" sz="1200" dirty="0">
                <a:solidFill>
                  <a:srgbClr val="4D4D4D"/>
                </a:solidFill>
                <a:latin typeface="+mn-ea"/>
                <a:ea typeface="+mn-ea"/>
              </a:rPr>
              <a:t>실시</a:t>
            </a:r>
          </a:p>
          <a:p>
            <a:pPr marL="171450" indent="-171450" algn="just" eaLnBrk="1" fontAlgn="base" hangingPunct="1">
              <a:spcBef>
                <a:spcPct val="20000"/>
              </a:spcBef>
              <a:spcAft>
                <a:spcPts val="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kumimoji="0" lang="ko-KR" altLang="en-US" sz="1200" dirty="0">
                <a:solidFill>
                  <a:srgbClr val="4D4D4D"/>
                </a:solidFill>
                <a:latin typeface="+mn-ea"/>
                <a:ea typeface="+mn-ea"/>
              </a:rPr>
              <a:t>무상유지보수 기간 동안 무상으로 지원 </a:t>
            </a:r>
          </a:p>
          <a:p>
            <a:pPr marL="171450" indent="-171450" algn="just" eaLnBrk="1" fontAlgn="base" hangingPunct="1">
              <a:spcBef>
                <a:spcPct val="20000"/>
              </a:spcBef>
              <a:spcAft>
                <a:spcPts val="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kumimoji="0" lang="ko-KR" altLang="en-US" sz="1200" dirty="0">
                <a:solidFill>
                  <a:srgbClr val="4D4D4D"/>
                </a:solidFill>
                <a:latin typeface="+mn-ea"/>
                <a:ea typeface="+mn-ea"/>
              </a:rPr>
              <a:t>정기 예방정비</a:t>
            </a:r>
            <a:r>
              <a:rPr kumimoji="0" lang="en-US" altLang="ko-KR" sz="1200" dirty="0">
                <a:solidFill>
                  <a:srgbClr val="4D4D4D"/>
                </a:solidFill>
                <a:latin typeface="+mn-ea"/>
                <a:ea typeface="+mn-ea"/>
              </a:rPr>
              <a:t>(</a:t>
            </a:r>
            <a:r>
              <a:rPr kumimoji="0" lang="ko-KR" altLang="en-US" sz="1200" dirty="0">
                <a:solidFill>
                  <a:srgbClr val="4D4D4D"/>
                </a:solidFill>
                <a:latin typeface="+mn-ea"/>
                <a:ea typeface="+mn-ea"/>
              </a:rPr>
              <a:t>매월 </a:t>
            </a:r>
            <a:r>
              <a:rPr kumimoji="0" lang="en-US" altLang="ko-KR" sz="1200" dirty="0">
                <a:solidFill>
                  <a:srgbClr val="4D4D4D"/>
                </a:solidFill>
                <a:latin typeface="+mn-ea"/>
                <a:ea typeface="+mn-ea"/>
              </a:rPr>
              <a:t>1</a:t>
            </a:r>
            <a:r>
              <a:rPr kumimoji="0" lang="ko-KR" altLang="en-US" sz="1200" dirty="0">
                <a:solidFill>
                  <a:srgbClr val="4D4D4D"/>
                </a:solidFill>
                <a:latin typeface="+mn-ea"/>
                <a:ea typeface="+mn-ea"/>
              </a:rPr>
              <a:t>회</a:t>
            </a:r>
            <a:r>
              <a:rPr kumimoji="0" lang="en-US" altLang="ko-KR" sz="1200" dirty="0">
                <a:solidFill>
                  <a:srgbClr val="4D4D4D"/>
                </a:solidFill>
                <a:latin typeface="+mn-ea"/>
                <a:ea typeface="+mn-ea"/>
              </a:rPr>
              <a:t>)</a:t>
            </a:r>
            <a:r>
              <a:rPr kumimoji="0" lang="ko-KR" altLang="en-US" sz="1200" dirty="0">
                <a:solidFill>
                  <a:srgbClr val="4D4D4D"/>
                </a:solidFill>
                <a:latin typeface="+mn-ea"/>
                <a:ea typeface="+mn-ea"/>
              </a:rPr>
              <a:t>와 수시 예방정비 </a:t>
            </a:r>
            <a:r>
              <a:rPr kumimoji="0" lang="en-US" altLang="ko-KR" sz="1200" dirty="0">
                <a:solidFill>
                  <a:srgbClr val="4D4D4D"/>
                </a:solidFill>
                <a:latin typeface="+mn-ea"/>
                <a:ea typeface="+mn-ea"/>
              </a:rPr>
              <a:t>(</a:t>
            </a:r>
            <a:r>
              <a:rPr kumimoji="0" lang="ko-KR" altLang="en-US" sz="1200" dirty="0">
                <a:solidFill>
                  <a:srgbClr val="4D4D4D"/>
                </a:solidFill>
                <a:latin typeface="+mn-ea"/>
                <a:ea typeface="+mn-ea"/>
              </a:rPr>
              <a:t>장애의 위험</a:t>
            </a:r>
            <a:r>
              <a:rPr kumimoji="0" lang="en-US" altLang="ko-KR" sz="1200" dirty="0">
                <a:solidFill>
                  <a:srgbClr val="4D4D4D"/>
                </a:solidFill>
                <a:latin typeface="+mn-ea"/>
                <a:ea typeface="+mn-ea"/>
              </a:rPr>
              <a:t>, S/W </a:t>
            </a:r>
            <a:r>
              <a:rPr kumimoji="0" lang="ko-KR" altLang="en-US" sz="1200" dirty="0">
                <a:solidFill>
                  <a:srgbClr val="4D4D4D"/>
                </a:solidFill>
                <a:latin typeface="+mn-ea"/>
                <a:ea typeface="+mn-ea"/>
              </a:rPr>
              <a:t>등 </a:t>
            </a:r>
            <a:r>
              <a:rPr kumimoji="0" lang="en-US" altLang="ko-KR" sz="1200" dirty="0">
                <a:solidFill>
                  <a:srgbClr val="4D4D4D"/>
                </a:solidFill>
                <a:latin typeface="+mn-ea"/>
                <a:ea typeface="+mn-ea"/>
              </a:rPr>
              <a:t>microcode upgrade </a:t>
            </a:r>
            <a:r>
              <a:rPr kumimoji="0" lang="ko-KR" altLang="en-US" sz="1200" dirty="0">
                <a:solidFill>
                  <a:srgbClr val="4D4D4D"/>
                </a:solidFill>
                <a:latin typeface="+mn-ea"/>
                <a:ea typeface="+mn-ea"/>
              </a:rPr>
              <a:t>후 모니터링 등</a:t>
            </a:r>
            <a:r>
              <a:rPr kumimoji="0" lang="en-US" altLang="ko-KR" sz="1200" dirty="0">
                <a:solidFill>
                  <a:srgbClr val="4D4D4D"/>
                </a:solidFill>
                <a:latin typeface="+mn-ea"/>
                <a:ea typeface="+mn-ea"/>
              </a:rPr>
              <a:t>)</a:t>
            </a:r>
            <a:r>
              <a:rPr kumimoji="0" lang="ko-KR" altLang="en-US" sz="1200" dirty="0">
                <a:solidFill>
                  <a:srgbClr val="4D4D4D"/>
                </a:solidFill>
                <a:latin typeface="+mn-ea"/>
                <a:ea typeface="+mn-ea"/>
              </a:rPr>
              <a:t>로 구분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E14EB81-6C43-462D-B1B4-AB48A34E8CF5}"/>
              </a:ext>
            </a:extLst>
          </p:cNvPr>
          <p:cNvSpPr>
            <a:spLocks noChangeAspect="1"/>
          </p:cNvSpPr>
          <p:nvPr/>
        </p:nvSpPr>
        <p:spPr bwMode="auto">
          <a:xfrm>
            <a:off x="1859180" y="3348013"/>
            <a:ext cx="2880000" cy="288000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005F4B"/>
            </a:solidFill>
            <a:prstDash val="solid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006AD6">
                  <a:lumMod val="50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6" name="Text Box 3658">
            <a:extLst>
              <a:ext uri="{FF2B5EF4-FFF2-40B4-BE49-F238E27FC236}">
                <a16:creationId xmlns:a16="http://schemas.microsoft.com/office/drawing/2014/main" id="{5094D1E4-7D94-4397-98A8-EE2D80AF6BC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598871" y="3622820"/>
            <a:ext cx="1330492" cy="41036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>
            <a:spAutoFit/>
          </a:bodyPr>
          <a:lstStyle>
            <a:lvl1pPr defTabSz="887413" eaLnBrk="0" hangingPunct="0">
              <a:lnSpc>
                <a:spcPct val="120000"/>
              </a:lnSpc>
              <a:buClr>
                <a:schemeClr val="tx1"/>
              </a:buClr>
              <a:buFont typeface="Wingdings" pitchFamily="2" charset="2"/>
              <a:buChar char="v"/>
              <a:defRPr kumimoji="1" sz="1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25488" indent="-279400" defTabSz="887413" eaLnBrk="0" hangingPunct="0">
              <a:lnSpc>
                <a:spcPct val="120000"/>
              </a:lnSpc>
              <a:buClr>
                <a:schemeClr val="tx1"/>
              </a:buClr>
              <a:buFont typeface="Wingdings" pitchFamily="2" charset="2"/>
              <a:buChar char="v"/>
              <a:defRPr kumimoji="1" sz="1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16013" indent="-222250" defTabSz="887413" eaLnBrk="0" hangingPunct="0">
              <a:lnSpc>
                <a:spcPct val="120000"/>
              </a:lnSpc>
              <a:buClr>
                <a:schemeClr val="tx1"/>
              </a:buClr>
              <a:buFont typeface="Wingdings" pitchFamily="2" charset="2"/>
              <a:buChar char="v"/>
              <a:defRPr kumimoji="1" sz="1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563688" indent="-223838" defTabSz="887413" eaLnBrk="0" hangingPunct="0">
              <a:lnSpc>
                <a:spcPct val="120000"/>
              </a:lnSpc>
              <a:buClr>
                <a:schemeClr val="tx1"/>
              </a:buClr>
              <a:buFont typeface="Wingdings" pitchFamily="2" charset="2"/>
              <a:buChar char="v"/>
              <a:defRPr kumimoji="1" sz="1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09775" indent="-223838" defTabSz="887413" eaLnBrk="0" hangingPunct="0">
              <a:lnSpc>
                <a:spcPct val="120000"/>
              </a:lnSpc>
              <a:buClr>
                <a:schemeClr val="tx1"/>
              </a:buClr>
              <a:buFont typeface="Wingdings" pitchFamily="2" charset="2"/>
              <a:buChar char="v"/>
              <a:defRPr kumimoji="1" sz="1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466975" indent="-223838" defTabSz="887413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v"/>
              <a:defRPr kumimoji="1" sz="1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24175" indent="-223838" defTabSz="887413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v"/>
              <a:defRPr kumimoji="1" sz="1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381375" indent="-223838" defTabSz="887413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v"/>
              <a:defRPr kumimoji="1" sz="1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38575" indent="-223838" defTabSz="887413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v"/>
              <a:defRPr kumimoji="1" sz="1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marR="0" lvl="0" indent="0" algn="ctr" defTabSz="887413" eaLnBrk="0" fontAlgn="ctr" latinLnBrk="0" hangingPunc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3738"/>
                </a:solidFill>
                <a:effectLst/>
                <a:uLnTx/>
                <a:uFillTx/>
                <a:latin typeface="+mn-ea"/>
                <a:ea typeface="+mn-ea"/>
              </a:rPr>
              <a:t>정기 예방정비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3738"/>
                </a:solidFill>
                <a:effectLst/>
                <a:uLnTx/>
                <a:uFillTx/>
                <a:latin typeface="+mn-ea"/>
                <a:ea typeface="+mn-ea"/>
              </a:rPr>
              <a:t>(PM)</a:t>
            </a:r>
            <a:b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3738"/>
                </a:solidFill>
                <a:effectLst/>
                <a:uLnTx/>
                <a:uFillTx/>
                <a:latin typeface="+mn-ea"/>
                <a:ea typeface="+mn-ea"/>
              </a:rPr>
            </a:b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3738"/>
                </a:solidFill>
                <a:effectLst/>
                <a:uLnTx/>
                <a:uFillTx/>
                <a:latin typeface="+mn-ea"/>
                <a:ea typeface="+mn-ea"/>
              </a:rPr>
              <a:t>실시</a:t>
            </a:r>
          </a:p>
        </p:txBody>
      </p:sp>
      <p:sp>
        <p:nvSpPr>
          <p:cNvPr id="18" name="Rectangle 126">
            <a:extLst>
              <a:ext uri="{FF2B5EF4-FFF2-40B4-BE49-F238E27FC236}">
                <a16:creationId xmlns:a16="http://schemas.microsoft.com/office/drawing/2014/main" id="{918642CA-F0AA-4190-9132-44BA81606F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816" y="4227261"/>
            <a:ext cx="2139950" cy="1071562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30175" marR="0" lvl="0" indent="-130175" defTabSz="914400" eaLnBrk="1" fontAlgn="auto" latinLnBrk="0" hangingPunct="1">
              <a:lnSpc>
                <a:spcPts val="1200"/>
              </a:lnSpc>
              <a:spcBef>
                <a:spcPts val="400"/>
              </a:spcBef>
              <a:spcAft>
                <a:spcPts val="0"/>
              </a:spcAft>
              <a:buClr>
                <a:srgbClr val="00B336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</a:rPr>
              <a:t>매월 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</a:rPr>
              <a:t>1</a:t>
            </a: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</a:rPr>
              <a:t>회 실시</a:t>
            </a:r>
          </a:p>
          <a:p>
            <a:pPr marL="130175" marR="0" lvl="0" indent="-130175" defTabSz="914400" eaLnBrk="1" fontAlgn="auto" latinLnBrk="0" hangingPunct="1">
              <a:lnSpc>
                <a:spcPts val="1200"/>
              </a:lnSpc>
              <a:spcBef>
                <a:spcPts val="400"/>
              </a:spcBef>
              <a:spcAft>
                <a:spcPts val="0"/>
              </a:spcAft>
              <a:buClr>
                <a:srgbClr val="00B336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</a:rPr>
              <a:t>사전 체크 리스트 점검</a:t>
            </a:r>
            <a:endParaRPr kumimoji="0" lang="en-US" altLang="ko-KR" sz="1050" b="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+mn-ea"/>
            </a:endParaRPr>
          </a:p>
          <a:p>
            <a:pPr marL="130175" marR="0" lvl="0" indent="-130175" defTabSz="914400" eaLnBrk="1" fontAlgn="auto" latinLnBrk="0" hangingPunct="1">
              <a:lnSpc>
                <a:spcPts val="1200"/>
              </a:lnSpc>
              <a:spcBef>
                <a:spcPts val="400"/>
              </a:spcBef>
              <a:spcAft>
                <a:spcPts val="0"/>
              </a:spcAft>
              <a:buClr>
                <a:srgbClr val="00B336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</a:rPr>
              <a:t>발견된 문제점을 집중 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</a:rPr>
              <a:t>Check </a:t>
            </a: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</a:rPr>
              <a:t>및 조치</a:t>
            </a:r>
          </a:p>
          <a:p>
            <a:pPr marL="130175" marR="0" lvl="0" indent="-130175" defTabSz="914400" eaLnBrk="1" fontAlgn="auto" latinLnBrk="0" hangingPunct="1">
              <a:lnSpc>
                <a:spcPts val="1200"/>
              </a:lnSpc>
              <a:spcBef>
                <a:spcPts val="400"/>
              </a:spcBef>
              <a:spcAft>
                <a:spcPts val="0"/>
              </a:spcAft>
              <a:buClr>
                <a:srgbClr val="00B336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ko-KR" altLang="en-US" sz="1050" kern="0" dirty="0">
                <a:solidFill>
                  <a:srgbClr val="333333"/>
                </a:solidFill>
                <a:latin typeface="+mn-ea"/>
              </a:rPr>
              <a:t>분</a:t>
            </a: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</a:rPr>
              <a:t>기별 해당 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</a:rPr>
              <a:t>site </a:t>
            </a: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</a:rPr>
              <a:t>발생 문제 분석 및 원인 규명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</a:rPr>
              <a:t>, </a:t>
            </a: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</a:rPr>
              <a:t>대책 수립하여 고장 발생률 최소화</a:t>
            </a:r>
            <a:endParaRPr kumimoji="0" lang="en-US" altLang="ko-KR" sz="1050" b="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F494784-F12E-43F5-8162-C6431C6F454A}"/>
              </a:ext>
            </a:extLst>
          </p:cNvPr>
          <p:cNvSpPr>
            <a:spLocks noChangeAspect="1"/>
          </p:cNvSpPr>
          <p:nvPr/>
        </p:nvSpPr>
        <p:spPr bwMode="auto">
          <a:xfrm>
            <a:off x="5243730" y="3348013"/>
            <a:ext cx="2880000" cy="288000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005F4B"/>
            </a:solidFill>
            <a:prstDash val="solid"/>
            <a:headEnd type="none" w="med" len="med"/>
            <a:tailEnd type="none" w="med" len="med"/>
          </a:ln>
          <a:effectLst>
            <a:innerShdw blurRad="190500">
              <a:prstClr val="black">
                <a:alpha val="39000"/>
              </a:prstClr>
            </a:innerShdw>
          </a:effectLst>
        </p:spPr>
        <p:txBody>
          <a:bodyPr wrap="none"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006AD6">
                  <a:lumMod val="50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0" name="Text Box 3658">
            <a:extLst>
              <a:ext uri="{FF2B5EF4-FFF2-40B4-BE49-F238E27FC236}">
                <a16:creationId xmlns:a16="http://schemas.microsoft.com/office/drawing/2014/main" id="{4B0C0882-7FF4-49B9-8D54-A490EA1A367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983421" y="3622820"/>
            <a:ext cx="1330492" cy="41036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>
            <a:spAutoFit/>
          </a:bodyPr>
          <a:lstStyle>
            <a:lvl1pPr defTabSz="887413" eaLnBrk="0" hangingPunct="0">
              <a:lnSpc>
                <a:spcPct val="120000"/>
              </a:lnSpc>
              <a:buClr>
                <a:schemeClr val="tx1"/>
              </a:buClr>
              <a:buFont typeface="Wingdings" pitchFamily="2" charset="2"/>
              <a:buChar char="v"/>
              <a:defRPr kumimoji="1" sz="1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25488" indent="-279400" defTabSz="887413" eaLnBrk="0" hangingPunct="0">
              <a:lnSpc>
                <a:spcPct val="120000"/>
              </a:lnSpc>
              <a:buClr>
                <a:schemeClr val="tx1"/>
              </a:buClr>
              <a:buFont typeface="Wingdings" pitchFamily="2" charset="2"/>
              <a:buChar char="v"/>
              <a:defRPr kumimoji="1" sz="1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16013" indent="-222250" defTabSz="887413" eaLnBrk="0" hangingPunct="0">
              <a:lnSpc>
                <a:spcPct val="120000"/>
              </a:lnSpc>
              <a:buClr>
                <a:schemeClr val="tx1"/>
              </a:buClr>
              <a:buFont typeface="Wingdings" pitchFamily="2" charset="2"/>
              <a:buChar char="v"/>
              <a:defRPr kumimoji="1" sz="1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563688" indent="-223838" defTabSz="887413" eaLnBrk="0" hangingPunct="0">
              <a:lnSpc>
                <a:spcPct val="120000"/>
              </a:lnSpc>
              <a:buClr>
                <a:schemeClr val="tx1"/>
              </a:buClr>
              <a:buFont typeface="Wingdings" pitchFamily="2" charset="2"/>
              <a:buChar char="v"/>
              <a:defRPr kumimoji="1" sz="1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09775" indent="-223838" defTabSz="887413" eaLnBrk="0" hangingPunct="0">
              <a:lnSpc>
                <a:spcPct val="120000"/>
              </a:lnSpc>
              <a:buClr>
                <a:schemeClr val="tx1"/>
              </a:buClr>
              <a:buFont typeface="Wingdings" pitchFamily="2" charset="2"/>
              <a:buChar char="v"/>
              <a:defRPr kumimoji="1" sz="1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466975" indent="-223838" defTabSz="887413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v"/>
              <a:defRPr kumimoji="1" sz="1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24175" indent="-223838" defTabSz="887413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v"/>
              <a:defRPr kumimoji="1" sz="1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381375" indent="-223838" defTabSz="887413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v"/>
              <a:defRPr kumimoji="1" sz="1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38575" indent="-223838" defTabSz="887413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v"/>
              <a:defRPr kumimoji="1" sz="1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marL="0" marR="0" lvl="0" indent="0" algn="ctr" defTabSz="887413" eaLnBrk="0" fontAlgn="ctr" latinLnBrk="0" hangingPunct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3738"/>
                </a:solidFill>
                <a:effectLst/>
                <a:uLnTx/>
                <a:uFillTx/>
                <a:latin typeface="+mn-ea"/>
                <a:ea typeface="+mn-ea"/>
              </a:rPr>
              <a:t>수시 예방정비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3738"/>
                </a:solidFill>
                <a:effectLst/>
                <a:uLnTx/>
                <a:uFillTx/>
                <a:latin typeface="+mn-ea"/>
                <a:ea typeface="+mn-ea"/>
              </a:rPr>
              <a:t>(PM)</a:t>
            </a:r>
            <a:b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3738"/>
                </a:solidFill>
                <a:effectLst/>
                <a:uLnTx/>
                <a:uFillTx/>
                <a:latin typeface="+mn-ea"/>
                <a:ea typeface="+mn-ea"/>
              </a:rPr>
            </a:b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3738"/>
                </a:solidFill>
                <a:effectLst/>
                <a:uLnTx/>
                <a:uFillTx/>
                <a:latin typeface="+mn-ea"/>
                <a:ea typeface="+mn-ea"/>
              </a:rPr>
              <a:t>실시</a:t>
            </a:r>
          </a:p>
        </p:txBody>
      </p:sp>
      <p:sp>
        <p:nvSpPr>
          <p:cNvPr id="12" name="Rectangle 126">
            <a:extLst>
              <a:ext uri="{FF2B5EF4-FFF2-40B4-BE49-F238E27FC236}">
                <a16:creationId xmlns:a16="http://schemas.microsoft.com/office/drawing/2014/main" id="{9073332F-F0CD-4E04-ADCC-AB823199E4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8366" y="4227261"/>
            <a:ext cx="2346325" cy="1071562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130175" marR="0" lvl="0" indent="-130175" defTabSz="914400" eaLnBrk="1" fontAlgn="auto" latinLnBrk="0" hangingPunct="1">
              <a:lnSpc>
                <a:spcPts val="1200"/>
              </a:lnSpc>
              <a:spcBef>
                <a:spcPts val="400"/>
              </a:spcBef>
              <a:spcAft>
                <a:spcPts val="0"/>
              </a:spcAft>
              <a:buClr>
                <a:srgbClr val="00B336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</a:rPr>
              <a:t>수시 실시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</a:rPr>
              <a:t>(</a:t>
            </a: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</a:rPr>
              <a:t>장애발생 위험요소 또는 점검 필요한 상황 또는 고객사의 요청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</a:rPr>
              <a:t>)</a:t>
            </a:r>
          </a:p>
          <a:p>
            <a:pPr marL="130175" marR="0" lvl="0" indent="-130175" defTabSz="914400" eaLnBrk="1" fontAlgn="auto" latinLnBrk="0" hangingPunct="1">
              <a:lnSpc>
                <a:spcPts val="1200"/>
              </a:lnSpc>
              <a:spcBef>
                <a:spcPts val="400"/>
              </a:spcBef>
              <a:spcAft>
                <a:spcPts val="0"/>
              </a:spcAft>
              <a:buClr>
                <a:srgbClr val="00B336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</a:rPr>
              <a:t>시스템 운영 중 고객이 필요로 하는 환경 요구 시 적극 지원</a:t>
            </a:r>
          </a:p>
          <a:p>
            <a:pPr marL="130175" marR="0" lvl="0" indent="-130175" defTabSz="914400" eaLnBrk="1" fontAlgn="auto" latinLnBrk="0" hangingPunct="1">
              <a:lnSpc>
                <a:spcPts val="1200"/>
              </a:lnSpc>
              <a:spcBef>
                <a:spcPts val="400"/>
              </a:spcBef>
              <a:spcAft>
                <a:spcPts val="0"/>
              </a:spcAft>
              <a:buClr>
                <a:srgbClr val="00B336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</a:rPr>
              <a:t>고객의 사정으로 인한 장비 이전</a:t>
            </a: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</a:rPr>
              <a:t>, </a:t>
            </a: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</a:rPr>
              <a:t>해체 및 </a:t>
            </a:r>
            <a:r>
              <a:rPr kumimoji="0" lang="ko-KR" alt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</a:rPr>
              <a:t>재설치에</a:t>
            </a: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</a:rPr>
              <a:t> 대한 지원 시행</a:t>
            </a: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D0105686-370A-4F06-9AD0-2FEB530B7355}"/>
              </a:ext>
            </a:extLst>
          </p:cNvPr>
          <p:cNvSpPr/>
          <p:nvPr/>
        </p:nvSpPr>
        <p:spPr>
          <a:xfrm>
            <a:off x="2793000" y="1485709"/>
            <a:ext cx="4320000" cy="432000"/>
          </a:xfrm>
          <a:custGeom>
            <a:avLst/>
            <a:gdLst>
              <a:gd name="connsiteX0" fmla="*/ 91802 w 3708000"/>
              <a:gd name="connsiteY0" fmla="*/ 0 h 550800"/>
              <a:gd name="connsiteX1" fmla="*/ 3616198 w 3708000"/>
              <a:gd name="connsiteY1" fmla="*/ 0 h 550800"/>
              <a:gd name="connsiteX2" fmla="*/ 3708000 w 3708000"/>
              <a:gd name="connsiteY2" fmla="*/ 91802 h 550800"/>
              <a:gd name="connsiteX3" fmla="*/ 3708000 w 3708000"/>
              <a:gd name="connsiteY3" fmla="*/ 95402 h 550800"/>
              <a:gd name="connsiteX4" fmla="*/ 3617998 w 3708000"/>
              <a:gd name="connsiteY4" fmla="*/ 5400 h 550800"/>
              <a:gd name="connsiteX5" fmla="*/ 198002 w 3708000"/>
              <a:gd name="connsiteY5" fmla="*/ 5400 h 550800"/>
              <a:gd name="connsiteX6" fmla="*/ 108000 w 3708000"/>
              <a:gd name="connsiteY6" fmla="*/ 95402 h 550800"/>
              <a:gd name="connsiteX7" fmla="*/ 108000 w 3708000"/>
              <a:gd name="connsiteY7" fmla="*/ 455398 h 550800"/>
              <a:gd name="connsiteX8" fmla="*/ 198002 w 3708000"/>
              <a:gd name="connsiteY8" fmla="*/ 545400 h 550800"/>
              <a:gd name="connsiteX9" fmla="*/ 3617998 w 3708000"/>
              <a:gd name="connsiteY9" fmla="*/ 545400 h 550800"/>
              <a:gd name="connsiteX10" fmla="*/ 3708000 w 3708000"/>
              <a:gd name="connsiteY10" fmla="*/ 455398 h 550800"/>
              <a:gd name="connsiteX11" fmla="*/ 3708000 w 3708000"/>
              <a:gd name="connsiteY11" fmla="*/ 458998 h 550800"/>
              <a:gd name="connsiteX12" fmla="*/ 3616198 w 3708000"/>
              <a:gd name="connsiteY12" fmla="*/ 550800 h 550800"/>
              <a:gd name="connsiteX13" fmla="*/ 91802 w 3708000"/>
              <a:gd name="connsiteY13" fmla="*/ 550800 h 550800"/>
              <a:gd name="connsiteX14" fmla="*/ 0 w 3708000"/>
              <a:gd name="connsiteY14" fmla="*/ 458998 h 550800"/>
              <a:gd name="connsiteX15" fmla="*/ 0 w 3708000"/>
              <a:gd name="connsiteY15" fmla="*/ 91802 h 550800"/>
              <a:gd name="connsiteX16" fmla="*/ 91802 w 3708000"/>
              <a:gd name="connsiteY16" fmla="*/ 0 h 55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08000" h="550800">
                <a:moveTo>
                  <a:pt x="91802" y="0"/>
                </a:moveTo>
                <a:lnTo>
                  <a:pt x="3616198" y="0"/>
                </a:lnTo>
                <a:cubicBezTo>
                  <a:pt x="3666899" y="0"/>
                  <a:pt x="3708000" y="41101"/>
                  <a:pt x="3708000" y="91802"/>
                </a:cubicBezTo>
                <a:lnTo>
                  <a:pt x="3708000" y="95402"/>
                </a:lnTo>
                <a:cubicBezTo>
                  <a:pt x="3708000" y="45695"/>
                  <a:pt x="3667705" y="5400"/>
                  <a:pt x="3617998" y="5400"/>
                </a:cubicBezTo>
                <a:lnTo>
                  <a:pt x="198002" y="5400"/>
                </a:lnTo>
                <a:cubicBezTo>
                  <a:pt x="148295" y="5400"/>
                  <a:pt x="108000" y="45695"/>
                  <a:pt x="108000" y="95402"/>
                </a:cubicBezTo>
                <a:lnTo>
                  <a:pt x="108000" y="455398"/>
                </a:lnTo>
                <a:cubicBezTo>
                  <a:pt x="108000" y="505105"/>
                  <a:pt x="148295" y="545400"/>
                  <a:pt x="198002" y="545400"/>
                </a:cubicBezTo>
                <a:lnTo>
                  <a:pt x="3617998" y="545400"/>
                </a:lnTo>
                <a:cubicBezTo>
                  <a:pt x="3667705" y="545400"/>
                  <a:pt x="3708000" y="505105"/>
                  <a:pt x="3708000" y="455398"/>
                </a:cubicBezTo>
                <a:lnTo>
                  <a:pt x="3708000" y="458998"/>
                </a:lnTo>
                <a:cubicBezTo>
                  <a:pt x="3708000" y="509699"/>
                  <a:pt x="3666899" y="550800"/>
                  <a:pt x="3616198" y="550800"/>
                </a:cubicBezTo>
                <a:lnTo>
                  <a:pt x="91802" y="550800"/>
                </a:lnTo>
                <a:cubicBezTo>
                  <a:pt x="41101" y="550800"/>
                  <a:pt x="0" y="509699"/>
                  <a:pt x="0" y="458998"/>
                </a:cubicBezTo>
                <a:lnTo>
                  <a:pt x="0" y="91802"/>
                </a:lnTo>
                <a:cubicBezTo>
                  <a:pt x="0" y="41101"/>
                  <a:pt x="41101" y="0"/>
                  <a:pt x="91802" y="0"/>
                </a:cubicBezTo>
                <a:close/>
              </a:path>
            </a:pathLst>
          </a:custGeom>
          <a:solidFill>
            <a:srgbClr val="005F4B"/>
          </a:solidFill>
          <a:ln>
            <a:solidFill>
              <a:srgbClr val="005F4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rtlCol="0" anchor="ctr">
            <a:noAutofit/>
          </a:bodyPr>
          <a:lstStyle/>
          <a:p>
            <a:pPr algn="ctr"/>
            <a:r>
              <a:rPr lang="ko-KR" altLang="en-US" sz="1600" b="1" dirty="0">
                <a:solidFill>
                  <a:srgbClr val="003738"/>
                </a:solidFill>
              </a:rPr>
              <a:t>사전 예방 활동방안</a:t>
            </a:r>
          </a:p>
        </p:txBody>
      </p:sp>
    </p:spTree>
    <p:extLst>
      <p:ext uri="{BB962C8B-B14F-4D97-AF65-F5344CB8AC3E}">
        <p14:creationId xmlns:p14="http://schemas.microsoft.com/office/powerpoint/2010/main" val="38868203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0A86C7-11DD-4836-9D8B-F2326EB3A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8CE02B-8176-4E73-9D50-1BC639A5E1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1FBF58A-C81C-4EC3-B630-097010F7B9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905733"/>
              </p:ext>
            </p:extLst>
          </p:nvPr>
        </p:nvGraphicFramePr>
        <p:xfrm>
          <a:off x="1576389" y="3243635"/>
          <a:ext cx="6753223" cy="464334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619373">
                  <a:extLst>
                    <a:ext uri="{9D8B030D-6E8A-4147-A177-3AD203B41FA5}">
                      <a16:colId xmlns:a16="http://schemas.microsoft.com/office/drawing/2014/main" val="3453401253"/>
                    </a:ext>
                  </a:extLst>
                </a:gridCol>
                <a:gridCol w="4133850">
                  <a:extLst>
                    <a:ext uri="{9D8B030D-6E8A-4147-A177-3AD203B41FA5}">
                      <a16:colId xmlns:a16="http://schemas.microsoft.com/office/drawing/2014/main" val="4212404854"/>
                    </a:ext>
                  </a:extLst>
                </a:gridCol>
              </a:tblGrid>
              <a:tr h="464334">
                <a:tc>
                  <a:txBody>
                    <a:bodyPr/>
                    <a:lstStyle/>
                    <a:p>
                      <a:pPr algn="l" latinLnBrk="0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특별제안 및 기타</a:t>
                      </a:r>
                    </a:p>
                  </a:txBody>
                  <a:tcPr marL="180000" marR="180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20000"/>
                        </a:lnSpc>
                        <a:spcAft>
                          <a:spcPts val="600"/>
                        </a:spcAft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5.1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특별제안 및 기타</a:t>
                      </a:r>
                    </a:p>
                  </a:txBody>
                  <a:tcPr marL="180000" marR="180000" marT="108000" marB="108000" anchor="ctr">
                    <a:lnL w="57150" cap="flat" cmpd="sng" algn="ctr">
                      <a:solidFill>
                        <a:srgbClr val="005F4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49806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97940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114F2-F7DF-4989-AFF8-EAC4774E1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BF16C1-761A-4E20-81A3-3250E68429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8C34705-35DD-419E-8654-F409F1D4EA3A}"/>
              </a:ext>
            </a:extLst>
          </p:cNvPr>
          <p:cNvSpPr/>
          <p:nvPr/>
        </p:nvSpPr>
        <p:spPr>
          <a:xfrm>
            <a:off x="2819400" y="2682240"/>
            <a:ext cx="4267200" cy="2428240"/>
          </a:xfrm>
          <a:prstGeom prst="rect">
            <a:avLst/>
          </a:prstGeom>
          <a:solidFill>
            <a:schemeClr val="bg2"/>
          </a:solidFill>
          <a:ln>
            <a:solidFill>
              <a:srgbClr val="00373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3738"/>
                </a:solidFill>
              </a:rPr>
              <a:t>특별제안 내용</a:t>
            </a: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502EA16B-6524-4F85-87CC-EEA7E46441BC}"/>
              </a:ext>
            </a:extLst>
          </p:cNvPr>
          <p:cNvSpPr/>
          <p:nvPr/>
        </p:nvSpPr>
        <p:spPr>
          <a:xfrm>
            <a:off x="8028764" y="1285887"/>
            <a:ext cx="1691236" cy="1140977"/>
          </a:xfrm>
          <a:prstGeom prst="wedgeRectCallou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373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1200" dirty="0">
                <a:solidFill>
                  <a:srgbClr val="003738"/>
                </a:solidFill>
              </a:rPr>
              <a:t>프로젝트에 맞게 수정</a:t>
            </a:r>
          </a:p>
        </p:txBody>
      </p:sp>
    </p:spTree>
    <p:extLst>
      <p:ext uri="{BB962C8B-B14F-4D97-AF65-F5344CB8AC3E}">
        <p14:creationId xmlns:p14="http://schemas.microsoft.com/office/powerpoint/2010/main" val="36403380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">
            <a:extLst>
              <a:ext uri="{FF2B5EF4-FFF2-40B4-BE49-F238E27FC236}">
                <a16:creationId xmlns:a16="http://schemas.microsoft.com/office/drawing/2014/main" id="{FF4EB968-9D0E-4F02-A398-FD620CBE3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28817" y="4814840"/>
            <a:ext cx="1290939" cy="233705"/>
          </a:xfrm>
          <a:prstGeom prst="rect">
            <a:avLst/>
          </a:prstGeom>
        </p:spPr>
      </p:pic>
      <p:pic>
        <p:nvPicPr>
          <p:cNvPr id="4" name="4">
            <a:extLst>
              <a:ext uri="{FF2B5EF4-FFF2-40B4-BE49-F238E27FC236}">
                <a16:creationId xmlns:a16="http://schemas.microsoft.com/office/drawing/2014/main" id="{33CB6A96-29E3-401D-B752-DE709A269B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61434" y="4808800"/>
            <a:ext cx="1290939" cy="233705"/>
          </a:xfrm>
          <a:prstGeom prst="rect">
            <a:avLst/>
          </a:prstGeom>
        </p:spPr>
      </p:pic>
      <p:pic>
        <p:nvPicPr>
          <p:cNvPr id="5" name="5">
            <a:extLst>
              <a:ext uri="{FF2B5EF4-FFF2-40B4-BE49-F238E27FC236}">
                <a16:creationId xmlns:a16="http://schemas.microsoft.com/office/drawing/2014/main" id="{CDE7AE8C-DAFE-49D8-A2EF-CDC3386891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12001" y="4640792"/>
            <a:ext cx="1244433" cy="397646"/>
          </a:xfrm>
          <a:prstGeom prst="rect">
            <a:avLst/>
          </a:prstGeom>
        </p:spPr>
      </p:pic>
      <p:grpSp>
        <p:nvGrpSpPr>
          <p:cNvPr id="6" name="Group 73">
            <a:extLst>
              <a:ext uri="{FF2B5EF4-FFF2-40B4-BE49-F238E27FC236}">
                <a16:creationId xmlns:a16="http://schemas.microsoft.com/office/drawing/2014/main" id="{FE9456E3-06C8-4259-BA7D-8F0A071BFB43}"/>
              </a:ext>
            </a:extLst>
          </p:cNvPr>
          <p:cNvGrpSpPr>
            <a:grpSpLocks noChangeAspect="1"/>
          </p:cNvGrpSpPr>
          <p:nvPr/>
        </p:nvGrpSpPr>
        <p:grpSpPr>
          <a:xfrm>
            <a:off x="2072726" y="2926127"/>
            <a:ext cx="2399883" cy="898505"/>
            <a:chOff x="613605" y="1931893"/>
            <a:chExt cx="2953702" cy="1105852"/>
          </a:xfrm>
        </p:grpSpPr>
        <p:sp>
          <p:nvSpPr>
            <p:cNvPr id="7" name="10">
              <a:extLst>
                <a:ext uri="{FF2B5EF4-FFF2-40B4-BE49-F238E27FC236}">
                  <a16:creationId xmlns:a16="http://schemas.microsoft.com/office/drawing/2014/main" id="{44382536-85B7-4507-8F63-5BE7810F024D}"/>
                </a:ext>
              </a:extLst>
            </p:cNvPr>
            <p:cNvSpPr/>
            <p:nvPr/>
          </p:nvSpPr>
          <p:spPr>
            <a:xfrm>
              <a:off x="613605" y="1931893"/>
              <a:ext cx="2953702" cy="1105852"/>
            </a:xfrm>
            <a:custGeom>
              <a:avLst/>
              <a:gdLst>
                <a:gd name="connsiteX0" fmla="*/ 2833688 w 2953702"/>
                <a:gd name="connsiteY0" fmla="*/ 1105853 h 1105852"/>
                <a:gd name="connsiteX1" fmla="*/ 119063 w 2953702"/>
                <a:gd name="connsiteY1" fmla="*/ 1105853 h 1105852"/>
                <a:gd name="connsiteX2" fmla="*/ 0 w 2953702"/>
                <a:gd name="connsiteY2" fmla="*/ 986790 h 1105852"/>
                <a:gd name="connsiteX3" fmla="*/ 0 w 2953702"/>
                <a:gd name="connsiteY3" fmla="*/ 119063 h 1105852"/>
                <a:gd name="connsiteX4" fmla="*/ 119063 w 2953702"/>
                <a:gd name="connsiteY4" fmla="*/ 0 h 1105852"/>
                <a:gd name="connsiteX5" fmla="*/ 2834640 w 2953702"/>
                <a:gd name="connsiteY5" fmla="*/ 0 h 1105852"/>
                <a:gd name="connsiteX6" fmla="*/ 2953703 w 2953702"/>
                <a:gd name="connsiteY6" fmla="*/ 119063 h 1105852"/>
                <a:gd name="connsiteX7" fmla="*/ 2953703 w 2953702"/>
                <a:gd name="connsiteY7" fmla="*/ 987743 h 1105852"/>
                <a:gd name="connsiteX8" fmla="*/ 2833688 w 2953702"/>
                <a:gd name="connsiteY8" fmla="*/ 1105853 h 1105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3702" h="1105852">
                  <a:moveTo>
                    <a:pt x="2833688" y="1105853"/>
                  </a:moveTo>
                  <a:lnTo>
                    <a:pt x="119063" y="1105853"/>
                  </a:lnTo>
                  <a:cubicBezTo>
                    <a:pt x="53340" y="1105853"/>
                    <a:pt x="0" y="1052513"/>
                    <a:pt x="0" y="986790"/>
                  </a:cubicBezTo>
                  <a:lnTo>
                    <a:pt x="0" y="119063"/>
                  </a:lnTo>
                  <a:cubicBezTo>
                    <a:pt x="0" y="53340"/>
                    <a:pt x="53340" y="0"/>
                    <a:pt x="119063" y="0"/>
                  </a:cubicBezTo>
                  <a:lnTo>
                    <a:pt x="2834640" y="0"/>
                  </a:lnTo>
                  <a:cubicBezTo>
                    <a:pt x="2900363" y="0"/>
                    <a:pt x="2953703" y="53340"/>
                    <a:pt x="2953703" y="119063"/>
                  </a:cubicBezTo>
                  <a:lnTo>
                    <a:pt x="2953703" y="987743"/>
                  </a:lnTo>
                  <a:cubicBezTo>
                    <a:pt x="2952750" y="1052513"/>
                    <a:pt x="2899410" y="1105853"/>
                    <a:pt x="2833688" y="1105853"/>
                  </a:cubicBezTo>
                </a:path>
              </a:pathLst>
            </a:custGeom>
            <a:solidFill>
              <a:srgbClr val="00B3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463"/>
            </a:p>
          </p:txBody>
        </p:sp>
        <p:sp>
          <p:nvSpPr>
            <p:cNvPr id="8" name="10">
              <a:extLst>
                <a:ext uri="{FF2B5EF4-FFF2-40B4-BE49-F238E27FC236}">
                  <a16:creationId xmlns:a16="http://schemas.microsoft.com/office/drawing/2014/main" id="{7718A96B-9CA5-422B-BD49-FBBD46779A31}"/>
                </a:ext>
              </a:extLst>
            </p:cNvPr>
            <p:cNvSpPr/>
            <p:nvPr/>
          </p:nvSpPr>
          <p:spPr>
            <a:xfrm>
              <a:off x="840032" y="2263653"/>
              <a:ext cx="479951" cy="438811"/>
            </a:xfrm>
            <a:custGeom>
              <a:avLst/>
              <a:gdLst>
                <a:gd name="connsiteX0" fmla="*/ 458420 w 479951"/>
                <a:gd name="connsiteY0" fmla="*/ 5424 h 438811"/>
                <a:gd name="connsiteX1" fmla="*/ 403175 w 479951"/>
                <a:gd name="connsiteY1" fmla="*/ 24474 h 438811"/>
                <a:gd name="connsiteX2" fmla="*/ 254585 w 479951"/>
                <a:gd name="connsiteY2" fmla="*/ 343562 h 438811"/>
                <a:gd name="connsiteX3" fmla="*/ 240297 w 479951"/>
                <a:gd name="connsiteY3" fmla="*/ 354992 h 438811"/>
                <a:gd name="connsiteX4" fmla="*/ 226010 w 479951"/>
                <a:gd name="connsiteY4" fmla="*/ 343562 h 438811"/>
                <a:gd name="connsiteX5" fmla="*/ 77420 w 479951"/>
                <a:gd name="connsiteY5" fmla="*/ 23522 h 438811"/>
                <a:gd name="connsiteX6" fmla="*/ 22175 w 479951"/>
                <a:gd name="connsiteY6" fmla="*/ 4472 h 438811"/>
                <a:gd name="connsiteX7" fmla="*/ 4077 w 479951"/>
                <a:gd name="connsiteY7" fmla="*/ 62574 h 438811"/>
                <a:gd name="connsiteX8" fmla="*/ 148857 w 479951"/>
                <a:gd name="connsiteY8" fmla="*/ 357849 h 438811"/>
                <a:gd name="connsiteX9" fmla="*/ 165050 w 479951"/>
                <a:gd name="connsiteY9" fmla="*/ 391187 h 438811"/>
                <a:gd name="connsiteX10" fmla="*/ 239345 w 479951"/>
                <a:gd name="connsiteY10" fmla="*/ 438812 h 438811"/>
                <a:gd name="connsiteX11" fmla="*/ 313640 w 479951"/>
                <a:gd name="connsiteY11" fmla="*/ 391187 h 438811"/>
                <a:gd name="connsiteX12" fmla="*/ 329832 w 479951"/>
                <a:gd name="connsiteY12" fmla="*/ 357849 h 438811"/>
                <a:gd name="connsiteX13" fmla="*/ 474612 w 479951"/>
                <a:gd name="connsiteY13" fmla="*/ 62574 h 438811"/>
                <a:gd name="connsiteX14" fmla="*/ 458420 w 479951"/>
                <a:gd name="connsiteY14" fmla="*/ 5424 h 43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9951" h="438811">
                  <a:moveTo>
                    <a:pt x="458420" y="5424"/>
                  </a:moveTo>
                  <a:cubicBezTo>
                    <a:pt x="438417" y="-6006"/>
                    <a:pt x="413652" y="2567"/>
                    <a:pt x="403175" y="24474"/>
                  </a:cubicBezTo>
                  <a:lnTo>
                    <a:pt x="254585" y="343562"/>
                  </a:lnTo>
                  <a:cubicBezTo>
                    <a:pt x="250775" y="350229"/>
                    <a:pt x="247917" y="354992"/>
                    <a:pt x="240297" y="354992"/>
                  </a:cubicBezTo>
                  <a:cubicBezTo>
                    <a:pt x="232677" y="354992"/>
                    <a:pt x="229820" y="350229"/>
                    <a:pt x="226010" y="343562"/>
                  </a:cubicBezTo>
                  <a:lnTo>
                    <a:pt x="77420" y="23522"/>
                  </a:lnTo>
                  <a:cubicBezTo>
                    <a:pt x="66942" y="2567"/>
                    <a:pt x="42177" y="-6006"/>
                    <a:pt x="22175" y="4472"/>
                  </a:cubicBezTo>
                  <a:cubicBezTo>
                    <a:pt x="2172" y="15902"/>
                    <a:pt x="-5448" y="41619"/>
                    <a:pt x="4077" y="62574"/>
                  </a:cubicBezTo>
                  <a:lnTo>
                    <a:pt x="148857" y="357849"/>
                  </a:lnTo>
                  <a:lnTo>
                    <a:pt x="165050" y="391187"/>
                  </a:lnTo>
                  <a:cubicBezTo>
                    <a:pt x="179337" y="420714"/>
                    <a:pt x="207912" y="438812"/>
                    <a:pt x="239345" y="438812"/>
                  </a:cubicBezTo>
                  <a:cubicBezTo>
                    <a:pt x="270777" y="438812"/>
                    <a:pt x="299352" y="420714"/>
                    <a:pt x="313640" y="391187"/>
                  </a:cubicBezTo>
                  <a:lnTo>
                    <a:pt x="329832" y="357849"/>
                  </a:lnTo>
                  <a:lnTo>
                    <a:pt x="474612" y="62574"/>
                  </a:lnTo>
                  <a:cubicBezTo>
                    <a:pt x="486042" y="42572"/>
                    <a:pt x="478422" y="15902"/>
                    <a:pt x="458420" y="5424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463"/>
            </a:p>
          </p:txBody>
        </p:sp>
        <p:sp>
          <p:nvSpPr>
            <p:cNvPr id="9" name="10">
              <a:extLst>
                <a:ext uri="{FF2B5EF4-FFF2-40B4-BE49-F238E27FC236}">
                  <a16:creationId xmlns:a16="http://schemas.microsoft.com/office/drawing/2014/main" id="{812D4105-6B70-4F6F-998F-1755742558A0}"/>
                </a:ext>
              </a:extLst>
            </p:cNvPr>
            <p:cNvSpPr/>
            <p:nvPr/>
          </p:nvSpPr>
          <p:spPr>
            <a:xfrm>
              <a:off x="2750062" y="2264315"/>
              <a:ext cx="590549" cy="439136"/>
            </a:xfrm>
            <a:custGeom>
              <a:avLst/>
              <a:gdLst>
                <a:gd name="connsiteX0" fmla="*/ 515302 w 590549"/>
                <a:gd name="connsiteY0" fmla="*/ 0 h 439136"/>
                <a:gd name="connsiteX1" fmla="*/ 451485 w 590549"/>
                <a:gd name="connsiteY1" fmla="*/ 40957 h 439136"/>
                <a:gd name="connsiteX2" fmla="*/ 302895 w 590549"/>
                <a:gd name="connsiteY2" fmla="*/ 347663 h 439136"/>
                <a:gd name="connsiteX3" fmla="*/ 295275 w 590549"/>
                <a:gd name="connsiteY3" fmla="*/ 354330 h 439136"/>
                <a:gd name="connsiteX4" fmla="*/ 287655 w 590549"/>
                <a:gd name="connsiteY4" fmla="*/ 347663 h 439136"/>
                <a:gd name="connsiteX5" fmla="*/ 140017 w 590549"/>
                <a:gd name="connsiteY5" fmla="*/ 43815 h 439136"/>
                <a:gd name="connsiteX6" fmla="*/ 74295 w 590549"/>
                <a:gd name="connsiteY6" fmla="*/ 0 h 439136"/>
                <a:gd name="connsiteX7" fmla="*/ 74295 w 590549"/>
                <a:gd name="connsiteY7" fmla="*/ 0 h 439136"/>
                <a:gd name="connsiteX8" fmla="*/ 0 w 590549"/>
                <a:gd name="connsiteY8" fmla="*/ 80963 h 439136"/>
                <a:gd name="connsiteX9" fmla="*/ 0 w 590549"/>
                <a:gd name="connsiteY9" fmla="*/ 395288 h 439136"/>
                <a:gd name="connsiteX10" fmla="*/ 27622 w 590549"/>
                <a:gd name="connsiteY10" fmla="*/ 437198 h 439136"/>
                <a:gd name="connsiteX11" fmla="*/ 78105 w 590549"/>
                <a:gd name="connsiteY11" fmla="*/ 394335 h 439136"/>
                <a:gd name="connsiteX12" fmla="*/ 73342 w 590549"/>
                <a:gd name="connsiteY12" fmla="*/ 88582 h 439136"/>
                <a:gd name="connsiteX13" fmla="*/ 78105 w 590549"/>
                <a:gd name="connsiteY13" fmla="*/ 86677 h 439136"/>
                <a:gd name="connsiteX14" fmla="*/ 229552 w 590549"/>
                <a:gd name="connsiteY14" fmla="*/ 392430 h 439136"/>
                <a:gd name="connsiteX15" fmla="*/ 295275 w 590549"/>
                <a:gd name="connsiteY15" fmla="*/ 439103 h 439136"/>
                <a:gd name="connsiteX16" fmla="*/ 360998 w 590549"/>
                <a:gd name="connsiteY16" fmla="*/ 392430 h 439136"/>
                <a:gd name="connsiteX17" fmla="*/ 511492 w 590549"/>
                <a:gd name="connsiteY17" fmla="*/ 86677 h 439136"/>
                <a:gd name="connsiteX18" fmla="*/ 517208 w 590549"/>
                <a:gd name="connsiteY18" fmla="*/ 88582 h 439136"/>
                <a:gd name="connsiteX19" fmla="*/ 511492 w 590549"/>
                <a:gd name="connsiteY19" fmla="*/ 396240 h 439136"/>
                <a:gd name="connsiteX20" fmla="*/ 552450 w 590549"/>
                <a:gd name="connsiteY20" fmla="*/ 439103 h 439136"/>
                <a:gd name="connsiteX21" fmla="*/ 590550 w 590549"/>
                <a:gd name="connsiteY21" fmla="*/ 394335 h 439136"/>
                <a:gd name="connsiteX22" fmla="*/ 590550 w 590549"/>
                <a:gd name="connsiteY22" fmla="*/ 80963 h 439136"/>
                <a:gd name="connsiteX23" fmla="*/ 515302 w 590549"/>
                <a:gd name="connsiteY23" fmla="*/ 0 h 43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0549" h="439136">
                  <a:moveTo>
                    <a:pt x="515302" y="0"/>
                  </a:moveTo>
                  <a:cubicBezTo>
                    <a:pt x="487680" y="0"/>
                    <a:pt x="462915" y="17145"/>
                    <a:pt x="451485" y="40957"/>
                  </a:cubicBezTo>
                  <a:cubicBezTo>
                    <a:pt x="413385" y="118110"/>
                    <a:pt x="302895" y="346710"/>
                    <a:pt x="302895" y="347663"/>
                  </a:cubicBezTo>
                  <a:cubicBezTo>
                    <a:pt x="301942" y="348615"/>
                    <a:pt x="300038" y="354330"/>
                    <a:pt x="295275" y="354330"/>
                  </a:cubicBezTo>
                  <a:cubicBezTo>
                    <a:pt x="290513" y="354330"/>
                    <a:pt x="288608" y="349567"/>
                    <a:pt x="287655" y="347663"/>
                  </a:cubicBezTo>
                  <a:cubicBezTo>
                    <a:pt x="250508" y="271463"/>
                    <a:pt x="178117" y="121920"/>
                    <a:pt x="140017" y="43815"/>
                  </a:cubicBezTo>
                  <a:cubicBezTo>
                    <a:pt x="125730" y="14288"/>
                    <a:pt x="100965" y="0"/>
                    <a:pt x="74295" y="0"/>
                  </a:cubicBezTo>
                  <a:lnTo>
                    <a:pt x="74295" y="0"/>
                  </a:lnTo>
                  <a:cubicBezTo>
                    <a:pt x="33338" y="0"/>
                    <a:pt x="0" y="34290"/>
                    <a:pt x="0" y="80963"/>
                  </a:cubicBezTo>
                  <a:lnTo>
                    <a:pt x="0" y="395288"/>
                  </a:lnTo>
                  <a:cubicBezTo>
                    <a:pt x="0" y="414338"/>
                    <a:pt x="10477" y="432435"/>
                    <a:pt x="27622" y="437198"/>
                  </a:cubicBezTo>
                  <a:cubicBezTo>
                    <a:pt x="55245" y="445770"/>
                    <a:pt x="78105" y="421957"/>
                    <a:pt x="78105" y="394335"/>
                  </a:cubicBezTo>
                  <a:lnTo>
                    <a:pt x="73342" y="88582"/>
                  </a:lnTo>
                  <a:cubicBezTo>
                    <a:pt x="73342" y="85725"/>
                    <a:pt x="77152" y="84772"/>
                    <a:pt x="78105" y="86677"/>
                  </a:cubicBezTo>
                  <a:lnTo>
                    <a:pt x="229552" y="392430"/>
                  </a:lnTo>
                  <a:cubicBezTo>
                    <a:pt x="243840" y="421957"/>
                    <a:pt x="267652" y="439103"/>
                    <a:pt x="295275" y="439103"/>
                  </a:cubicBezTo>
                  <a:cubicBezTo>
                    <a:pt x="321945" y="439103"/>
                    <a:pt x="346710" y="421957"/>
                    <a:pt x="360998" y="392430"/>
                  </a:cubicBezTo>
                  <a:lnTo>
                    <a:pt x="511492" y="86677"/>
                  </a:lnTo>
                  <a:cubicBezTo>
                    <a:pt x="513398" y="83820"/>
                    <a:pt x="517208" y="84772"/>
                    <a:pt x="517208" y="88582"/>
                  </a:cubicBezTo>
                  <a:lnTo>
                    <a:pt x="511492" y="396240"/>
                  </a:lnTo>
                  <a:cubicBezTo>
                    <a:pt x="511492" y="421005"/>
                    <a:pt x="529590" y="440055"/>
                    <a:pt x="552450" y="439103"/>
                  </a:cubicBezTo>
                  <a:cubicBezTo>
                    <a:pt x="574358" y="438150"/>
                    <a:pt x="590550" y="418148"/>
                    <a:pt x="590550" y="394335"/>
                  </a:cubicBezTo>
                  <a:lnTo>
                    <a:pt x="590550" y="80963"/>
                  </a:lnTo>
                  <a:cubicBezTo>
                    <a:pt x="589598" y="33338"/>
                    <a:pt x="556260" y="0"/>
                    <a:pt x="515302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463"/>
            </a:p>
          </p:txBody>
        </p:sp>
        <p:sp>
          <p:nvSpPr>
            <p:cNvPr id="10" name="10">
              <a:extLst>
                <a:ext uri="{FF2B5EF4-FFF2-40B4-BE49-F238E27FC236}">
                  <a16:creationId xmlns:a16="http://schemas.microsoft.com/office/drawing/2014/main" id="{7FEA5F55-E3CE-4448-8D7A-A3619DAF7340}"/>
                </a:ext>
              </a:extLst>
            </p:cNvPr>
            <p:cNvSpPr/>
            <p:nvPr/>
          </p:nvSpPr>
          <p:spPr>
            <a:xfrm>
              <a:off x="2213793" y="2263362"/>
              <a:ext cx="491077" cy="439263"/>
            </a:xfrm>
            <a:custGeom>
              <a:avLst/>
              <a:gdLst>
                <a:gd name="connsiteX0" fmla="*/ 485786 w 491077"/>
                <a:gd name="connsiteY0" fmla="*/ 376238 h 439263"/>
                <a:gd name="connsiteX1" fmla="*/ 319099 w 491077"/>
                <a:gd name="connsiteY1" fmla="*/ 47625 h 439263"/>
                <a:gd name="connsiteX2" fmla="*/ 244804 w 491077"/>
                <a:gd name="connsiteY2" fmla="*/ 0 h 439263"/>
                <a:gd name="connsiteX3" fmla="*/ 192416 w 491077"/>
                <a:gd name="connsiteY3" fmla="*/ 20003 h 439263"/>
                <a:gd name="connsiteX4" fmla="*/ 170509 w 491077"/>
                <a:gd name="connsiteY4" fmla="*/ 47625 h 439263"/>
                <a:gd name="connsiteX5" fmla="*/ 4774 w 491077"/>
                <a:gd name="connsiteY5" fmla="*/ 375285 h 439263"/>
                <a:gd name="connsiteX6" fmla="*/ 4774 w 491077"/>
                <a:gd name="connsiteY6" fmla="*/ 376238 h 439263"/>
                <a:gd name="connsiteX7" fmla="*/ 4774 w 491077"/>
                <a:gd name="connsiteY7" fmla="*/ 376238 h 439263"/>
                <a:gd name="connsiteX8" fmla="*/ 7631 w 491077"/>
                <a:gd name="connsiteY8" fmla="*/ 421958 h 439263"/>
                <a:gd name="connsiteX9" fmla="*/ 8584 w 491077"/>
                <a:gd name="connsiteY9" fmla="*/ 422910 h 439263"/>
                <a:gd name="connsiteX10" fmla="*/ 9536 w 491077"/>
                <a:gd name="connsiteY10" fmla="*/ 423863 h 439263"/>
                <a:gd name="connsiteX11" fmla="*/ 20014 w 491077"/>
                <a:gd name="connsiteY11" fmla="*/ 433388 h 439263"/>
                <a:gd name="connsiteX12" fmla="*/ 62876 w 491077"/>
                <a:gd name="connsiteY12" fmla="*/ 431483 h 439263"/>
                <a:gd name="connsiteX13" fmla="*/ 63829 w 491077"/>
                <a:gd name="connsiteY13" fmla="*/ 431483 h 439263"/>
                <a:gd name="connsiteX14" fmla="*/ 66686 w 491077"/>
                <a:gd name="connsiteY14" fmla="*/ 429578 h 439263"/>
                <a:gd name="connsiteX15" fmla="*/ 68591 w 491077"/>
                <a:gd name="connsiteY15" fmla="*/ 427672 h 439263"/>
                <a:gd name="connsiteX16" fmla="*/ 69544 w 491077"/>
                <a:gd name="connsiteY16" fmla="*/ 426720 h 439263"/>
                <a:gd name="connsiteX17" fmla="*/ 77164 w 491077"/>
                <a:gd name="connsiteY17" fmla="*/ 416243 h 439263"/>
                <a:gd name="connsiteX18" fmla="*/ 82879 w 491077"/>
                <a:gd name="connsiteY18" fmla="*/ 402908 h 439263"/>
                <a:gd name="connsiteX19" fmla="*/ 117169 w 491077"/>
                <a:gd name="connsiteY19" fmla="*/ 330518 h 439263"/>
                <a:gd name="connsiteX20" fmla="*/ 121931 w 491077"/>
                <a:gd name="connsiteY20" fmla="*/ 327660 h 439263"/>
                <a:gd name="connsiteX21" fmla="*/ 121931 w 491077"/>
                <a:gd name="connsiteY21" fmla="*/ 327660 h 439263"/>
                <a:gd name="connsiteX22" fmla="*/ 275284 w 491077"/>
                <a:gd name="connsiteY22" fmla="*/ 327660 h 439263"/>
                <a:gd name="connsiteX23" fmla="*/ 275284 w 491077"/>
                <a:gd name="connsiteY23" fmla="*/ 327660 h 439263"/>
                <a:gd name="connsiteX24" fmla="*/ 312431 w 491077"/>
                <a:gd name="connsiteY24" fmla="*/ 288608 h 439263"/>
                <a:gd name="connsiteX25" fmla="*/ 275284 w 491077"/>
                <a:gd name="connsiteY25" fmla="*/ 249555 h 439263"/>
                <a:gd name="connsiteX26" fmla="*/ 183844 w 491077"/>
                <a:gd name="connsiteY26" fmla="*/ 249555 h 439263"/>
                <a:gd name="connsiteX27" fmla="*/ 160984 w 491077"/>
                <a:gd name="connsiteY27" fmla="*/ 249555 h 439263"/>
                <a:gd name="connsiteX28" fmla="*/ 158126 w 491077"/>
                <a:gd name="connsiteY28" fmla="*/ 244793 h 439263"/>
                <a:gd name="connsiteX29" fmla="*/ 166699 w 491077"/>
                <a:gd name="connsiteY29" fmla="*/ 226695 h 439263"/>
                <a:gd name="connsiteX30" fmla="*/ 229564 w 491077"/>
                <a:gd name="connsiteY30" fmla="*/ 100013 h 439263"/>
                <a:gd name="connsiteX31" fmla="*/ 229564 w 491077"/>
                <a:gd name="connsiteY31" fmla="*/ 99060 h 439263"/>
                <a:gd name="connsiteX32" fmla="*/ 229564 w 491077"/>
                <a:gd name="connsiteY32" fmla="*/ 98107 h 439263"/>
                <a:gd name="connsiteX33" fmla="*/ 229564 w 491077"/>
                <a:gd name="connsiteY33" fmla="*/ 98107 h 439263"/>
                <a:gd name="connsiteX34" fmla="*/ 240041 w 491077"/>
                <a:gd name="connsiteY34" fmla="*/ 84773 h 439263"/>
                <a:gd name="connsiteX35" fmla="*/ 249566 w 491077"/>
                <a:gd name="connsiteY35" fmla="*/ 84773 h 439263"/>
                <a:gd name="connsiteX36" fmla="*/ 261949 w 491077"/>
                <a:gd name="connsiteY36" fmla="*/ 100013 h 439263"/>
                <a:gd name="connsiteX37" fmla="*/ 261949 w 491077"/>
                <a:gd name="connsiteY37" fmla="*/ 100013 h 439263"/>
                <a:gd name="connsiteX38" fmla="*/ 414349 w 491077"/>
                <a:gd name="connsiteY38" fmla="*/ 415290 h 439263"/>
                <a:gd name="connsiteX39" fmla="*/ 450544 w 491077"/>
                <a:gd name="connsiteY39" fmla="*/ 438150 h 439263"/>
                <a:gd name="connsiteX40" fmla="*/ 464831 w 491077"/>
                <a:gd name="connsiteY40" fmla="*/ 435293 h 439263"/>
                <a:gd name="connsiteX41" fmla="*/ 465784 w 491077"/>
                <a:gd name="connsiteY41" fmla="*/ 435293 h 439263"/>
                <a:gd name="connsiteX42" fmla="*/ 468641 w 491077"/>
                <a:gd name="connsiteY42" fmla="*/ 433388 h 439263"/>
                <a:gd name="connsiteX43" fmla="*/ 469594 w 491077"/>
                <a:gd name="connsiteY43" fmla="*/ 432435 h 439263"/>
                <a:gd name="connsiteX44" fmla="*/ 470546 w 491077"/>
                <a:gd name="connsiteY44" fmla="*/ 432435 h 439263"/>
                <a:gd name="connsiteX45" fmla="*/ 471499 w 491077"/>
                <a:gd name="connsiteY45" fmla="*/ 431483 h 439263"/>
                <a:gd name="connsiteX46" fmla="*/ 472451 w 491077"/>
                <a:gd name="connsiteY46" fmla="*/ 430530 h 439263"/>
                <a:gd name="connsiteX47" fmla="*/ 473404 w 491077"/>
                <a:gd name="connsiteY47" fmla="*/ 429578 h 439263"/>
                <a:gd name="connsiteX48" fmla="*/ 475309 w 491077"/>
                <a:gd name="connsiteY48" fmla="*/ 428625 h 439263"/>
                <a:gd name="connsiteX49" fmla="*/ 477214 w 491077"/>
                <a:gd name="connsiteY49" fmla="*/ 426720 h 439263"/>
                <a:gd name="connsiteX50" fmla="*/ 478166 w 491077"/>
                <a:gd name="connsiteY50" fmla="*/ 425768 h 439263"/>
                <a:gd name="connsiteX51" fmla="*/ 485786 w 491077"/>
                <a:gd name="connsiteY51" fmla="*/ 376238 h 439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491077" h="439263">
                  <a:moveTo>
                    <a:pt x="485786" y="376238"/>
                  </a:moveTo>
                  <a:lnTo>
                    <a:pt x="319099" y="47625"/>
                  </a:lnTo>
                  <a:cubicBezTo>
                    <a:pt x="304811" y="18098"/>
                    <a:pt x="276236" y="0"/>
                    <a:pt x="244804" y="0"/>
                  </a:cubicBezTo>
                  <a:cubicBezTo>
                    <a:pt x="224801" y="0"/>
                    <a:pt x="206704" y="6668"/>
                    <a:pt x="192416" y="20003"/>
                  </a:cubicBezTo>
                  <a:cubicBezTo>
                    <a:pt x="183844" y="27623"/>
                    <a:pt x="176224" y="37148"/>
                    <a:pt x="170509" y="47625"/>
                  </a:cubicBezTo>
                  <a:lnTo>
                    <a:pt x="4774" y="375285"/>
                  </a:lnTo>
                  <a:cubicBezTo>
                    <a:pt x="4774" y="375285"/>
                    <a:pt x="4774" y="376238"/>
                    <a:pt x="4774" y="376238"/>
                  </a:cubicBezTo>
                  <a:lnTo>
                    <a:pt x="4774" y="376238"/>
                  </a:lnTo>
                  <a:cubicBezTo>
                    <a:pt x="-2846" y="391478"/>
                    <a:pt x="-941" y="409575"/>
                    <a:pt x="7631" y="421958"/>
                  </a:cubicBezTo>
                  <a:cubicBezTo>
                    <a:pt x="7631" y="421958"/>
                    <a:pt x="7631" y="422910"/>
                    <a:pt x="8584" y="422910"/>
                  </a:cubicBezTo>
                  <a:cubicBezTo>
                    <a:pt x="8584" y="422910"/>
                    <a:pt x="9536" y="423863"/>
                    <a:pt x="9536" y="423863"/>
                  </a:cubicBezTo>
                  <a:cubicBezTo>
                    <a:pt x="12394" y="427672"/>
                    <a:pt x="16204" y="431483"/>
                    <a:pt x="20014" y="433388"/>
                  </a:cubicBezTo>
                  <a:cubicBezTo>
                    <a:pt x="34301" y="441960"/>
                    <a:pt x="50494" y="441008"/>
                    <a:pt x="62876" y="431483"/>
                  </a:cubicBezTo>
                  <a:cubicBezTo>
                    <a:pt x="62876" y="431483"/>
                    <a:pt x="62876" y="431483"/>
                    <a:pt x="63829" y="431483"/>
                  </a:cubicBezTo>
                  <a:cubicBezTo>
                    <a:pt x="64781" y="430530"/>
                    <a:pt x="65734" y="430530"/>
                    <a:pt x="66686" y="429578"/>
                  </a:cubicBezTo>
                  <a:cubicBezTo>
                    <a:pt x="67639" y="428625"/>
                    <a:pt x="67639" y="428625"/>
                    <a:pt x="68591" y="427672"/>
                  </a:cubicBezTo>
                  <a:cubicBezTo>
                    <a:pt x="68591" y="427672"/>
                    <a:pt x="69544" y="426720"/>
                    <a:pt x="69544" y="426720"/>
                  </a:cubicBezTo>
                  <a:cubicBezTo>
                    <a:pt x="72401" y="423863"/>
                    <a:pt x="75259" y="420053"/>
                    <a:pt x="77164" y="416243"/>
                  </a:cubicBezTo>
                  <a:lnTo>
                    <a:pt x="82879" y="402908"/>
                  </a:lnTo>
                  <a:lnTo>
                    <a:pt x="117169" y="330518"/>
                  </a:lnTo>
                  <a:cubicBezTo>
                    <a:pt x="118121" y="328613"/>
                    <a:pt x="120026" y="327660"/>
                    <a:pt x="121931" y="327660"/>
                  </a:cubicBezTo>
                  <a:lnTo>
                    <a:pt x="121931" y="327660"/>
                  </a:lnTo>
                  <a:lnTo>
                    <a:pt x="275284" y="327660"/>
                  </a:lnTo>
                  <a:lnTo>
                    <a:pt x="275284" y="327660"/>
                  </a:lnTo>
                  <a:cubicBezTo>
                    <a:pt x="296239" y="327660"/>
                    <a:pt x="312431" y="310515"/>
                    <a:pt x="312431" y="288608"/>
                  </a:cubicBezTo>
                  <a:cubicBezTo>
                    <a:pt x="312431" y="266700"/>
                    <a:pt x="296239" y="249555"/>
                    <a:pt x="275284" y="249555"/>
                  </a:cubicBezTo>
                  <a:lnTo>
                    <a:pt x="183844" y="249555"/>
                  </a:lnTo>
                  <a:lnTo>
                    <a:pt x="160984" y="249555"/>
                  </a:lnTo>
                  <a:cubicBezTo>
                    <a:pt x="158126" y="249555"/>
                    <a:pt x="157174" y="246698"/>
                    <a:pt x="158126" y="244793"/>
                  </a:cubicBezTo>
                  <a:lnTo>
                    <a:pt x="166699" y="226695"/>
                  </a:lnTo>
                  <a:lnTo>
                    <a:pt x="229564" y="100013"/>
                  </a:lnTo>
                  <a:lnTo>
                    <a:pt x="229564" y="99060"/>
                  </a:lnTo>
                  <a:cubicBezTo>
                    <a:pt x="229564" y="99060"/>
                    <a:pt x="229564" y="98107"/>
                    <a:pt x="229564" y="98107"/>
                  </a:cubicBezTo>
                  <a:cubicBezTo>
                    <a:pt x="229564" y="98107"/>
                    <a:pt x="229564" y="98107"/>
                    <a:pt x="229564" y="98107"/>
                  </a:cubicBezTo>
                  <a:cubicBezTo>
                    <a:pt x="230516" y="96203"/>
                    <a:pt x="234326" y="86678"/>
                    <a:pt x="240041" y="84773"/>
                  </a:cubicBezTo>
                  <a:cubicBezTo>
                    <a:pt x="242899" y="83820"/>
                    <a:pt x="246709" y="83820"/>
                    <a:pt x="249566" y="84773"/>
                  </a:cubicBezTo>
                  <a:cubicBezTo>
                    <a:pt x="256234" y="86678"/>
                    <a:pt x="259091" y="94298"/>
                    <a:pt x="261949" y="100013"/>
                  </a:cubicBezTo>
                  <a:cubicBezTo>
                    <a:pt x="261949" y="100013"/>
                    <a:pt x="261949" y="100013"/>
                    <a:pt x="261949" y="100013"/>
                  </a:cubicBezTo>
                  <a:lnTo>
                    <a:pt x="414349" y="415290"/>
                  </a:lnTo>
                  <a:cubicBezTo>
                    <a:pt x="421969" y="429578"/>
                    <a:pt x="436256" y="438150"/>
                    <a:pt x="450544" y="438150"/>
                  </a:cubicBezTo>
                  <a:cubicBezTo>
                    <a:pt x="455306" y="438150"/>
                    <a:pt x="460069" y="437197"/>
                    <a:pt x="464831" y="435293"/>
                  </a:cubicBezTo>
                  <a:cubicBezTo>
                    <a:pt x="464831" y="435293"/>
                    <a:pt x="465784" y="435293"/>
                    <a:pt x="465784" y="435293"/>
                  </a:cubicBezTo>
                  <a:cubicBezTo>
                    <a:pt x="466736" y="435293"/>
                    <a:pt x="467689" y="434340"/>
                    <a:pt x="468641" y="433388"/>
                  </a:cubicBezTo>
                  <a:cubicBezTo>
                    <a:pt x="468641" y="433388"/>
                    <a:pt x="469594" y="433388"/>
                    <a:pt x="469594" y="432435"/>
                  </a:cubicBezTo>
                  <a:cubicBezTo>
                    <a:pt x="469594" y="432435"/>
                    <a:pt x="469594" y="432435"/>
                    <a:pt x="470546" y="432435"/>
                  </a:cubicBezTo>
                  <a:cubicBezTo>
                    <a:pt x="470546" y="432435"/>
                    <a:pt x="471499" y="432435"/>
                    <a:pt x="471499" y="431483"/>
                  </a:cubicBezTo>
                  <a:cubicBezTo>
                    <a:pt x="471499" y="431483"/>
                    <a:pt x="472451" y="430530"/>
                    <a:pt x="472451" y="430530"/>
                  </a:cubicBezTo>
                  <a:cubicBezTo>
                    <a:pt x="472451" y="430530"/>
                    <a:pt x="473404" y="429578"/>
                    <a:pt x="473404" y="429578"/>
                  </a:cubicBezTo>
                  <a:cubicBezTo>
                    <a:pt x="474356" y="429578"/>
                    <a:pt x="474356" y="428625"/>
                    <a:pt x="475309" y="428625"/>
                  </a:cubicBezTo>
                  <a:cubicBezTo>
                    <a:pt x="476261" y="427672"/>
                    <a:pt x="476261" y="427672"/>
                    <a:pt x="477214" y="426720"/>
                  </a:cubicBezTo>
                  <a:cubicBezTo>
                    <a:pt x="477214" y="426720"/>
                    <a:pt x="477214" y="426720"/>
                    <a:pt x="478166" y="425768"/>
                  </a:cubicBezTo>
                  <a:cubicBezTo>
                    <a:pt x="491501" y="416243"/>
                    <a:pt x="495311" y="394335"/>
                    <a:pt x="485786" y="376238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463"/>
            </a:p>
          </p:txBody>
        </p:sp>
        <p:sp>
          <p:nvSpPr>
            <p:cNvPr id="11" name="10">
              <a:extLst>
                <a:ext uri="{FF2B5EF4-FFF2-40B4-BE49-F238E27FC236}">
                  <a16:creationId xmlns:a16="http://schemas.microsoft.com/office/drawing/2014/main" id="{FC64F944-6410-47FA-9659-F3A834FDF97B}"/>
                </a:ext>
              </a:extLst>
            </p:cNvPr>
            <p:cNvSpPr/>
            <p:nvPr/>
          </p:nvSpPr>
          <p:spPr>
            <a:xfrm>
              <a:off x="1321312" y="2260505"/>
              <a:ext cx="417194" cy="450532"/>
            </a:xfrm>
            <a:custGeom>
              <a:avLst/>
              <a:gdLst>
                <a:gd name="connsiteX0" fmla="*/ 85725 w 417194"/>
                <a:gd name="connsiteY0" fmla="*/ 190500 h 450532"/>
                <a:gd name="connsiteX1" fmla="*/ 209550 w 417194"/>
                <a:gd name="connsiteY1" fmla="*/ 71438 h 450532"/>
                <a:gd name="connsiteX2" fmla="*/ 335280 w 417194"/>
                <a:gd name="connsiteY2" fmla="*/ 190500 h 450532"/>
                <a:gd name="connsiteX3" fmla="*/ 331470 w 417194"/>
                <a:gd name="connsiteY3" fmla="*/ 195263 h 450532"/>
                <a:gd name="connsiteX4" fmla="*/ 89535 w 417194"/>
                <a:gd name="connsiteY4" fmla="*/ 195263 h 450532"/>
                <a:gd name="connsiteX5" fmla="*/ 85725 w 417194"/>
                <a:gd name="connsiteY5" fmla="*/ 190500 h 450532"/>
                <a:gd name="connsiteX6" fmla="*/ 88582 w 417194"/>
                <a:gd name="connsiteY6" fmla="*/ 271463 h 450532"/>
                <a:gd name="connsiteX7" fmla="*/ 368617 w 417194"/>
                <a:gd name="connsiteY7" fmla="*/ 271463 h 450532"/>
                <a:gd name="connsiteX8" fmla="*/ 417195 w 417194"/>
                <a:gd name="connsiteY8" fmla="*/ 219075 h 450532"/>
                <a:gd name="connsiteX9" fmla="*/ 208597 w 417194"/>
                <a:gd name="connsiteY9" fmla="*/ 0 h 450532"/>
                <a:gd name="connsiteX10" fmla="*/ 0 w 417194"/>
                <a:gd name="connsiteY10" fmla="*/ 219075 h 450532"/>
                <a:gd name="connsiteX11" fmla="*/ 0 w 417194"/>
                <a:gd name="connsiteY11" fmla="*/ 230505 h 450532"/>
                <a:gd name="connsiteX12" fmla="*/ 205740 w 417194"/>
                <a:gd name="connsiteY12" fmla="*/ 449580 h 450532"/>
                <a:gd name="connsiteX13" fmla="*/ 221932 w 417194"/>
                <a:gd name="connsiteY13" fmla="*/ 450533 h 450532"/>
                <a:gd name="connsiteX14" fmla="*/ 346710 w 417194"/>
                <a:gd name="connsiteY14" fmla="*/ 412433 h 450532"/>
                <a:gd name="connsiteX15" fmla="*/ 384810 w 417194"/>
                <a:gd name="connsiteY15" fmla="*/ 377190 h 450532"/>
                <a:gd name="connsiteX16" fmla="*/ 384810 w 417194"/>
                <a:gd name="connsiteY16" fmla="*/ 320040 h 450532"/>
                <a:gd name="connsiteX17" fmla="*/ 322897 w 417194"/>
                <a:gd name="connsiteY17" fmla="*/ 327660 h 450532"/>
                <a:gd name="connsiteX18" fmla="*/ 208597 w 417194"/>
                <a:gd name="connsiteY18" fmla="*/ 373380 h 450532"/>
                <a:gd name="connsiteX19" fmla="*/ 84772 w 417194"/>
                <a:gd name="connsiteY19" fmla="*/ 275273 h 450532"/>
                <a:gd name="connsiteX20" fmla="*/ 88582 w 417194"/>
                <a:gd name="connsiteY20" fmla="*/ 271463 h 450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17194" h="450532">
                  <a:moveTo>
                    <a:pt x="85725" y="190500"/>
                  </a:moveTo>
                  <a:cubicBezTo>
                    <a:pt x="93345" y="127635"/>
                    <a:pt x="137160" y="71438"/>
                    <a:pt x="209550" y="71438"/>
                  </a:cubicBezTo>
                  <a:cubicBezTo>
                    <a:pt x="281940" y="71438"/>
                    <a:pt x="328613" y="126682"/>
                    <a:pt x="335280" y="190500"/>
                  </a:cubicBezTo>
                  <a:cubicBezTo>
                    <a:pt x="335280" y="192405"/>
                    <a:pt x="334328" y="195263"/>
                    <a:pt x="331470" y="195263"/>
                  </a:cubicBezTo>
                  <a:lnTo>
                    <a:pt x="89535" y="195263"/>
                  </a:lnTo>
                  <a:cubicBezTo>
                    <a:pt x="86677" y="194310"/>
                    <a:pt x="85725" y="192405"/>
                    <a:pt x="85725" y="190500"/>
                  </a:cubicBezTo>
                  <a:moveTo>
                    <a:pt x="88582" y="271463"/>
                  </a:moveTo>
                  <a:lnTo>
                    <a:pt x="368617" y="271463"/>
                  </a:lnTo>
                  <a:cubicBezTo>
                    <a:pt x="374332" y="271463"/>
                    <a:pt x="417195" y="267653"/>
                    <a:pt x="417195" y="219075"/>
                  </a:cubicBezTo>
                  <a:cubicBezTo>
                    <a:pt x="417195" y="98107"/>
                    <a:pt x="323850" y="0"/>
                    <a:pt x="208597" y="0"/>
                  </a:cubicBezTo>
                  <a:cubicBezTo>
                    <a:pt x="93345" y="0"/>
                    <a:pt x="0" y="98107"/>
                    <a:pt x="0" y="219075"/>
                  </a:cubicBezTo>
                  <a:cubicBezTo>
                    <a:pt x="0" y="221933"/>
                    <a:pt x="0" y="229552"/>
                    <a:pt x="0" y="230505"/>
                  </a:cubicBezTo>
                  <a:cubicBezTo>
                    <a:pt x="0" y="368617"/>
                    <a:pt x="88582" y="442913"/>
                    <a:pt x="205740" y="449580"/>
                  </a:cubicBezTo>
                  <a:cubicBezTo>
                    <a:pt x="211455" y="449580"/>
                    <a:pt x="217170" y="450533"/>
                    <a:pt x="221932" y="450533"/>
                  </a:cubicBezTo>
                  <a:cubicBezTo>
                    <a:pt x="266700" y="450533"/>
                    <a:pt x="304800" y="439103"/>
                    <a:pt x="346710" y="412433"/>
                  </a:cubicBezTo>
                  <a:cubicBezTo>
                    <a:pt x="350520" y="409575"/>
                    <a:pt x="367665" y="399098"/>
                    <a:pt x="384810" y="377190"/>
                  </a:cubicBezTo>
                  <a:cubicBezTo>
                    <a:pt x="398145" y="360045"/>
                    <a:pt x="399097" y="334328"/>
                    <a:pt x="384810" y="320040"/>
                  </a:cubicBezTo>
                  <a:cubicBezTo>
                    <a:pt x="363855" y="300990"/>
                    <a:pt x="341947" y="311467"/>
                    <a:pt x="322897" y="327660"/>
                  </a:cubicBezTo>
                  <a:cubicBezTo>
                    <a:pt x="292417" y="353378"/>
                    <a:pt x="268605" y="373380"/>
                    <a:pt x="208597" y="373380"/>
                  </a:cubicBezTo>
                  <a:cubicBezTo>
                    <a:pt x="151447" y="373380"/>
                    <a:pt x="97155" y="340995"/>
                    <a:pt x="84772" y="275273"/>
                  </a:cubicBezTo>
                  <a:cubicBezTo>
                    <a:pt x="85725" y="273368"/>
                    <a:pt x="86677" y="271463"/>
                    <a:pt x="88582" y="27146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463"/>
            </a:p>
          </p:txBody>
        </p:sp>
        <p:sp>
          <p:nvSpPr>
            <p:cNvPr id="12" name="10">
              <a:extLst>
                <a:ext uri="{FF2B5EF4-FFF2-40B4-BE49-F238E27FC236}">
                  <a16:creationId xmlns:a16="http://schemas.microsoft.com/office/drawing/2014/main" id="{F9B20231-5AD6-4C2B-A747-3514E716207B}"/>
                </a:ext>
              </a:extLst>
            </p:cNvPr>
            <p:cNvSpPr/>
            <p:nvPr/>
          </p:nvSpPr>
          <p:spPr>
            <a:xfrm>
              <a:off x="1783275" y="2260505"/>
              <a:ext cx="417195" cy="450532"/>
            </a:xfrm>
            <a:custGeom>
              <a:avLst/>
              <a:gdLst>
                <a:gd name="connsiteX0" fmla="*/ 84772 w 417195"/>
                <a:gd name="connsiteY0" fmla="*/ 190500 h 450532"/>
                <a:gd name="connsiteX1" fmla="*/ 208597 w 417195"/>
                <a:gd name="connsiteY1" fmla="*/ 71438 h 450532"/>
                <a:gd name="connsiteX2" fmla="*/ 334327 w 417195"/>
                <a:gd name="connsiteY2" fmla="*/ 190500 h 450532"/>
                <a:gd name="connsiteX3" fmla="*/ 330517 w 417195"/>
                <a:gd name="connsiteY3" fmla="*/ 195263 h 450532"/>
                <a:gd name="connsiteX4" fmla="*/ 87630 w 417195"/>
                <a:gd name="connsiteY4" fmla="*/ 195263 h 450532"/>
                <a:gd name="connsiteX5" fmla="*/ 84772 w 417195"/>
                <a:gd name="connsiteY5" fmla="*/ 190500 h 450532"/>
                <a:gd name="connsiteX6" fmla="*/ 88583 w 417195"/>
                <a:gd name="connsiteY6" fmla="*/ 271463 h 450532"/>
                <a:gd name="connsiteX7" fmla="*/ 368617 w 417195"/>
                <a:gd name="connsiteY7" fmla="*/ 271463 h 450532"/>
                <a:gd name="connsiteX8" fmla="*/ 417195 w 417195"/>
                <a:gd name="connsiteY8" fmla="*/ 219075 h 450532"/>
                <a:gd name="connsiteX9" fmla="*/ 208597 w 417195"/>
                <a:gd name="connsiteY9" fmla="*/ 0 h 450532"/>
                <a:gd name="connsiteX10" fmla="*/ 0 w 417195"/>
                <a:gd name="connsiteY10" fmla="*/ 219075 h 450532"/>
                <a:gd name="connsiteX11" fmla="*/ 0 w 417195"/>
                <a:gd name="connsiteY11" fmla="*/ 230505 h 450532"/>
                <a:gd name="connsiteX12" fmla="*/ 205740 w 417195"/>
                <a:gd name="connsiteY12" fmla="*/ 449580 h 450532"/>
                <a:gd name="connsiteX13" fmla="*/ 221933 w 417195"/>
                <a:gd name="connsiteY13" fmla="*/ 450533 h 450532"/>
                <a:gd name="connsiteX14" fmla="*/ 346710 w 417195"/>
                <a:gd name="connsiteY14" fmla="*/ 412433 h 450532"/>
                <a:gd name="connsiteX15" fmla="*/ 384810 w 417195"/>
                <a:gd name="connsiteY15" fmla="*/ 377190 h 450532"/>
                <a:gd name="connsiteX16" fmla="*/ 384810 w 417195"/>
                <a:gd name="connsiteY16" fmla="*/ 320040 h 450532"/>
                <a:gd name="connsiteX17" fmla="*/ 322897 w 417195"/>
                <a:gd name="connsiteY17" fmla="*/ 327660 h 450532"/>
                <a:gd name="connsiteX18" fmla="*/ 208597 w 417195"/>
                <a:gd name="connsiteY18" fmla="*/ 373380 h 450532"/>
                <a:gd name="connsiteX19" fmla="*/ 84772 w 417195"/>
                <a:gd name="connsiteY19" fmla="*/ 275273 h 450532"/>
                <a:gd name="connsiteX20" fmla="*/ 88583 w 417195"/>
                <a:gd name="connsiteY20" fmla="*/ 271463 h 450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17195" h="450532">
                  <a:moveTo>
                    <a:pt x="84772" y="190500"/>
                  </a:moveTo>
                  <a:cubicBezTo>
                    <a:pt x="92392" y="127635"/>
                    <a:pt x="136208" y="71438"/>
                    <a:pt x="208597" y="71438"/>
                  </a:cubicBezTo>
                  <a:cubicBezTo>
                    <a:pt x="280988" y="71438"/>
                    <a:pt x="327660" y="126682"/>
                    <a:pt x="334327" y="190500"/>
                  </a:cubicBezTo>
                  <a:cubicBezTo>
                    <a:pt x="334327" y="192405"/>
                    <a:pt x="333375" y="195263"/>
                    <a:pt x="330517" y="195263"/>
                  </a:cubicBezTo>
                  <a:lnTo>
                    <a:pt x="87630" y="195263"/>
                  </a:lnTo>
                  <a:cubicBezTo>
                    <a:pt x="86677" y="194310"/>
                    <a:pt x="84772" y="192405"/>
                    <a:pt x="84772" y="190500"/>
                  </a:cubicBezTo>
                  <a:moveTo>
                    <a:pt x="88583" y="271463"/>
                  </a:moveTo>
                  <a:lnTo>
                    <a:pt x="368617" y="271463"/>
                  </a:lnTo>
                  <a:cubicBezTo>
                    <a:pt x="374333" y="271463"/>
                    <a:pt x="417195" y="267653"/>
                    <a:pt x="417195" y="219075"/>
                  </a:cubicBezTo>
                  <a:cubicBezTo>
                    <a:pt x="417195" y="98107"/>
                    <a:pt x="323850" y="0"/>
                    <a:pt x="208597" y="0"/>
                  </a:cubicBezTo>
                  <a:cubicBezTo>
                    <a:pt x="93345" y="0"/>
                    <a:pt x="0" y="98107"/>
                    <a:pt x="0" y="219075"/>
                  </a:cubicBezTo>
                  <a:cubicBezTo>
                    <a:pt x="0" y="221933"/>
                    <a:pt x="0" y="229552"/>
                    <a:pt x="0" y="230505"/>
                  </a:cubicBezTo>
                  <a:cubicBezTo>
                    <a:pt x="0" y="368617"/>
                    <a:pt x="88583" y="442913"/>
                    <a:pt x="205740" y="449580"/>
                  </a:cubicBezTo>
                  <a:cubicBezTo>
                    <a:pt x="211455" y="449580"/>
                    <a:pt x="217170" y="450533"/>
                    <a:pt x="221933" y="450533"/>
                  </a:cubicBezTo>
                  <a:cubicBezTo>
                    <a:pt x="266700" y="450533"/>
                    <a:pt x="304800" y="439103"/>
                    <a:pt x="346710" y="412433"/>
                  </a:cubicBezTo>
                  <a:cubicBezTo>
                    <a:pt x="350520" y="409575"/>
                    <a:pt x="367665" y="399098"/>
                    <a:pt x="384810" y="377190"/>
                  </a:cubicBezTo>
                  <a:cubicBezTo>
                    <a:pt x="398145" y="360045"/>
                    <a:pt x="399097" y="334328"/>
                    <a:pt x="384810" y="320040"/>
                  </a:cubicBezTo>
                  <a:cubicBezTo>
                    <a:pt x="363855" y="300990"/>
                    <a:pt x="341947" y="311467"/>
                    <a:pt x="322897" y="327660"/>
                  </a:cubicBezTo>
                  <a:cubicBezTo>
                    <a:pt x="292417" y="353378"/>
                    <a:pt x="268605" y="373380"/>
                    <a:pt x="208597" y="373380"/>
                  </a:cubicBezTo>
                  <a:cubicBezTo>
                    <a:pt x="151447" y="373380"/>
                    <a:pt x="97155" y="340995"/>
                    <a:pt x="84772" y="275273"/>
                  </a:cubicBezTo>
                  <a:cubicBezTo>
                    <a:pt x="84772" y="273368"/>
                    <a:pt x="86677" y="271463"/>
                    <a:pt x="88583" y="271463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463"/>
            </a:p>
          </p:txBody>
        </p:sp>
      </p:grpSp>
      <p:grpSp>
        <p:nvGrpSpPr>
          <p:cNvPr id="13" name="Group 80">
            <a:extLst>
              <a:ext uri="{FF2B5EF4-FFF2-40B4-BE49-F238E27FC236}">
                <a16:creationId xmlns:a16="http://schemas.microsoft.com/office/drawing/2014/main" id="{EA186608-046B-4443-8319-5ABC10F1B071}"/>
              </a:ext>
            </a:extLst>
          </p:cNvPr>
          <p:cNvGrpSpPr>
            <a:grpSpLocks noChangeAspect="1"/>
          </p:cNvGrpSpPr>
          <p:nvPr/>
        </p:nvGrpSpPr>
        <p:grpSpPr>
          <a:xfrm>
            <a:off x="2072726" y="1757074"/>
            <a:ext cx="2399883" cy="898505"/>
            <a:chOff x="613605" y="493058"/>
            <a:chExt cx="2953702" cy="1105852"/>
          </a:xfrm>
        </p:grpSpPr>
        <p:sp>
          <p:nvSpPr>
            <p:cNvPr id="14" name="10">
              <a:extLst>
                <a:ext uri="{FF2B5EF4-FFF2-40B4-BE49-F238E27FC236}">
                  <a16:creationId xmlns:a16="http://schemas.microsoft.com/office/drawing/2014/main" id="{D9339621-F346-4F75-A37F-B447772F4A51}"/>
                </a:ext>
              </a:extLst>
            </p:cNvPr>
            <p:cNvSpPr/>
            <p:nvPr/>
          </p:nvSpPr>
          <p:spPr>
            <a:xfrm>
              <a:off x="613605" y="493058"/>
              <a:ext cx="2953702" cy="1105852"/>
            </a:xfrm>
            <a:custGeom>
              <a:avLst/>
              <a:gdLst>
                <a:gd name="connsiteX0" fmla="*/ 2833688 w 2953702"/>
                <a:gd name="connsiteY0" fmla="*/ 1105853 h 1105852"/>
                <a:gd name="connsiteX1" fmla="*/ 119063 w 2953702"/>
                <a:gd name="connsiteY1" fmla="*/ 1105853 h 1105852"/>
                <a:gd name="connsiteX2" fmla="*/ 0 w 2953702"/>
                <a:gd name="connsiteY2" fmla="*/ 986790 h 1105852"/>
                <a:gd name="connsiteX3" fmla="*/ 0 w 2953702"/>
                <a:gd name="connsiteY3" fmla="*/ 119063 h 1105852"/>
                <a:gd name="connsiteX4" fmla="*/ 119063 w 2953702"/>
                <a:gd name="connsiteY4" fmla="*/ 0 h 1105852"/>
                <a:gd name="connsiteX5" fmla="*/ 2834640 w 2953702"/>
                <a:gd name="connsiteY5" fmla="*/ 0 h 1105852"/>
                <a:gd name="connsiteX6" fmla="*/ 2953703 w 2953702"/>
                <a:gd name="connsiteY6" fmla="*/ 119063 h 1105852"/>
                <a:gd name="connsiteX7" fmla="*/ 2953703 w 2953702"/>
                <a:gd name="connsiteY7" fmla="*/ 987743 h 1105852"/>
                <a:gd name="connsiteX8" fmla="*/ 2833688 w 2953702"/>
                <a:gd name="connsiteY8" fmla="*/ 1105853 h 1105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3702" h="1105852">
                  <a:moveTo>
                    <a:pt x="2833688" y="1105853"/>
                  </a:moveTo>
                  <a:lnTo>
                    <a:pt x="119063" y="1105853"/>
                  </a:lnTo>
                  <a:cubicBezTo>
                    <a:pt x="53340" y="1105853"/>
                    <a:pt x="0" y="1052513"/>
                    <a:pt x="0" y="986790"/>
                  </a:cubicBezTo>
                  <a:lnTo>
                    <a:pt x="0" y="119063"/>
                  </a:lnTo>
                  <a:cubicBezTo>
                    <a:pt x="0" y="53340"/>
                    <a:pt x="53340" y="0"/>
                    <a:pt x="119063" y="0"/>
                  </a:cubicBezTo>
                  <a:lnTo>
                    <a:pt x="2834640" y="0"/>
                  </a:lnTo>
                  <a:cubicBezTo>
                    <a:pt x="2900363" y="0"/>
                    <a:pt x="2953703" y="53340"/>
                    <a:pt x="2953703" y="119063"/>
                  </a:cubicBezTo>
                  <a:lnTo>
                    <a:pt x="2953703" y="987743"/>
                  </a:lnTo>
                  <a:cubicBezTo>
                    <a:pt x="2952750" y="1052513"/>
                    <a:pt x="2899410" y="1105853"/>
                    <a:pt x="2833688" y="1105853"/>
                  </a:cubicBezTo>
                </a:path>
              </a:pathLst>
            </a:custGeom>
            <a:solidFill>
              <a:srgbClr val="93EB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463">
                <a:solidFill>
                  <a:srgbClr val="93EB20"/>
                </a:solidFill>
              </a:endParaRPr>
            </a:p>
          </p:txBody>
        </p:sp>
        <p:sp>
          <p:nvSpPr>
            <p:cNvPr id="15" name="10">
              <a:extLst>
                <a:ext uri="{FF2B5EF4-FFF2-40B4-BE49-F238E27FC236}">
                  <a16:creationId xmlns:a16="http://schemas.microsoft.com/office/drawing/2014/main" id="{2AD291EC-DE29-48E6-84EC-802220BC013F}"/>
                </a:ext>
              </a:extLst>
            </p:cNvPr>
            <p:cNvSpPr/>
            <p:nvPr/>
          </p:nvSpPr>
          <p:spPr>
            <a:xfrm>
              <a:off x="840032" y="824818"/>
              <a:ext cx="479951" cy="438811"/>
            </a:xfrm>
            <a:custGeom>
              <a:avLst/>
              <a:gdLst>
                <a:gd name="connsiteX0" fmla="*/ 458420 w 479951"/>
                <a:gd name="connsiteY0" fmla="*/ 5424 h 438811"/>
                <a:gd name="connsiteX1" fmla="*/ 403175 w 479951"/>
                <a:gd name="connsiteY1" fmla="*/ 24474 h 438811"/>
                <a:gd name="connsiteX2" fmla="*/ 254585 w 479951"/>
                <a:gd name="connsiteY2" fmla="*/ 343562 h 438811"/>
                <a:gd name="connsiteX3" fmla="*/ 240297 w 479951"/>
                <a:gd name="connsiteY3" fmla="*/ 354992 h 438811"/>
                <a:gd name="connsiteX4" fmla="*/ 226010 w 479951"/>
                <a:gd name="connsiteY4" fmla="*/ 343562 h 438811"/>
                <a:gd name="connsiteX5" fmla="*/ 77420 w 479951"/>
                <a:gd name="connsiteY5" fmla="*/ 23522 h 438811"/>
                <a:gd name="connsiteX6" fmla="*/ 22175 w 479951"/>
                <a:gd name="connsiteY6" fmla="*/ 4472 h 438811"/>
                <a:gd name="connsiteX7" fmla="*/ 4077 w 479951"/>
                <a:gd name="connsiteY7" fmla="*/ 62574 h 438811"/>
                <a:gd name="connsiteX8" fmla="*/ 148857 w 479951"/>
                <a:gd name="connsiteY8" fmla="*/ 357849 h 438811"/>
                <a:gd name="connsiteX9" fmla="*/ 165050 w 479951"/>
                <a:gd name="connsiteY9" fmla="*/ 391187 h 438811"/>
                <a:gd name="connsiteX10" fmla="*/ 239345 w 479951"/>
                <a:gd name="connsiteY10" fmla="*/ 438812 h 438811"/>
                <a:gd name="connsiteX11" fmla="*/ 313640 w 479951"/>
                <a:gd name="connsiteY11" fmla="*/ 391187 h 438811"/>
                <a:gd name="connsiteX12" fmla="*/ 329832 w 479951"/>
                <a:gd name="connsiteY12" fmla="*/ 357849 h 438811"/>
                <a:gd name="connsiteX13" fmla="*/ 474612 w 479951"/>
                <a:gd name="connsiteY13" fmla="*/ 62574 h 438811"/>
                <a:gd name="connsiteX14" fmla="*/ 458420 w 479951"/>
                <a:gd name="connsiteY14" fmla="*/ 5424 h 43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9951" h="438811">
                  <a:moveTo>
                    <a:pt x="458420" y="5424"/>
                  </a:moveTo>
                  <a:cubicBezTo>
                    <a:pt x="438417" y="-6006"/>
                    <a:pt x="413652" y="2567"/>
                    <a:pt x="403175" y="24474"/>
                  </a:cubicBezTo>
                  <a:lnTo>
                    <a:pt x="254585" y="343562"/>
                  </a:lnTo>
                  <a:cubicBezTo>
                    <a:pt x="250775" y="350229"/>
                    <a:pt x="247917" y="354992"/>
                    <a:pt x="240297" y="354992"/>
                  </a:cubicBezTo>
                  <a:cubicBezTo>
                    <a:pt x="232677" y="354992"/>
                    <a:pt x="229820" y="350229"/>
                    <a:pt x="226010" y="343562"/>
                  </a:cubicBezTo>
                  <a:lnTo>
                    <a:pt x="77420" y="23522"/>
                  </a:lnTo>
                  <a:cubicBezTo>
                    <a:pt x="66942" y="2567"/>
                    <a:pt x="42177" y="-6006"/>
                    <a:pt x="22175" y="4472"/>
                  </a:cubicBezTo>
                  <a:cubicBezTo>
                    <a:pt x="2172" y="15902"/>
                    <a:pt x="-5448" y="41619"/>
                    <a:pt x="4077" y="62574"/>
                  </a:cubicBezTo>
                  <a:lnTo>
                    <a:pt x="148857" y="357849"/>
                  </a:lnTo>
                  <a:lnTo>
                    <a:pt x="165050" y="391187"/>
                  </a:lnTo>
                  <a:cubicBezTo>
                    <a:pt x="179337" y="420714"/>
                    <a:pt x="207912" y="438812"/>
                    <a:pt x="239345" y="438812"/>
                  </a:cubicBezTo>
                  <a:cubicBezTo>
                    <a:pt x="270777" y="438812"/>
                    <a:pt x="299352" y="420714"/>
                    <a:pt x="313640" y="391187"/>
                  </a:cubicBezTo>
                  <a:lnTo>
                    <a:pt x="329832" y="357849"/>
                  </a:lnTo>
                  <a:lnTo>
                    <a:pt x="474612" y="62574"/>
                  </a:lnTo>
                  <a:cubicBezTo>
                    <a:pt x="486042" y="42572"/>
                    <a:pt x="478422" y="15902"/>
                    <a:pt x="458420" y="5424"/>
                  </a:cubicBezTo>
                </a:path>
              </a:pathLst>
            </a:custGeom>
            <a:solidFill>
              <a:srgbClr val="0037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463"/>
            </a:p>
          </p:txBody>
        </p:sp>
        <p:sp>
          <p:nvSpPr>
            <p:cNvPr id="16" name="10">
              <a:extLst>
                <a:ext uri="{FF2B5EF4-FFF2-40B4-BE49-F238E27FC236}">
                  <a16:creationId xmlns:a16="http://schemas.microsoft.com/office/drawing/2014/main" id="{BEDBCA98-B174-4052-9B07-A68C1925C7CE}"/>
                </a:ext>
              </a:extLst>
            </p:cNvPr>
            <p:cNvSpPr/>
            <p:nvPr/>
          </p:nvSpPr>
          <p:spPr>
            <a:xfrm>
              <a:off x="2750062" y="825480"/>
              <a:ext cx="590549" cy="439136"/>
            </a:xfrm>
            <a:custGeom>
              <a:avLst/>
              <a:gdLst>
                <a:gd name="connsiteX0" fmla="*/ 515302 w 590549"/>
                <a:gd name="connsiteY0" fmla="*/ 0 h 439136"/>
                <a:gd name="connsiteX1" fmla="*/ 451485 w 590549"/>
                <a:gd name="connsiteY1" fmla="*/ 40957 h 439136"/>
                <a:gd name="connsiteX2" fmla="*/ 302895 w 590549"/>
                <a:gd name="connsiteY2" fmla="*/ 347663 h 439136"/>
                <a:gd name="connsiteX3" fmla="*/ 295275 w 590549"/>
                <a:gd name="connsiteY3" fmla="*/ 354330 h 439136"/>
                <a:gd name="connsiteX4" fmla="*/ 287655 w 590549"/>
                <a:gd name="connsiteY4" fmla="*/ 347663 h 439136"/>
                <a:gd name="connsiteX5" fmla="*/ 140017 w 590549"/>
                <a:gd name="connsiteY5" fmla="*/ 43815 h 439136"/>
                <a:gd name="connsiteX6" fmla="*/ 74295 w 590549"/>
                <a:gd name="connsiteY6" fmla="*/ 0 h 439136"/>
                <a:gd name="connsiteX7" fmla="*/ 74295 w 590549"/>
                <a:gd name="connsiteY7" fmla="*/ 0 h 439136"/>
                <a:gd name="connsiteX8" fmla="*/ 0 w 590549"/>
                <a:gd name="connsiteY8" fmla="*/ 80963 h 439136"/>
                <a:gd name="connsiteX9" fmla="*/ 0 w 590549"/>
                <a:gd name="connsiteY9" fmla="*/ 395288 h 439136"/>
                <a:gd name="connsiteX10" fmla="*/ 27622 w 590549"/>
                <a:gd name="connsiteY10" fmla="*/ 437198 h 439136"/>
                <a:gd name="connsiteX11" fmla="*/ 78105 w 590549"/>
                <a:gd name="connsiteY11" fmla="*/ 394335 h 439136"/>
                <a:gd name="connsiteX12" fmla="*/ 73342 w 590549"/>
                <a:gd name="connsiteY12" fmla="*/ 88582 h 439136"/>
                <a:gd name="connsiteX13" fmla="*/ 78105 w 590549"/>
                <a:gd name="connsiteY13" fmla="*/ 86677 h 439136"/>
                <a:gd name="connsiteX14" fmla="*/ 229552 w 590549"/>
                <a:gd name="connsiteY14" fmla="*/ 392430 h 439136"/>
                <a:gd name="connsiteX15" fmla="*/ 295275 w 590549"/>
                <a:gd name="connsiteY15" fmla="*/ 439103 h 439136"/>
                <a:gd name="connsiteX16" fmla="*/ 360998 w 590549"/>
                <a:gd name="connsiteY16" fmla="*/ 392430 h 439136"/>
                <a:gd name="connsiteX17" fmla="*/ 511492 w 590549"/>
                <a:gd name="connsiteY17" fmla="*/ 86677 h 439136"/>
                <a:gd name="connsiteX18" fmla="*/ 517208 w 590549"/>
                <a:gd name="connsiteY18" fmla="*/ 88582 h 439136"/>
                <a:gd name="connsiteX19" fmla="*/ 511492 w 590549"/>
                <a:gd name="connsiteY19" fmla="*/ 396240 h 439136"/>
                <a:gd name="connsiteX20" fmla="*/ 552450 w 590549"/>
                <a:gd name="connsiteY20" fmla="*/ 439103 h 439136"/>
                <a:gd name="connsiteX21" fmla="*/ 590550 w 590549"/>
                <a:gd name="connsiteY21" fmla="*/ 394335 h 439136"/>
                <a:gd name="connsiteX22" fmla="*/ 590550 w 590549"/>
                <a:gd name="connsiteY22" fmla="*/ 80963 h 439136"/>
                <a:gd name="connsiteX23" fmla="*/ 515302 w 590549"/>
                <a:gd name="connsiteY23" fmla="*/ 0 h 43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0549" h="439136">
                  <a:moveTo>
                    <a:pt x="515302" y="0"/>
                  </a:moveTo>
                  <a:cubicBezTo>
                    <a:pt x="487680" y="0"/>
                    <a:pt x="462915" y="17145"/>
                    <a:pt x="451485" y="40957"/>
                  </a:cubicBezTo>
                  <a:cubicBezTo>
                    <a:pt x="413385" y="118110"/>
                    <a:pt x="302895" y="346710"/>
                    <a:pt x="302895" y="347663"/>
                  </a:cubicBezTo>
                  <a:cubicBezTo>
                    <a:pt x="301942" y="348615"/>
                    <a:pt x="300038" y="354330"/>
                    <a:pt x="295275" y="354330"/>
                  </a:cubicBezTo>
                  <a:cubicBezTo>
                    <a:pt x="290513" y="354330"/>
                    <a:pt x="288608" y="349567"/>
                    <a:pt x="287655" y="347663"/>
                  </a:cubicBezTo>
                  <a:cubicBezTo>
                    <a:pt x="250508" y="271463"/>
                    <a:pt x="178117" y="121920"/>
                    <a:pt x="140017" y="43815"/>
                  </a:cubicBezTo>
                  <a:cubicBezTo>
                    <a:pt x="125730" y="14288"/>
                    <a:pt x="100965" y="0"/>
                    <a:pt x="74295" y="0"/>
                  </a:cubicBezTo>
                  <a:lnTo>
                    <a:pt x="74295" y="0"/>
                  </a:lnTo>
                  <a:cubicBezTo>
                    <a:pt x="33338" y="0"/>
                    <a:pt x="0" y="34290"/>
                    <a:pt x="0" y="80963"/>
                  </a:cubicBezTo>
                  <a:lnTo>
                    <a:pt x="0" y="395288"/>
                  </a:lnTo>
                  <a:cubicBezTo>
                    <a:pt x="0" y="414338"/>
                    <a:pt x="10477" y="432435"/>
                    <a:pt x="27622" y="437198"/>
                  </a:cubicBezTo>
                  <a:cubicBezTo>
                    <a:pt x="55245" y="445770"/>
                    <a:pt x="78105" y="421957"/>
                    <a:pt x="78105" y="394335"/>
                  </a:cubicBezTo>
                  <a:lnTo>
                    <a:pt x="73342" y="88582"/>
                  </a:lnTo>
                  <a:cubicBezTo>
                    <a:pt x="73342" y="85725"/>
                    <a:pt x="77152" y="84772"/>
                    <a:pt x="78105" y="86677"/>
                  </a:cubicBezTo>
                  <a:lnTo>
                    <a:pt x="229552" y="392430"/>
                  </a:lnTo>
                  <a:cubicBezTo>
                    <a:pt x="243840" y="421957"/>
                    <a:pt x="267652" y="439103"/>
                    <a:pt x="295275" y="439103"/>
                  </a:cubicBezTo>
                  <a:cubicBezTo>
                    <a:pt x="321945" y="439103"/>
                    <a:pt x="346710" y="421957"/>
                    <a:pt x="360998" y="392430"/>
                  </a:cubicBezTo>
                  <a:lnTo>
                    <a:pt x="511492" y="86677"/>
                  </a:lnTo>
                  <a:cubicBezTo>
                    <a:pt x="513398" y="83820"/>
                    <a:pt x="517208" y="84772"/>
                    <a:pt x="517208" y="88582"/>
                  </a:cubicBezTo>
                  <a:lnTo>
                    <a:pt x="511492" y="396240"/>
                  </a:lnTo>
                  <a:cubicBezTo>
                    <a:pt x="511492" y="421005"/>
                    <a:pt x="529590" y="440055"/>
                    <a:pt x="552450" y="439103"/>
                  </a:cubicBezTo>
                  <a:cubicBezTo>
                    <a:pt x="574358" y="438150"/>
                    <a:pt x="590550" y="418148"/>
                    <a:pt x="590550" y="394335"/>
                  </a:cubicBezTo>
                  <a:lnTo>
                    <a:pt x="590550" y="80963"/>
                  </a:lnTo>
                  <a:cubicBezTo>
                    <a:pt x="589598" y="33338"/>
                    <a:pt x="556260" y="0"/>
                    <a:pt x="515302" y="0"/>
                  </a:cubicBezTo>
                </a:path>
              </a:pathLst>
            </a:custGeom>
            <a:solidFill>
              <a:srgbClr val="0037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463"/>
            </a:p>
          </p:txBody>
        </p:sp>
        <p:sp>
          <p:nvSpPr>
            <p:cNvPr id="17" name="10">
              <a:extLst>
                <a:ext uri="{FF2B5EF4-FFF2-40B4-BE49-F238E27FC236}">
                  <a16:creationId xmlns:a16="http://schemas.microsoft.com/office/drawing/2014/main" id="{06758DAA-0FE9-46B7-898A-63D18D663177}"/>
                </a:ext>
              </a:extLst>
            </p:cNvPr>
            <p:cNvSpPr/>
            <p:nvPr/>
          </p:nvSpPr>
          <p:spPr>
            <a:xfrm>
              <a:off x="2213793" y="824527"/>
              <a:ext cx="491077" cy="439263"/>
            </a:xfrm>
            <a:custGeom>
              <a:avLst/>
              <a:gdLst>
                <a:gd name="connsiteX0" fmla="*/ 485786 w 491077"/>
                <a:gd name="connsiteY0" fmla="*/ 376238 h 439263"/>
                <a:gd name="connsiteX1" fmla="*/ 319099 w 491077"/>
                <a:gd name="connsiteY1" fmla="*/ 47625 h 439263"/>
                <a:gd name="connsiteX2" fmla="*/ 244804 w 491077"/>
                <a:gd name="connsiteY2" fmla="*/ 0 h 439263"/>
                <a:gd name="connsiteX3" fmla="*/ 192416 w 491077"/>
                <a:gd name="connsiteY3" fmla="*/ 20003 h 439263"/>
                <a:gd name="connsiteX4" fmla="*/ 170509 w 491077"/>
                <a:gd name="connsiteY4" fmla="*/ 47625 h 439263"/>
                <a:gd name="connsiteX5" fmla="*/ 4774 w 491077"/>
                <a:gd name="connsiteY5" fmla="*/ 375285 h 439263"/>
                <a:gd name="connsiteX6" fmla="*/ 4774 w 491077"/>
                <a:gd name="connsiteY6" fmla="*/ 376238 h 439263"/>
                <a:gd name="connsiteX7" fmla="*/ 4774 w 491077"/>
                <a:gd name="connsiteY7" fmla="*/ 376238 h 439263"/>
                <a:gd name="connsiteX8" fmla="*/ 7631 w 491077"/>
                <a:gd name="connsiteY8" fmla="*/ 421958 h 439263"/>
                <a:gd name="connsiteX9" fmla="*/ 8584 w 491077"/>
                <a:gd name="connsiteY9" fmla="*/ 422910 h 439263"/>
                <a:gd name="connsiteX10" fmla="*/ 9536 w 491077"/>
                <a:gd name="connsiteY10" fmla="*/ 423863 h 439263"/>
                <a:gd name="connsiteX11" fmla="*/ 20014 w 491077"/>
                <a:gd name="connsiteY11" fmla="*/ 433388 h 439263"/>
                <a:gd name="connsiteX12" fmla="*/ 62876 w 491077"/>
                <a:gd name="connsiteY12" fmla="*/ 431483 h 439263"/>
                <a:gd name="connsiteX13" fmla="*/ 63829 w 491077"/>
                <a:gd name="connsiteY13" fmla="*/ 431483 h 439263"/>
                <a:gd name="connsiteX14" fmla="*/ 66686 w 491077"/>
                <a:gd name="connsiteY14" fmla="*/ 429578 h 439263"/>
                <a:gd name="connsiteX15" fmla="*/ 68591 w 491077"/>
                <a:gd name="connsiteY15" fmla="*/ 427672 h 439263"/>
                <a:gd name="connsiteX16" fmla="*/ 69544 w 491077"/>
                <a:gd name="connsiteY16" fmla="*/ 426720 h 439263"/>
                <a:gd name="connsiteX17" fmla="*/ 77164 w 491077"/>
                <a:gd name="connsiteY17" fmla="*/ 416243 h 439263"/>
                <a:gd name="connsiteX18" fmla="*/ 82879 w 491077"/>
                <a:gd name="connsiteY18" fmla="*/ 402908 h 439263"/>
                <a:gd name="connsiteX19" fmla="*/ 117169 w 491077"/>
                <a:gd name="connsiteY19" fmla="*/ 330518 h 439263"/>
                <a:gd name="connsiteX20" fmla="*/ 121931 w 491077"/>
                <a:gd name="connsiteY20" fmla="*/ 327660 h 439263"/>
                <a:gd name="connsiteX21" fmla="*/ 121931 w 491077"/>
                <a:gd name="connsiteY21" fmla="*/ 327660 h 439263"/>
                <a:gd name="connsiteX22" fmla="*/ 275284 w 491077"/>
                <a:gd name="connsiteY22" fmla="*/ 327660 h 439263"/>
                <a:gd name="connsiteX23" fmla="*/ 275284 w 491077"/>
                <a:gd name="connsiteY23" fmla="*/ 327660 h 439263"/>
                <a:gd name="connsiteX24" fmla="*/ 312431 w 491077"/>
                <a:gd name="connsiteY24" fmla="*/ 288608 h 439263"/>
                <a:gd name="connsiteX25" fmla="*/ 275284 w 491077"/>
                <a:gd name="connsiteY25" fmla="*/ 249555 h 439263"/>
                <a:gd name="connsiteX26" fmla="*/ 183844 w 491077"/>
                <a:gd name="connsiteY26" fmla="*/ 249555 h 439263"/>
                <a:gd name="connsiteX27" fmla="*/ 160984 w 491077"/>
                <a:gd name="connsiteY27" fmla="*/ 249555 h 439263"/>
                <a:gd name="connsiteX28" fmla="*/ 158126 w 491077"/>
                <a:gd name="connsiteY28" fmla="*/ 244793 h 439263"/>
                <a:gd name="connsiteX29" fmla="*/ 166699 w 491077"/>
                <a:gd name="connsiteY29" fmla="*/ 226695 h 439263"/>
                <a:gd name="connsiteX30" fmla="*/ 229564 w 491077"/>
                <a:gd name="connsiteY30" fmla="*/ 100013 h 439263"/>
                <a:gd name="connsiteX31" fmla="*/ 229564 w 491077"/>
                <a:gd name="connsiteY31" fmla="*/ 99060 h 439263"/>
                <a:gd name="connsiteX32" fmla="*/ 229564 w 491077"/>
                <a:gd name="connsiteY32" fmla="*/ 98107 h 439263"/>
                <a:gd name="connsiteX33" fmla="*/ 229564 w 491077"/>
                <a:gd name="connsiteY33" fmla="*/ 98107 h 439263"/>
                <a:gd name="connsiteX34" fmla="*/ 240041 w 491077"/>
                <a:gd name="connsiteY34" fmla="*/ 84773 h 439263"/>
                <a:gd name="connsiteX35" fmla="*/ 249566 w 491077"/>
                <a:gd name="connsiteY35" fmla="*/ 84773 h 439263"/>
                <a:gd name="connsiteX36" fmla="*/ 261949 w 491077"/>
                <a:gd name="connsiteY36" fmla="*/ 100013 h 439263"/>
                <a:gd name="connsiteX37" fmla="*/ 261949 w 491077"/>
                <a:gd name="connsiteY37" fmla="*/ 100013 h 439263"/>
                <a:gd name="connsiteX38" fmla="*/ 414349 w 491077"/>
                <a:gd name="connsiteY38" fmla="*/ 415290 h 439263"/>
                <a:gd name="connsiteX39" fmla="*/ 450544 w 491077"/>
                <a:gd name="connsiteY39" fmla="*/ 438150 h 439263"/>
                <a:gd name="connsiteX40" fmla="*/ 464831 w 491077"/>
                <a:gd name="connsiteY40" fmla="*/ 435293 h 439263"/>
                <a:gd name="connsiteX41" fmla="*/ 465784 w 491077"/>
                <a:gd name="connsiteY41" fmla="*/ 435293 h 439263"/>
                <a:gd name="connsiteX42" fmla="*/ 468641 w 491077"/>
                <a:gd name="connsiteY42" fmla="*/ 433388 h 439263"/>
                <a:gd name="connsiteX43" fmla="*/ 469594 w 491077"/>
                <a:gd name="connsiteY43" fmla="*/ 432435 h 439263"/>
                <a:gd name="connsiteX44" fmla="*/ 470546 w 491077"/>
                <a:gd name="connsiteY44" fmla="*/ 432435 h 439263"/>
                <a:gd name="connsiteX45" fmla="*/ 471499 w 491077"/>
                <a:gd name="connsiteY45" fmla="*/ 431483 h 439263"/>
                <a:gd name="connsiteX46" fmla="*/ 472451 w 491077"/>
                <a:gd name="connsiteY46" fmla="*/ 430530 h 439263"/>
                <a:gd name="connsiteX47" fmla="*/ 473404 w 491077"/>
                <a:gd name="connsiteY47" fmla="*/ 429578 h 439263"/>
                <a:gd name="connsiteX48" fmla="*/ 475309 w 491077"/>
                <a:gd name="connsiteY48" fmla="*/ 428625 h 439263"/>
                <a:gd name="connsiteX49" fmla="*/ 477214 w 491077"/>
                <a:gd name="connsiteY49" fmla="*/ 426720 h 439263"/>
                <a:gd name="connsiteX50" fmla="*/ 478166 w 491077"/>
                <a:gd name="connsiteY50" fmla="*/ 425768 h 439263"/>
                <a:gd name="connsiteX51" fmla="*/ 485786 w 491077"/>
                <a:gd name="connsiteY51" fmla="*/ 376238 h 439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491077" h="439263">
                  <a:moveTo>
                    <a:pt x="485786" y="376238"/>
                  </a:moveTo>
                  <a:lnTo>
                    <a:pt x="319099" y="47625"/>
                  </a:lnTo>
                  <a:cubicBezTo>
                    <a:pt x="304811" y="18098"/>
                    <a:pt x="276236" y="0"/>
                    <a:pt x="244804" y="0"/>
                  </a:cubicBezTo>
                  <a:cubicBezTo>
                    <a:pt x="224801" y="0"/>
                    <a:pt x="206704" y="6668"/>
                    <a:pt x="192416" y="20003"/>
                  </a:cubicBezTo>
                  <a:cubicBezTo>
                    <a:pt x="183844" y="27623"/>
                    <a:pt x="176224" y="37148"/>
                    <a:pt x="170509" y="47625"/>
                  </a:cubicBezTo>
                  <a:lnTo>
                    <a:pt x="4774" y="375285"/>
                  </a:lnTo>
                  <a:cubicBezTo>
                    <a:pt x="4774" y="375285"/>
                    <a:pt x="4774" y="376238"/>
                    <a:pt x="4774" y="376238"/>
                  </a:cubicBezTo>
                  <a:lnTo>
                    <a:pt x="4774" y="376238"/>
                  </a:lnTo>
                  <a:cubicBezTo>
                    <a:pt x="-2846" y="391478"/>
                    <a:pt x="-941" y="409575"/>
                    <a:pt x="7631" y="421958"/>
                  </a:cubicBezTo>
                  <a:cubicBezTo>
                    <a:pt x="7631" y="421958"/>
                    <a:pt x="7631" y="422910"/>
                    <a:pt x="8584" y="422910"/>
                  </a:cubicBezTo>
                  <a:cubicBezTo>
                    <a:pt x="8584" y="422910"/>
                    <a:pt x="9536" y="423863"/>
                    <a:pt x="9536" y="423863"/>
                  </a:cubicBezTo>
                  <a:cubicBezTo>
                    <a:pt x="12394" y="427672"/>
                    <a:pt x="16204" y="431483"/>
                    <a:pt x="20014" y="433388"/>
                  </a:cubicBezTo>
                  <a:cubicBezTo>
                    <a:pt x="34301" y="441960"/>
                    <a:pt x="50494" y="441008"/>
                    <a:pt x="62876" y="431483"/>
                  </a:cubicBezTo>
                  <a:cubicBezTo>
                    <a:pt x="62876" y="431483"/>
                    <a:pt x="62876" y="431483"/>
                    <a:pt x="63829" y="431483"/>
                  </a:cubicBezTo>
                  <a:cubicBezTo>
                    <a:pt x="64781" y="430530"/>
                    <a:pt x="65734" y="430530"/>
                    <a:pt x="66686" y="429578"/>
                  </a:cubicBezTo>
                  <a:cubicBezTo>
                    <a:pt x="67639" y="428625"/>
                    <a:pt x="67639" y="428625"/>
                    <a:pt x="68591" y="427672"/>
                  </a:cubicBezTo>
                  <a:cubicBezTo>
                    <a:pt x="68591" y="427672"/>
                    <a:pt x="69544" y="426720"/>
                    <a:pt x="69544" y="426720"/>
                  </a:cubicBezTo>
                  <a:cubicBezTo>
                    <a:pt x="72401" y="423863"/>
                    <a:pt x="75259" y="420053"/>
                    <a:pt x="77164" y="416243"/>
                  </a:cubicBezTo>
                  <a:lnTo>
                    <a:pt x="82879" y="402908"/>
                  </a:lnTo>
                  <a:lnTo>
                    <a:pt x="117169" y="330518"/>
                  </a:lnTo>
                  <a:cubicBezTo>
                    <a:pt x="118121" y="328613"/>
                    <a:pt x="120026" y="327660"/>
                    <a:pt x="121931" y="327660"/>
                  </a:cubicBezTo>
                  <a:lnTo>
                    <a:pt x="121931" y="327660"/>
                  </a:lnTo>
                  <a:lnTo>
                    <a:pt x="275284" y="327660"/>
                  </a:lnTo>
                  <a:lnTo>
                    <a:pt x="275284" y="327660"/>
                  </a:lnTo>
                  <a:cubicBezTo>
                    <a:pt x="296239" y="327660"/>
                    <a:pt x="312431" y="310515"/>
                    <a:pt x="312431" y="288608"/>
                  </a:cubicBezTo>
                  <a:cubicBezTo>
                    <a:pt x="312431" y="266700"/>
                    <a:pt x="296239" y="249555"/>
                    <a:pt x="275284" y="249555"/>
                  </a:cubicBezTo>
                  <a:lnTo>
                    <a:pt x="183844" y="249555"/>
                  </a:lnTo>
                  <a:lnTo>
                    <a:pt x="160984" y="249555"/>
                  </a:lnTo>
                  <a:cubicBezTo>
                    <a:pt x="158126" y="249555"/>
                    <a:pt x="157174" y="246698"/>
                    <a:pt x="158126" y="244793"/>
                  </a:cubicBezTo>
                  <a:lnTo>
                    <a:pt x="166699" y="226695"/>
                  </a:lnTo>
                  <a:lnTo>
                    <a:pt x="229564" y="100013"/>
                  </a:lnTo>
                  <a:lnTo>
                    <a:pt x="229564" y="99060"/>
                  </a:lnTo>
                  <a:cubicBezTo>
                    <a:pt x="229564" y="99060"/>
                    <a:pt x="229564" y="98107"/>
                    <a:pt x="229564" y="98107"/>
                  </a:cubicBezTo>
                  <a:cubicBezTo>
                    <a:pt x="229564" y="98107"/>
                    <a:pt x="229564" y="98107"/>
                    <a:pt x="229564" y="98107"/>
                  </a:cubicBezTo>
                  <a:cubicBezTo>
                    <a:pt x="230516" y="96203"/>
                    <a:pt x="234326" y="86678"/>
                    <a:pt x="240041" y="84773"/>
                  </a:cubicBezTo>
                  <a:cubicBezTo>
                    <a:pt x="242899" y="83820"/>
                    <a:pt x="246709" y="83820"/>
                    <a:pt x="249566" y="84773"/>
                  </a:cubicBezTo>
                  <a:cubicBezTo>
                    <a:pt x="256234" y="86678"/>
                    <a:pt x="259091" y="94298"/>
                    <a:pt x="261949" y="100013"/>
                  </a:cubicBezTo>
                  <a:cubicBezTo>
                    <a:pt x="261949" y="100013"/>
                    <a:pt x="261949" y="100013"/>
                    <a:pt x="261949" y="100013"/>
                  </a:cubicBezTo>
                  <a:lnTo>
                    <a:pt x="414349" y="415290"/>
                  </a:lnTo>
                  <a:cubicBezTo>
                    <a:pt x="421969" y="429578"/>
                    <a:pt x="436256" y="438150"/>
                    <a:pt x="450544" y="438150"/>
                  </a:cubicBezTo>
                  <a:cubicBezTo>
                    <a:pt x="455306" y="438150"/>
                    <a:pt x="460069" y="437197"/>
                    <a:pt x="464831" y="435293"/>
                  </a:cubicBezTo>
                  <a:cubicBezTo>
                    <a:pt x="464831" y="435293"/>
                    <a:pt x="465784" y="435293"/>
                    <a:pt x="465784" y="435293"/>
                  </a:cubicBezTo>
                  <a:cubicBezTo>
                    <a:pt x="466736" y="435293"/>
                    <a:pt x="467689" y="434340"/>
                    <a:pt x="468641" y="433388"/>
                  </a:cubicBezTo>
                  <a:cubicBezTo>
                    <a:pt x="468641" y="433388"/>
                    <a:pt x="469594" y="433388"/>
                    <a:pt x="469594" y="432435"/>
                  </a:cubicBezTo>
                  <a:cubicBezTo>
                    <a:pt x="469594" y="432435"/>
                    <a:pt x="469594" y="432435"/>
                    <a:pt x="470546" y="432435"/>
                  </a:cubicBezTo>
                  <a:cubicBezTo>
                    <a:pt x="470546" y="432435"/>
                    <a:pt x="471499" y="432435"/>
                    <a:pt x="471499" y="431483"/>
                  </a:cubicBezTo>
                  <a:cubicBezTo>
                    <a:pt x="471499" y="431483"/>
                    <a:pt x="472451" y="430530"/>
                    <a:pt x="472451" y="430530"/>
                  </a:cubicBezTo>
                  <a:cubicBezTo>
                    <a:pt x="472451" y="430530"/>
                    <a:pt x="473404" y="429578"/>
                    <a:pt x="473404" y="429578"/>
                  </a:cubicBezTo>
                  <a:cubicBezTo>
                    <a:pt x="474356" y="429578"/>
                    <a:pt x="474356" y="428625"/>
                    <a:pt x="475309" y="428625"/>
                  </a:cubicBezTo>
                  <a:cubicBezTo>
                    <a:pt x="476261" y="427672"/>
                    <a:pt x="476261" y="427672"/>
                    <a:pt x="477214" y="426720"/>
                  </a:cubicBezTo>
                  <a:cubicBezTo>
                    <a:pt x="477214" y="426720"/>
                    <a:pt x="477214" y="426720"/>
                    <a:pt x="478166" y="425768"/>
                  </a:cubicBezTo>
                  <a:cubicBezTo>
                    <a:pt x="491501" y="416243"/>
                    <a:pt x="495311" y="394335"/>
                    <a:pt x="485786" y="376238"/>
                  </a:cubicBezTo>
                </a:path>
              </a:pathLst>
            </a:custGeom>
            <a:solidFill>
              <a:srgbClr val="0037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463"/>
            </a:p>
          </p:txBody>
        </p:sp>
        <p:sp>
          <p:nvSpPr>
            <p:cNvPr id="18" name="10">
              <a:extLst>
                <a:ext uri="{FF2B5EF4-FFF2-40B4-BE49-F238E27FC236}">
                  <a16:creationId xmlns:a16="http://schemas.microsoft.com/office/drawing/2014/main" id="{773307D9-D2A9-440A-81D3-0B0441DD6163}"/>
                </a:ext>
              </a:extLst>
            </p:cNvPr>
            <p:cNvSpPr/>
            <p:nvPr/>
          </p:nvSpPr>
          <p:spPr>
            <a:xfrm>
              <a:off x="1321312" y="821670"/>
              <a:ext cx="417194" cy="450532"/>
            </a:xfrm>
            <a:custGeom>
              <a:avLst/>
              <a:gdLst>
                <a:gd name="connsiteX0" fmla="*/ 85725 w 417194"/>
                <a:gd name="connsiteY0" fmla="*/ 190500 h 450532"/>
                <a:gd name="connsiteX1" fmla="*/ 209550 w 417194"/>
                <a:gd name="connsiteY1" fmla="*/ 71438 h 450532"/>
                <a:gd name="connsiteX2" fmla="*/ 335280 w 417194"/>
                <a:gd name="connsiteY2" fmla="*/ 190500 h 450532"/>
                <a:gd name="connsiteX3" fmla="*/ 331470 w 417194"/>
                <a:gd name="connsiteY3" fmla="*/ 195263 h 450532"/>
                <a:gd name="connsiteX4" fmla="*/ 89535 w 417194"/>
                <a:gd name="connsiteY4" fmla="*/ 195263 h 450532"/>
                <a:gd name="connsiteX5" fmla="*/ 85725 w 417194"/>
                <a:gd name="connsiteY5" fmla="*/ 190500 h 450532"/>
                <a:gd name="connsiteX6" fmla="*/ 88582 w 417194"/>
                <a:gd name="connsiteY6" fmla="*/ 271463 h 450532"/>
                <a:gd name="connsiteX7" fmla="*/ 368617 w 417194"/>
                <a:gd name="connsiteY7" fmla="*/ 271463 h 450532"/>
                <a:gd name="connsiteX8" fmla="*/ 417195 w 417194"/>
                <a:gd name="connsiteY8" fmla="*/ 219075 h 450532"/>
                <a:gd name="connsiteX9" fmla="*/ 208597 w 417194"/>
                <a:gd name="connsiteY9" fmla="*/ 0 h 450532"/>
                <a:gd name="connsiteX10" fmla="*/ 0 w 417194"/>
                <a:gd name="connsiteY10" fmla="*/ 219075 h 450532"/>
                <a:gd name="connsiteX11" fmla="*/ 0 w 417194"/>
                <a:gd name="connsiteY11" fmla="*/ 230505 h 450532"/>
                <a:gd name="connsiteX12" fmla="*/ 205740 w 417194"/>
                <a:gd name="connsiteY12" fmla="*/ 449580 h 450532"/>
                <a:gd name="connsiteX13" fmla="*/ 221932 w 417194"/>
                <a:gd name="connsiteY13" fmla="*/ 450533 h 450532"/>
                <a:gd name="connsiteX14" fmla="*/ 346710 w 417194"/>
                <a:gd name="connsiteY14" fmla="*/ 412433 h 450532"/>
                <a:gd name="connsiteX15" fmla="*/ 384810 w 417194"/>
                <a:gd name="connsiteY15" fmla="*/ 377190 h 450532"/>
                <a:gd name="connsiteX16" fmla="*/ 384810 w 417194"/>
                <a:gd name="connsiteY16" fmla="*/ 320040 h 450532"/>
                <a:gd name="connsiteX17" fmla="*/ 322897 w 417194"/>
                <a:gd name="connsiteY17" fmla="*/ 327660 h 450532"/>
                <a:gd name="connsiteX18" fmla="*/ 208597 w 417194"/>
                <a:gd name="connsiteY18" fmla="*/ 373380 h 450532"/>
                <a:gd name="connsiteX19" fmla="*/ 84772 w 417194"/>
                <a:gd name="connsiteY19" fmla="*/ 275273 h 450532"/>
                <a:gd name="connsiteX20" fmla="*/ 88582 w 417194"/>
                <a:gd name="connsiteY20" fmla="*/ 271463 h 450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17194" h="450532">
                  <a:moveTo>
                    <a:pt x="85725" y="190500"/>
                  </a:moveTo>
                  <a:cubicBezTo>
                    <a:pt x="93345" y="127635"/>
                    <a:pt x="137160" y="71438"/>
                    <a:pt x="209550" y="71438"/>
                  </a:cubicBezTo>
                  <a:cubicBezTo>
                    <a:pt x="281940" y="71438"/>
                    <a:pt x="328613" y="126682"/>
                    <a:pt x="335280" y="190500"/>
                  </a:cubicBezTo>
                  <a:cubicBezTo>
                    <a:pt x="335280" y="192405"/>
                    <a:pt x="334328" y="195263"/>
                    <a:pt x="331470" y="195263"/>
                  </a:cubicBezTo>
                  <a:lnTo>
                    <a:pt x="89535" y="195263"/>
                  </a:lnTo>
                  <a:cubicBezTo>
                    <a:pt x="86677" y="194310"/>
                    <a:pt x="85725" y="192405"/>
                    <a:pt x="85725" y="190500"/>
                  </a:cubicBezTo>
                  <a:moveTo>
                    <a:pt x="88582" y="271463"/>
                  </a:moveTo>
                  <a:lnTo>
                    <a:pt x="368617" y="271463"/>
                  </a:lnTo>
                  <a:cubicBezTo>
                    <a:pt x="374332" y="271463"/>
                    <a:pt x="417195" y="267653"/>
                    <a:pt x="417195" y="219075"/>
                  </a:cubicBezTo>
                  <a:cubicBezTo>
                    <a:pt x="417195" y="98107"/>
                    <a:pt x="323850" y="0"/>
                    <a:pt x="208597" y="0"/>
                  </a:cubicBezTo>
                  <a:cubicBezTo>
                    <a:pt x="93345" y="0"/>
                    <a:pt x="0" y="98107"/>
                    <a:pt x="0" y="219075"/>
                  </a:cubicBezTo>
                  <a:cubicBezTo>
                    <a:pt x="0" y="221933"/>
                    <a:pt x="0" y="229552"/>
                    <a:pt x="0" y="230505"/>
                  </a:cubicBezTo>
                  <a:cubicBezTo>
                    <a:pt x="0" y="368617"/>
                    <a:pt x="88582" y="442913"/>
                    <a:pt x="205740" y="449580"/>
                  </a:cubicBezTo>
                  <a:cubicBezTo>
                    <a:pt x="211455" y="449580"/>
                    <a:pt x="217170" y="450533"/>
                    <a:pt x="221932" y="450533"/>
                  </a:cubicBezTo>
                  <a:cubicBezTo>
                    <a:pt x="266700" y="450533"/>
                    <a:pt x="304800" y="439103"/>
                    <a:pt x="346710" y="412433"/>
                  </a:cubicBezTo>
                  <a:cubicBezTo>
                    <a:pt x="350520" y="409575"/>
                    <a:pt x="367665" y="399098"/>
                    <a:pt x="384810" y="377190"/>
                  </a:cubicBezTo>
                  <a:cubicBezTo>
                    <a:pt x="398145" y="360045"/>
                    <a:pt x="399097" y="334328"/>
                    <a:pt x="384810" y="320040"/>
                  </a:cubicBezTo>
                  <a:cubicBezTo>
                    <a:pt x="363855" y="300990"/>
                    <a:pt x="341947" y="311467"/>
                    <a:pt x="322897" y="327660"/>
                  </a:cubicBezTo>
                  <a:cubicBezTo>
                    <a:pt x="292417" y="353378"/>
                    <a:pt x="268605" y="373380"/>
                    <a:pt x="208597" y="373380"/>
                  </a:cubicBezTo>
                  <a:cubicBezTo>
                    <a:pt x="151447" y="373380"/>
                    <a:pt x="97155" y="340995"/>
                    <a:pt x="84772" y="275273"/>
                  </a:cubicBezTo>
                  <a:cubicBezTo>
                    <a:pt x="85725" y="273368"/>
                    <a:pt x="86677" y="271463"/>
                    <a:pt x="88582" y="271463"/>
                  </a:cubicBezTo>
                </a:path>
              </a:pathLst>
            </a:custGeom>
            <a:solidFill>
              <a:srgbClr val="0037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463"/>
            </a:p>
          </p:txBody>
        </p:sp>
        <p:sp>
          <p:nvSpPr>
            <p:cNvPr id="19" name="10">
              <a:extLst>
                <a:ext uri="{FF2B5EF4-FFF2-40B4-BE49-F238E27FC236}">
                  <a16:creationId xmlns:a16="http://schemas.microsoft.com/office/drawing/2014/main" id="{CAB45000-FC97-427F-890B-33588B0471BC}"/>
                </a:ext>
              </a:extLst>
            </p:cNvPr>
            <p:cNvSpPr/>
            <p:nvPr/>
          </p:nvSpPr>
          <p:spPr>
            <a:xfrm>
              <a:off x="1783275" y="821670"/>
              <a:ext cx="417195" cy="450532"/>
            </a:xfrm>
            <a:custGeom>
              <a:avLst/>
              <a:gdLst>
                <a:gd name="connsiteX0" fmla="*/ 84772 w 417195"/>
                <a:gd name="connsiteY0" fmla="*/ 190500 h 450532"/>
                <a:gd name="connsiteX1" fmla="*/ 208597 w 417195"/>
                <a:gd name="connsiteY1" fmla="*/ 71438 h 450532"/>
                <a:gd name="connsiteX2" fmla="*/ 334327 w 417195"/>
                <a:gd name="connsiteY2" fmla="*/ 190500 h 450532"/>
                <a:gd name="connsiteX3" fmla="*/ 330517 w 417195"/>
                <a:gd name="connsiteY3" fmla="*/ 195263 h 450532"/>
                <a:gd name="connsiteX4" fmla="*/ 87630 w 417195"/>
                <a:gd name="connsiteY4" fmla="*/ 195263 h 450532"/>
                <a:gd name="connsiteX5" fmla="*/ 84772 w 417195"/>
                <a:gd name="connsiteY5" fmla="*/ 190500 h 450532"/>
                <a:gd name="connsiteX6" fmla="*/ 88583 w 417195"/>
                <a:gd name="connsiteY6" fmla="*/ 271463 h 450532"/>
                <a:gd name="connsiteX7" fmla="*/ 368617 w 417195"/>
                <a:gd name="connsiteY7" fmla="*/ 271463 h 450532"/>
                <a:gd name="connsiteX8" fmla="*/ 417195 w 417195"/>
                <a:gd name="connsiteY8" fmla="*/ 219075 h 450532"/>
                <a:gd name="connsiteX9" fmla="*/ 208597 w 417195"/>
                <a:gd name="connsiteY9" fmla="*/ 0 h 450532"/>
                <a:gd name="connsiteX10" fmla="*/ 0 w 417195"/>
                <a:gd name="connsiteY10" fmla="*/ 219075 h 450532"/>
                <a:gd name="connsiteX11" fmla="*/ 0 w 417195"/>
                <a:gd name="connsiteY11" fmla="*/ 230505 h 450532"/>
                <a:gd name="connsiteX12" fmla="*/ 205740 w 417195"/>
                <a:gd name="connsiteY12" fmla="*/ 449580 h 450532"/>
                <a:gd name="connsiteX13" fmla="*/ 221933 w 417195"/>
                <a:gd name="connsiteY13" fmla="*/ 450533 h 450532"/>
                <a:gd name="connsiteX14" fmla="*/ 346710 w 417195"/>
                <a:gd name="connsiteY14" fmla="*/ 412433 h 450532"/>
                <a:gd name="connsiteX15" fmla="*/ 384810 w 417195"/>
                <a:gd name="connsiteY15" fmla="*/ 377190 h 450532"/>
                <a:gd name="connsiteX16" fmla="*/ 384810 w 417195"/>
                <a:gd name="connsiteY16" fmla="*/ 320040 h 450532"/>
                <a:gd name="connsiteX17" fmla="*/ 322897 w 417195"/>
                <a:gd name="connsiteY17" fmla="*/ 327660 h 450532"/>
                <a:gd name="connsiteX18" fmla="*/ 208597 w 417195"/>
                <a:gd name="connsiteY18" fmla="*/ 373380 h 450532"/>
                <a:gd name="connsiteX19" fmla="*/ 84772 w 417195"/>
                <a:gd name="connsiteY19" fmla="*/ 275273 h 450532"/>
                <a:gd name="connsiteX20" fmla="*/ 88583 w 417195"/>
                <a:gd name="connsiteY20" fmla="*/ 271463 h 450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17195" h="450532">
                  <a:moveTo>
                    <a:pt x="84772" y="190500"/>
                  </a:moveTo>
                  <a:cubicBezTo>
                    <a:pt x="92392" y="127635"/>
                    <a:pt x="136208" y="71438"/>
                    <a:pt x="208597" y="71438"/>
                  </a:cubicBezTo>
                  <a:cubicBezTo>
                    <a:pt x="280988" y="71438"/>
                    <a:pt x="327660" y="126682"/>
                    <a:pt x="334327" y="190500"/>
                  </a:cubicBezTo>
                  <a:cubicBezTo>
                    <a:pt x="334327" y="192405"/>
                    <a:pt x="333375" y="195263"/>
                    <a:pt x="330517" y="195263"/>
                  </a:cubicBezTo>
                  <a:lnTo>
                    <a:pt x="87630" y="195263"/>
                  </a:lnTo>
                  <a:cubicBezTo>
                    <a:pt x="86677" y="194310"/>
                    <a:pt x="84772" y="192405"/>
                    <a:pt x="84772" y="190500"/>
                  </a:cubicBezTo>
                  <a:moveTo>
                    <a:pt x="88583" y="271463"/>
                  </a:moveTo>
                  <a:lnTo>
                    <a:pt x="368617" y="271463"/>
                  </a:lnTo>
                  <a:cubicBezTo>
                    <a:pt x="374333" y="271463"/>
                    <a:pt x="417195" y="267653"/>
                    <a:pt x="417195" y="219075"/>
                  </a:cubicBezTo>
                  <a:cubicBezTo>
                    <a:pt x="417195" y="98107"/>
                    <a:pt x="323850" y="0"/>
                    <a:pt x="208597" y="0"/>
                  </a:cubicBezTo>
                  <a:cubicBezTo>
                    <a:pt x="93345" y="0"/>
                    <a:pt x="0" y="98107"/>
                    <a:pt x="0" y="219075"/>
                  </a:cubicBezTo>
                  <a:cubicBezTo>
                    <a:pt x="0" y="221933"/>
                    <a:pt x="0" y="229552"/>
                    <a:pt x="0" y="230505"/>
                  </a:cubicBezTo>
                  <a:cubicBezTo>
                    <a:pt x="0" y="368617"/>
                    <a:pt x="88583" y="442913"/>
                    <a:pt x="205740" y="449580"/>
                  </a:cubicBezTo>
                  <a:cubicBezTo>
                    <a:pt x="211455" y="449580"/>
                    <a:pt x="217170" y="450533"/>
                    <a:pt x="221933" y="450533"/>
                  </a:cubicBezTo>
                  <a:cubicBezTo>
                    <a:pt x="266700" y="450533"/>
                    <a:pt x="304800" y="439103"/>
                    <a:pt x="346710" y="412433"/>
                  </a:cubicBezTo>
                  <a:cubicBezTo>
                    <a:pt x="350520" y="409575"/>
                    <a:pt x="367665" y="399098"/>
                    <a:pt x="384810" y="377190"/>
                  </a:cubicBezTo>
                  <a:cubicBezTo>
                    <a:pt x="398145" y="360045"/>
                    <a:pt x="399097" y="334328"/>
                    <a:pt x="384810" y="320040"/>
                  </a:cubicBezTo>
                  <a:cubicBezTo>
                    <a:pt x="363855" y="300990"/>
                    <a:pt x="341947" y="311467"/>
                    <a:pt x="322897" y="327660"/>
                  </a:cubicBezTo>
                  <a:cubicBezTo>
                    <a:pt x="292417" y="353378"/>
                    <a:pt x="268605" y="373380"/>
                    <a:pt x="208597" y="373380"/>
                  </a:cubicBezTo>
                  <a:cubicBezTo>
                    <a:pt x="151447" y="373380"/>
                    <a:pt x="97155" y="340995"/>
                    <a:pt x="84772" y="275273"/>
                  </a:cubicBezTo>
                  <a:cubicBezTo>
                    <a:pt x="84772" y="273368"/>
                    <a:pt x="86677" y="271463"/>
                    <a:pt x="88583" y="271463"/>
                  </a:cubicBezTo>
                </a:path>
              </a:pathLst>
            </a:custGeom>
            <a:solidFill>
              <a:srgbClr val="0037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463"/>
            </a:p>
          </p:txBody>
        </p:sp>
      </p:grpSp>
      <p:grpSp>
        <p:nvGrpSpPr>
          <p:cNvPr id="20" name="Group 87">
            <a:extLst>
              <a:ext uri="{FF2B5EF4-FFF2-40B4-BE49-F238E27FC236}">
                <a16:creationId xmlns:a16="http://schemas.microsoft.com/office/drawing/2014/main" id="{3A44EBFD-AC22-4A78-95D9-3DCF02ACDDD2}"/>
              </a:ext>
            </a:extLst>
          </p:cNvPr>
          <p:cNvGrpSpPr>
            <a:grpSpLocks noChangeAspect="1"/>
          </p:cNvGrpSpPr>
          <p:nvPr/>
        </p:nvGrpSpPr>
        <p:grpSpPr>
          <a:xfrm>
            <a:off x="4946194" y="2926127"/>
            <a:ext cx="2399883" cy="898505"/>
            <a:chOff x="4150181" y="1931893"/>
            <a:chExt cx="2953702" cy="1105852"/>
          </a:xfrm>
        </p:grpSpPr>
        <p:sp>
          <p:nvSpPr>
            <p:cNvPr id="21" name="10">
              <a:extLst>
                <a:ext uri="{FF2B5EF4-FFF2-40B4-BE49-F238E27FC236}">
                  <a16:creationId xmlns:a16="http://schemas.microsoft.com/office/drawing/2014/main" id="{4DFC7595-9795-45C2-9FEB-EEC48339152C}"/>
                </a:ext>
              </a:extLst>
            </p:cNvPr>
            <p:cNvSpPr/>
            <p:nvPr/>
          </p:nvSpPr>
          <p:spPr>
            <a:xfrm>
              <a:off x="4150181" y="1931893"/>
              <a:ext cx="2953702" cy="1105852"/>
            </a:xfrm>
            <a:custGeom>
              <a:avLst/>
              <a:gdLst>
                <a:gd name="connsiteX0" fmla="*/ 2833688 w 2953702"/>
                <a:gd name="connsiteY0" fmla="*/ 1105853 h 1105852"/>
                <a:gd name="connsiteX1" fmla="*/ 119063 w 2953702"/>
                <a:gd name="connsiteY1" fmla="*/ 1105853 h 1105852"/>
                <a:gd name="connsiteX2" fmla="*/ 0 w 2953702"/>
                <a:gd name="connsiteY2" fmla="*/ 986790 h 1105852"/>
                <a:gd name="connsiteX3" fmla="*/ 0 w 2953702"/>
                <a:gd name="connsiteY3" fmla="*/ 119063 h 1105852"/>
                <a:gd name="connsiteX4" fmla="*/ 119063 w 2953702"/>
                <a:gd name="connsiteY4" fmla="*/ 0 h 1105852"/>
                <a:gd name="connsiteX5" fmla="*/ 2834640 w 2953702"/>
                <a:gd name="connsiteY5" fmla="*/ 0 h 1105852"/>
                <a:gd name="connsiteX6" fmla="*/ 2953703 w 2953702"/>
                <a:gd name="connsiteY6" fmla="*/ 119063 h 1105852"/>
                <a:gd name="connsiteX7" fmla="*/ 2953703 w 2953702"/>
                <a:gd name="connsiteY7" fmla="*/ 987743 h 1105852"/>
                <a:gd name="connsiteX8" fmla="*/ 2833688 w 2953702"/>
                <a:gd name="connsiteY8" fmla="*/ 1105853 h 1105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3702" h="1105852">
                  <a:moveTo>
                    <a:pt x="2833688" y="1105853"/>
                  </a:moveTo>
                  <a:lnTo>
                    <a:pt x="119063" y="1105853"/>
                  </a:lnTo>
                  <a:cubicBezTo>
                    <a:pt x="53340" y="1105853"/>
                    <a:pt x="0" y="1052513"/>
                    <a:pt x="0" y="986790"/>
                  </a:cubicBezTo>
                  <a:lnTo>
                    <a:pt x="0" y="119063"/>
                  </a:lnTo>
                  <a:cubicBezTo>
                    <a:pt x="0" y="53340"/>
                    <a:pt x="53340" y="0"/>
                    <a:pt x="119063" y="0"/>
                  </a:cubicBezTo>
                  <a:lnTo>
                    <a:pt x="2834640" y="0"/>
                  </a:lnTo>
                  <a:cubicBezTo>
                    <a:pt x="2900363" y="0"/>
                    <a:pt x="2953703" y="53340"/>
                    <a:pt x="2953703" y="119063"/>
                  </a:cubicBezTo>
                  <a:lnTo>
                    <a:pt x="2953703" y="987743"/>
                  </a:lnTo>
                  <a:cubicBezTo>
                    <a:pt x="2952750" y="1052513"/>
                    <a:pt x="2899410" y="1105853"/>
                    <a:pt x="2833688" y="1105853"/>
                  </a:cubicBez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463"/>
            </a:p>
          </p:txBody>
        </p:sp>
        <p:sp>
          <p:nvSpPr>
            <p:cNvPr id="22" name="10">
              <a:extLst>
                <a:ext uri="{FF2B5EF4-FFF2-40B4-BE49-F238E27FC236}">
                  <a16:creationId xmlns:a16="http://schemas.microsoft.com/office/drawing/2014/main" id="{E51E62B1-0B75-48C1-A6FE-3291B62F0B29}"/>
                </a:ext>
              </a:extLst>
            </p:cNvPr>
            <p:cNvSpPr/>
            <p:nvPr/>
          </p:nvSpPr>
          <p:spPr>
            <a:xfrm>
              <a:off x="4376608" y="2263653"/>
              <a:ext cx="479951" cy="438811"/>
            </a:xfrm>
            <a:custGeom>
              <a:avLst/>
              <a:gdLst>
                <a:gd name="connsiteX0" fmla="*/ 458420 w 479951"/>
                <a:gd name="connsiteY0" fmla="*/ 5424 h 438811"/>
                <a:gd name="connsiteX1" fmla="*/ 403175 w 479951"/>
                <a:gd name="connsiteY1" fmla="*/ 24474 h 438811"/>
                <a:gd name="connsiteX2" fmla="*/ 254585 w 479951"/>
                <a:gd name="connsiteY2" fmla="*/ 343562 h 438811"/>
                <a:gd name="connsiteX3" fmla="*/ 240297 w 479951"/>
                <a:gd name="connsiteY3" fmla="*/ 354992 h 438811"/>
                <a:gd name="connsiteX4" fmla="*/ 226010 w 479951"/>
                <a:gd name="connsiteY4" fmla="*/ 343562 h 438811"/>
                <a:gd name="connsiteX5" fmla="*/ 77420 w 479951"/>
                <a:gd name="connsiteY5" fmla="*/ 23522 h 438811"/>
                <a:gd name="connsiteX6" fmla="*/ 22175 w 479951"/>
                <a:gd name="connsiteY6" fmla="*/ 4472 h 438811"/>
                <a:gd name="connsiteX7" fmla="*/ 4077 w 479951"/>
                <a:gd name="connsiteY7" fmla="*/ 62574 h 438811"/>
                <a:gd name="connsiteX8" fmla="*/ 148857 w 479951"/>
                <a:gd name="connsiteY8" fmla="*/ 357849 h 438811"/>
                <a:gd name="connsiteX9" fmla="*/ 165050 w 479951"/>
                <a:gd name="connsiteY9" fmla="*/ 391187 h 438811"/>
                <a:gd name="connsiteX10" fmla="*/ 239345 w 479951"/>
                <a:gd name="connsiteY10" fmla="*/ 438812 h 438811"/>
                <a:gd name="connsiteX11" fmla="*/ 313640 w 479951"/>
                <a:gd name="connsiteY11" fmla="*/ 391187 h 438811"/>
                <a:gd name="connsiteX12" fmla="*/ 329832 w 479951"/>
                <a:gd name="connsiteY12" fmla="*/ 357849 h 438811"/>
                <a:gd name="connsiteX13" fmla="*/ 474612 w 479951"/>
                <a:gd name="connsiteY13" fmla="*/ 62574 h 438811"/>
                <a:gd name="connsiteX14" fmla="*/ 458420 w 479951"/>
                <a:gd name="connsiteY14" fmla="*/ 5424 h 43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9951" h="438811">
                  <a:moveTo>
                    <a:pt x="458420" y="5424"/>
                  </a:moveTo>
                  <a:cubicBezTo>
                    <a:pt x="438417" y="-6006"/>
                    <a:pt x="413652" y="2567"/>
                    <a:pt x="403175" y="24474"/>
                  </a:cubicBezTo>
                  <a:lnTo>
                    <a:pt x="254585" y="343562"/>
                  </a:lnTo>
                  <a:cubicBezTo>
                    <a:pt x="250775" y="350229"/>
                    <a:pt x="247917" y="354992"/>
                    <a:pt x="240297" y="354992"/>
                  </a:cubicBezTo>
                  <a:cubicBezTo>
                    <a:pt x="232677" y="354992"/>
                    <a:pt x="229820" y="350229"/>
                    <a:pt x="226010" y="343562"/>
                  </a:cubicBezTo>
                  <a:lnTo>
                    <a:pt x="77420" y="23522"/>
                  </a:lnTo>
                  <a:cubicBezTo>
                    <a:pt x="66942" y="2567"/>
                    <a:pt x="42177" y="-6006"/>
                    <a:pt x="22175" y="4472"/>
                  </a:cubicBezTo>
                  <a:cubicBezTo>
                    <a:pt x="2172" y="15902"/>
                    <a:pt x="-5448" y="41619"/>
                    <a:pt x="4077" y="62574"/>
                  </a:cubicBezTo>
                  <a:lnTo>
                    <a:pt x="148857" y="357849"/>
                  </a:lnTo>
                  <a:lnTo>
                    <a:pt x="165050" y="391187"/>
                  </a:lnTo>
                  <a:cubicBezTo>
                    <a:pt x="179337" y="420714"/>
                    <a:pt x="207912" y="438812"/>
                    <a:pt x="239345" y="438812"/>
                  </a:cubicBezTo>
                  <a:cubicBezTo>
                    <a:pt x="270777" y="438812"/>
                    <a:pt x="299352" y="420714"/>
                    <a:pt x="313640" y="391187"/>
                  </a:cubicBezTo>
                  <a:lnTo>
                    <a:pt x="329832" y="357849"/>
                  </a:lnTo>
                  <a:lnTo>
                    <a:pt x="474612" y="62574"/>
                  </a:lnTo>
                  <a:cubicBezTo>
                    <a:pt x="486042" y="42572"/>
                    <a:pt x="478422" y="15902"/>
                    <a:pt x="458420" y="5424"/>
                  </a:cubicBezTo>
                </a:path>
              </a:pathLst>
            </a:custGeom>
            <a:solidFill>
              <a:srgbClr val="00B3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463"/>
            </a:p>
          </p:txBody>
        </p:sp>
        <p:sp>
          <p:nvSpPr>
            <p:cNvPr id="23" name="10">
              <a:extLst>
                <a:ext uri="{FF2B5EF4-FFF2-40B4-BE49-F238E27FC236}">
                  <a16:creationId xmlns:a16="http://schemas.microsoft.com/office/drawing/2014/main" id="{7DF69D62-0883-4BD1-93F5-955B867F34D9}"/>
                </a:ext>
              </a:extLst>
            </p:cNvPr>
            <p:cNvSpPr/>
            <p:nvPr/>
          </p:nvSpPr>
          <p:spPr>
            <a:xfrm>
              <a:off x="6286638" y="2264315"/>
              <a:ext cx="590549" cy="439136"/>
            </a:xfrm>
            <a:custGeom>
              <a:avLst/>
              <a:gdLst>
                <a:gd name="connsiteX0" fmla="*/ 515302 w 590549"/>
                <a:gd name="connsiteY0" fmla="*/ 0 h 439136"/>
                <a:gd name="connsiteX1" fmla="*/ 451485 w 590549"/>
                <a:gd name="connsiteY1" fmla="*/ 40957 h 439136"/>
                <a:gd name="connsiteX2" fmla="*/ 302895 w 590549"/>
                <a:gd name="connsiteY2" fmla="*/ 347663 h 439136"/>
                <a:gd name="connsiteX3" fmla="*/ 295275 w 590549"/>
                <a:gd name="connsiteY3" fmla="*/ 354330 h 439136"/>
                <a:gd name="connsiteX4" fmla="*/ 287655 w 590549"/>
                <a:gd name="connsiteY4" fmla="*/ 347663 h 439136"/>
                <a:gd name="connsiteX5" fmla="*/ 140017 w 590549"/>
                <a:gd name="connsiteY5" fmla="*/ 43815 h 439136"/>
                <a:gd name="connsiteX6" fmla="*/ 74295 w 590549"/>
                <a:gd name="connsiteY6" fmla="*/ 0 h 439136"/>
                <a:gd name="connsiteX7" fmla="*/ 74295 w 590549"/>
                <a:gd name="connsiteY7" fmla="*/ 0 h 439136"/>
                <a:gd name="connsiteX8" fmla="*/ 0 w 590549"/>
                <a:gd name="connsiteY8" fmla="*/ 80963 h 439136"/>
                <a:gd name="connsiteX9" fmla="*/ 0 w 590549"/>
                <a:gd name="connsiteY9" fmla="*/ 395288 h 439136"/>
                <a:gd name="connsiteX10" fmla="*/ 27622 w 590549"/>
                <a:gd name="connsiteY10" fmla="*/ 437198 h 439136"/>
                <a:gd name="connsiteX11" fmla="*/ 78105 w 590549"/>
                <a:gd name="connsiteY11" fmla="*/ 394335 h 439136"/>
                <a:gd name="connsiteX12" fmla="*/ 73342 w 590549"/>
                <a:gd name="connsiteY12" fmla="*/ 88582 h 439136"/>
                <a:gd name="connsiteX13" fmla="*/ 78105 w 590549"/>
                <a:gd name="connsiteY13" fmla="*/ 86677 h 439136"/>
                <a:gd name="connsiteX14" fmla="*/ 229552 w 590549"/>
                <a:gd name="connsiteY14" fmla="*/ 392430 h 439136"/>
                <a:gd name="connsiteX15" fmla="*/ 295275 w 590549"/>
                <a:gd name="connsiteY15" fmla="*/ 439103 h 439136"/>
                <a:gd name="connsiteX16" fmla="*/ 360998 w 590549"/>
                <a:gd name="connsiteY16" fmla="*/ 392430 h 439136"/>
                <a:gd name="connsiteX17" fmla="*/ 511492 w 590549"/>
                <a:gd name="connsiteY17" fmla="*/ 86677 h 439136"/>
                <a:gd name="connsiteX18" fmla="*/ 517208 w 590549"/>
                <a:gd name="connsiteY18" fmla="*/ 88582 h 439136"/>
                <a:gd name="connsiteX19" fmla="*/ 511492 w 590549"/>
                <a:gd name="connsiteY19" fmla="*/ 396240 h 439136"/>
                <a:gd name="connsiteX20" fmla="*/ 552450 w 590549"/>
                <a:gd name="connsiteY20" fmla="*/ 439103 h 439136"/>
                <a:gd name="connsiteX21" fmla="*/ 590550 w 590549"/>
                <a:gd name="connsiteY21" fmla="*/ 394335 h 439136"/>
                <a:gd name="connsiteX22" fmla="*/ 590550 w 590549"/>
                <a:gd name="connsiteY22" fmla="*/ 80963 h 439136"/>
                <a:gd name="connsiteX23" fmla="*/ 515302 w 590549"/>
                <a:gd name="connsiteY23" fmla="*/ 0 h 43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0549" h="439136">
                  <a:moveTo>
                    <a:pt x="515302" y="0"/>
                  </a:moveTo>
                  <a:cubicBezTo>
                    <a:pt x="487680" y="0"/>
                    <a:pt x="462915" y="17145"/>
                    <a:pt x="451485" y="40957"/>
                  </a:cubicBezTo>
                  <a:cubicBezTo>
                    <a:pt x="413385" y="118110"/>
                    <a:pt x="302895" y="346710"/>
                    <a:pt x="302895" y="347663"/>
                  </a:cubicBezTo>
                  <a:cubicBezTo>
                    <a:pt x="301942" y="348615"/>
                    <a:pt x="300038" y="354330"/>
                    <a:pt x="295275" y="354330"/>
                  </a:cubicBezTo>
                  <a:cubicBezTo>
                    <a:pt x="290513" y="354330"/>
                    <a:pt x="288608" y="349567"/>
                    <a:pt x="287655" y="347663"/>
                  </a:cubicBezTo>
                  <a:cubicBezTo>
                    <a:pt x="250508" y="271463"/>
                    <a:pt x="178117" y="121920"/>
                    <a:pt x="140017" y="43815"/>
                  </a:cubicBezTo>
                  <a:cubicBezTo>
                    <a:pt x="125730" y="14288"/>
                    <a:pt x="100965" y="0"/>
                    <a:pt x="74295" y="0"/>
                  </a:cubicBezTo>
                  <a:lnTo>
                    <a:pt x="74295" y="0"/>
                  </a:lnTo>
                  <a:cubicBezTo>
                    <a:pt x="33338" y="0"/>
                    <a:pt x="0" y="34290"/>
                    <a:pt x="0" y="80963"/>
                  </a:cubicBezTo>
                  <a:lnTo>
                    <a:pt x="0" y="395288"/>
                  </a:lnTo>
                  <a:cubicBezTo>
                    <a:pt x="0" y="414338"/>
                    <a:pt x="10477" y="432435"/>
                    <a:pt x="27622" y="437198"/>
                  </a:cubicBezTo>
                  <a:cubicBezTo>
                    <a:pt x="55245" y="445770"/>
                    <a:pt x="78105" y="421957"/>
                    <a:pt x="78105" y="394335"/>
                  </a:cubicBezTo>
                  <a:lnTo>
                    <a:pt x="73342" y="88582"/>
                  </a:lnTo>
                  <a:cubicBezTo>
                    <a:pt x="73342" y="85725"/>
                    <a:pt x="77152" y="84772"/>
                    <a:pt x="78105" y="86677"/>
                  </a:cubicBezTo>
                  <a:lnTo>
                    <a:pt x="229552" y="392430"/>
                  </a:lnTo>
                  <a:cubicBezTo>
                    <a:pt x="243840" y="421957"/>
                    <a:pt x="267652" y="439103"/>
                    <a:pt x="295275" y="439103"/>
                  </a:cubicBezTo>
                  <a:cubicBezTo>
                    <a:pt x="321945" y="439103"/>
                    <a:pt x="346710" y="421957"/>
                    <a:pt x="360998" y="392430"/>
                  </a:cubicBezTo>
                  <a:lnTo>
                    <a:pt x="511492" y="86677"/>
                  </a:lnTo>
                  <a:cubicBezTo>
                    <a:pt x="513398" y="83820"/>
                    <a:pt x="517208" y="84772"/>
                    <a:pt x="517208" y="88582"/>
                  </a:cubicBezTo>
                  <a:lnTo>
                    <a:pt x="511492" y="396240"/>
                  </a:lnTo>
                  <a:cubicBezTo>
                    <a:pt x="511492" y="421005"/>
                    <a:pt x="529590" y="440055"/>
                    <a:pt x="552450" y="439103"/>
                  </a:cubicBezTo>
                  <a:cubicBezTo>
                    <a:pt x="574358" y="438150"/>
                    <a:pt x="590550" y="418148"/>
                    <a:pt x="590550" y="394335"/>
                  </a:cubicBezTo>
                  <a:lnTo>
                    <a:pt x="590550" y="80963"/>
                  </a:lnTo>
                  <a:cubicBezTo>
                    <a:pt x="589598" y="33338"/>
                    <a:pt x="556260" y="0"/>
                    <a:pt x="515302" y="0"/>
                  </a:cubicBezTo>
                </a:path>
              </a:pathLst>
            </a:custGeom>
            <a:solidFill>
              <a:srgbClr val="00B3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463"/>
            </a:p>
          </p:txBody>
        </p:sp>
        <p:sp>
          <p:nvSpPr>
            <p:cNvPr id="24" name="10">
              <a:extLst>
                <a:ext uri="{FF2B5EF4-FFF2-40B4-BE49-F238E27FC236}">
                  <a16:creationId xmlns:a16="http://schemas.microsoft.com/office/drawing/2014/main" id="{78A35C4C-D19F-4C8B-89D4-D30DE7DB3D01}"/>
                </a:ext>
              </a:extLst>
            </p:cNvPr>
            <p:cNvSpPr/>
            <p:nvPr/>
          </p:nvSpPr>
          <p:spPr>
            <a:xfrm>
              <a:off x="5750369" y="2263362"/>
              <a:ext cx="491077" cy="439263"/>
            </a:xfrm>
            <a:custGeom>
              <a:avLst/>
              <a:gdLst>
                <a:gd name="connsiteX0" fmla="*/ 485786 w 491077"/>
                <a:gd name="connsiteY0" fmla="*/ 376238 h 439263"/>
                <a:gd name="connsiteX1" fmla="*/ 319099 w 491077"/>
                <a:gd name="connsiteY1" fmla="*/ 47625 h 439263"/>
                <a:gd name="connsiteX2" fmla="*/ 244804 w 491077"/>
                <a:gd name="connsiteY2" fmla="*/ 0 h 439263"/>
                <a:gd name="connsiteX3" fmla="*/ 192416 w 491077"/>
                <a:gd name="connsiteY3" fmla="*/ 20003 h 439263"/>
                <a:gd name="connsiteX4" fmla="*/ 170509 w 491077"/>
                <a:gd name="connsiteY4" fmla="*/ 47625 h 439263"/>
                <a:gd name="connsiteX5" fmla="*/ 4774 w 491077"/>
                <a:gd name="connsiteY5" fmla="*/ 375285 h 439263"/>
                <a:gd name="connsiteX6" fmla="*/ 4774 w 491077"/>
                <a:gd name="connsiteY6" fmla="*/ 376238 h 439263"/>
                <a:gd name="connsiteX7" fmla="*/ 4774 w 491077"/>
                <a:gd name="connsiteY7" fmla="*/ 376238 h 439263"/>
                <a:gd name="connsiteX8" fmla="*/ 7631 w 491077"/>
                <a:gd name="connsiteY8" fmla="*/ 421958 h 439263"/>
                <a:gd name="connsiteX9" fmla="*/ 8584 w 491077"/>
                <a:gd name="connsiteY9" fmla="*/ 422910 h 439263"/>
                <a:gd name="connsiteX10" fmla="*/ 9536 w 491077"/>
                <a:gd name="connsiteY10" fmla="*/ 423863 h 439263"/>
                <a:gd name="connsiteX11" fmla="*/ 20014 w 491077"/>
                <a:gd name="connsiteY11" fmla="*/ 433388 h 439263"/>
                <a:gd name="connsiteX12" fmla="*/ 62876 w 491077"/>
                <a:gd name="connsiteY12" fmla="*/ 431483 h 439263"/>
                <a:gd name="connsiteX13" fmla="*/ 63829 w 491077"/>
                <a:gd name="connsiteY13" fmla="*/ 431483 h 439263"/>
                <a:gd name="connsiteX14" fmla="*/ 66686 w 491077"/>
                <a:gd name="connsiteY14" fmla="*/ 429578 h 439263"/>
                <a:gd name="connsiteX15" fmla="*/ 68591 w 491077"/>
                <a:gd name="connsiteY15" fmla="*/ 427672 h 439263"/>
                <a:gd name="connsiteX16" fmla="*/ 69544 w 491077"/>
                <a:gd name="connsiteY16" fmla="*/ 426720 h 439263"/>
                <a:gd name="connsiteX17" fmla="*/ 77164 w 491077"/>
                <a:gd name="connsiteY17" fmla="*/ 416243 h 439263"/>
                <a:gd name="connsiteX18" fmla="*/ 82879 w 491077"/>
                <a:gd name="connsiteY18" fmla="*/ 402908 h 439263"/>
                <a:gd name="connsiteX19" fmla="*/ 117169 w 491077"/>
                <a:gd name="connsiteY19" fmla="*/ 330518 h 439263"/>
                <a:gd name="connsiteX20" fmla="*/ 121931 w 491077"/>
                <a:gd name="connsiteY20" fmla="*/ 327660 h 439263"/>
                <a:gd name="connsiteX21" fmla="*/ 121931 w 491077"/>
                <a:gd name="connsiteY21" fmla="*/ 327660 h 439263"/>
                <a:gd name="connsiteX22" fmla="*/ 275284 w 491077"/>
                <a:gd name="connsiteY22" fmla="*/ 327660 h 439263"/>
                <a:gd name="connsiteX23" fmla="*/ 275284 w 491077"/>
                <a:gd name="connsiteY23" fmla="*/ 327660 h 439263"/>
                <a:gd name="connsiteX24" fmla="*/ 312431 w 491077"/>
                <a:gd name="connsiteY24" fmla="*/ 288608 h 439263"/>
                <a:gd name="connsiteX25" fmla="*/ 275284 w 491077"/>
                <a:gd name="connsiteY25" fmla="*/ 249555 h 439263"/>
                <a:gd name="connsiteX26" fmla="*/ 183844 w 491077"/>
                <a:gd name="connsiteY26" fmla="*/ 249555 h 439263"/>
                <a:gd name="connsiteX27" fmla="*/ 160984 w 491077"/>
                <a:gd name="connsiteY27" fmla="*/ 249555 h 439263"/>
                <a:gd name="connsiteX28" fmla="*/ 158126 w 491077"/>
                <a:gd name="connsiteY28" fmla="*/ 244793 h 439263"/>
                <a:gd name="connsiteX29" fmla="*/ 166699 w 491077"/>
                <a:gd name="connsiteY29" fmla="*/ 226695 h 439263"/>
                <a:gd name="connsiteX30" fmla="*/ 229564 w 491077"/>
                <a:gd name="connsiteY30" fmla="*/ 100013 h 439263"/>
                <a:gd name="connsiteX31" fmla="*/ 229564 w 491077"/>
                <a:gd name="connsiteY31" fmla="*/ 99060 h 439263"/>
                <a:gd name="connsiteX32" fmla="*/ 229564 w 491077"/>
                <a:gd name="connsiteY32" fmla="*/ 98107 h 439263"/>
                <a:gd name="connsiteX33" fmla="*/ 229564 w 491077"/>
                <a:gd name="connsiteY33" fmla="*/ 98107 h 439263"/>
                <a:gd name="connsiteX34" fmla="*/ 240041 w 491077"/>
                <a:gd name="connsiteY34" fmla="*/ 84773 h 439263"/>
                <a:gd name="connsiteX35" fmla="*/ 249566 w 491077"/>
                <a:gd name="connsiteY35" fmla="*/ 84773 h 439263"/>
                <a:gd name="connsiteX36" fmla="*/ 261949 w 491077"/>
                <a:gd name="connsiteY36" fmla="*/ 100013 h 439263"/>
                <a:gd name="connsiteX37" fmla="*/ 261949 w 491077"/>
                <a:gd name="connsiteY37" fmla="*/ 100013 h 439263"/>
                <a:gd name="connsiteX38" fmla="*/ 414349 w 491077"/>
                <a:gd name="connsiteY38" fmla="*/ 415290 h 439263"/>
                <a:gd name="connsiteX39" fmla="*/ 450544 w 491077"/>
                <a:gd name="connsiteY39" fmla="*/ 438150 h 439263"/>
                <a:gd name="connsiteX40" fmla="*/ 464831 w 491077"/>
                <a:gd name="connsiteY40" fmla="*/ 435293 h 439263"/>
                <a:gd name="connsiteX41" fmla="*/ 465784 w 491077"/>
                <a:gd name="connsiteY41" fmla="*/ 435293 h 439263"/>
                <a:gd name="connsiteX42" fmla="*/ 468641 w 491077"/>
                <a:gd name="connsiteY42" fmla="*/ 433388 h 439263"/>
                <a:gd name="connsiteX43" fmla="*/ 469594 w 491077"/>
                <a:gd name="connsiteY43" fmla="*/ 432435 h 439263"/>
                <a:gd name="connsiteX44" fmla="*/ 470546 w 491077"/>
                <a:gd name="connsiteY44" fmla="*/ 432435 h 439263"/>
                <a:gd name="connsiteX45" fmla="*/ 471499 w 491077"/>
                <a:gd name="connsiteY45" fmla="*/ 431483 h 439263"/>
                <a:gd name="connsiteX46" fmla="*/ 472451 w 491077"/>
                <a:gd name="connsiteY46" fmla="*/ 430530 h 439263"/>
                <a:gd name="connsiteX47" fmla="*/ 473404 w 491077"/>
                <a:gd name="connsiteY47" fmla="*/ 429578 h 439263"/>
                <a:gd name="connsiteX48" fmla="*/ 475309 w 491077"/>
                <a:gd name="connsiteY48" fmla="*/ 428625 h 439263"/>
                <a:gd name="connsiteX49" fmla="*/ 477214 w 491077"/>
                <a:gd name="connsiteY49" fmla="*/ 426720 h 439263"/>
                <a:gd name="connsiteX50" fmla="*/ 478166 w 491077"/>
                <a:gd name="connsiteY50" fmla="*/ 425768 h 439263"/>
                <a:gd name="connsiteX51" fmla="*/ 485786 w 491077"/>
                <a:gd name="connsiteY51" fmla="*/ 376238 h 439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491077" h="439263">
                  <a:moveTo>
                    <a:pt x="485786" y="376238"/>
                  </a:moveTo>
                  <a:lnTo>
                    <a:pt x="319099" y="47625"/>
                  </a:lnTo>
                  <a:cubicBezTo>
                    <a:pt x="304811" y="18098"/>
                    <a:pt x="276236" y="0"/>
                    <a:pt x="244804" y="0"/>
                  </a:cubicBezTo>
                  <a:cubicBezTo>
                    <a:pt x="224801" y="0"/>
                    <a:pt x="206704" y="6668"/>
                    <a:pt x="192416" y="20003"/>
                  </a:cubicBezTo>
                  <a:cubicBezTo>
                    <a:pt x="183844" y="27623"/>
                    <a:pt x="176224" y="37148"/>
                    <a:pt x="170509" y="47625"/>
                  </a:cubicBezTo>
                  <a:lnTo>
                    <a:pt x="4774" y="375285"/>
                  </a:lnTo>
                  <a:cubicBezTo>
                    <a:pt x="4774" y="375285"/>
                    <a:pt x="4774" y="376238"/>
                    <a:pt x="4774" y="376238"/>
                  </a:cubicBezTo>
                  <a:lnTo>
                    <a:pt x="4774" y="376238"/>
                  </a:lnTo>
                  <a:cubicBezTo>
                    <a:pt x="-2846" y="391478"/>
                    <a:pt x="-941" y="409575"/>
                    <a:pt x="7631" y="421958"/>
                  </a:cubicBezTo>
                  <a:cubicBezTo>
                    <a:pt x="7631" y="421958"/>
                    <a:pt x="7631" y="422910"/>
                    <a:pt x="8584" y="422910"/>
                  </a:cubicBezTo>
                  <a:cubicBezTo>
                    <a:pt x="8584" y="422910"/>
                    <a:pt x="9536" y="423863"/>
                    <a:pt x="9536" y="423863"/>
                  </a:cubicBezTo>
                  <a:cubicBezTo>
                    <a:pt x="12394" y="427672"/>
                    <a:pt x="16204" y="431483"/>
                    <a:pt x="20014" y="433388"/>
                  </a:cubicBezTo>
                  <a:cubicBezTo>
                    <a:pt x="34301" y="441960"/>
                    <a:pt x="50494" y="441008"/>
                    <a:pt x="62876" y="431483"/>
                  </a:cubicBezTo>
                  <a:cubicBezTo>
                    <a:pt x="62876" y="431483"/>
                    <a:pt x="62876" y="431483"/>
                    <a:pt x="63829" y="431483"/>
                  </a:cubicBezTo>
                  <a:cubicBezTo>
                    <a:pt x="64781" y="430530"/>
                    <a:pt x="65734" y="430530"/>
                    <a:pt x="66686" y="429578"/>
                  </a:cubicBezTo>
                  <a:cubicBezTo>
                    <a:pt x="67639" y="428625"/>
                    <a:pt x="67639" y="428625"/>
                    <a:pt x="68591" y="427672"/>
                  </a:cubicBezTo>
                  <a:cubicBezTo>
                    <a:pt x="68591" y="427672"/>
                    <a:pt x="69544" y="426720"/>
                    <a:pt x="69544" y="426720"/>
                  </a:cubicBezTo>
                  <a:cubicBezTo>
                    <a:pt x="72401" y="423863"/>
                    <a:pt x="75259" y="420053"/>
                    <a:pt x="77164" y="416243"/>
                  </a:cubicBezTo>
                  <a:lnTo>
                    <a:pt x="82879" y="402908"/>
                  </a:lnTo>
                  <a:lnTo>
                    <a:pt x="117169" y="330518"/>
                  </a:lnTo>
                  <a:cubicBezTo>
                    <a:pt x="118121" y="328613"/>
                    <a:pt x="120026" y="327660"/>
                    <a:pt x="121931" y="327660"/>
                  </a:cubicBezTo>
                  <a:lnTo>
                    <a:pt x="121931" y="327660"/>
                  </a:lnTo>
                  <a:lnTo>
                    <a:pt x="275284" y="327660"/>
                  </a:lnTo>
                  <a:lnTo>
                    <a:pt x="275284" y="327660"/>
                  </a:lnTo>
                  <a:cubicBezTo>
                    <a:pt x="296239" y="327660"/>
                    <a:pt x="312431" y="310515"/>
                    <a:pt x="312431" y="288608"/>
                  </a:cubicBezTo>
                  <a:cubicBezTo>
                    <a:pt x="312431" y="266700"/>
                    <a:pt x="296239" y="249555"/>
                    <a:pt x="275284" y="249555"/>
                  </a:cubicBezTo>
                  <a:lnTo>
                    <a:pt x="183844" y="249555"/>
                  </a:lnTo>
                  <a:lnTo>
                    <a:pt x="160984" y="249555"/>
                  </a:lnTo>
                  <a:cubicBezTo>
                    <a:pt x="158126" y="249555"/>
                    <a:pt x="157174" y="246698"/>
                    <a:pt x="158126" y="244793"/>
                  </a:cubicBezTo>
                  <a:lnTo>
                    <a:pt x="166699" y="226695"/>
                  </a:lnTo>
                  <a:lnTo>
                    <a:pt x="229564" y="100013"/>
                  </a:lnTo>
                  <a:lnTo>
                    <a:pt x="229564" y="99060"/>
                  </a:lnTo>
                  <a:cubicBezTo>
                    <a:pt x="229564" y="99060"/>
                    <a:pt x="229564" y="98107"/>
                    <a:pt x="229564" y="98107"/>
                  </a:cubicBezTo>
                  <a:cubicBezTo>
                    <a:pt x="229564" y="98107"/>
                    <a:pt x="229564" y="98107"/>
                    <a:pt x="229564" y="98107"/>
                  </a:cubicBezTo>
                  <a:cubicBezTo>
                    <a:pt x="230516" y="96203"/>
                    <a:pt x="234326" y="86678"/>
                    <a:pt x="240041" y="84773"/>
                  </a:cubicBezTo>
                  <a:cubicBezTo>
                    <a:pt x="242899" y="83820"/>
                    <a:pt x="246709" y="83820"/>
                    <a:pt x="249566" y="84773"/>
                  </a:cubicBezTo>
                  <a:cubicBezTo>
                    <a:pt x="256234" y="86678"/>
                    <a:pt x="259091" y="94298"/>
                    <a:pt x="261949" y="100013"/>
                  </a:cubicBezTo>
                  <a:cubicBezTo>
                    <a:pt x="261949" y="100013"/>
                    <a:pt x="261949" y="100013"/>
                    <a:pt x="261949" y="100013"/>
                  </a:cubicBezTo>
                  <a:lnTo>
                    <a:pt x="414349" y="415290"/>
                  </a:lnTo>
                  <a:cubicBezTo>
                    <a:pt x="421969" y="429578"/>
                    <a:pt x="436256" y="438150"/>
                    <a:pt x="450544" y="438150"/>
                  </a:cubicBezTo>
                  <a:cubicBezTo>
                    <a:pt x="455306" y="438150"/>
                    <a:pt x="460069" y="437197"/>
                    <a:pt x="464831" y="435293"/>
                  </a:cubicBezTo>
                  <a:cubicBezTo>
                    <a:pt x="464831" y="435293"/>
                    <a:pt x="465784" y="435293"/>
                    <a:pt x="465784" y="435293"/>
                  </a:cubicBezTo>
                  <a:cubicBezTo>
                    <a:pt x="466736" y="435293"/>
                    <a:pt x="467689" y="434340"/>
                    <a:pt x="468641" y="433388"/>
                  </a:cubicBezTo>
                  <a:cubicBezTo>
                    <a:pt x="468641" y="433388"/>
                    <a:pt x="469594" y="433388"/>
                    <a:pt x="469594" y="432435"/>
                  </a:cubicBezTo>
                  <a:cubicBezTo>
                    <a:pt x="469594" y="432435"/>
                    <a:pt x="469594" y="432435"/>
                    <a:pt x="470546" y="432435"/>
                  </a:cubicBezTo>
                  <a:cubicBezTo>
                    <a:pt x="470546" y="432435"/>
                    <a:pt x="471499" y="432435"/>
                    <a:pt x="471499" y="431483"/>
                  </a:cubicBezTo>
                  <a:cubicBezTo>
                    <a:pt x="471499" y="431483"/>
                    <a:pt x="472451" y="430530"/>
                    <a:pt x="472451" y="430530"/>
                  </a:cubicBezTo>
                  <a:cubicBezTo>
                    <a:pt x="472451" y="430530"/>
                    <a:pt x="473404" y="429578"/>
                    <a:pt x="473404" y="429578"/>
                  </a:cubicBezTo>
                  <a:cubicBezTo>
                    <a:pt x="474356" y="429578"/>
                    <a:pt x="474356" y="428625"/>
                    <a:pt x="475309" y="428625"/>
                  </a:cubicBezTo>
                  <a:cubicBezTo>
                    <a:pt x="476261" y="427672"/>
                    <a:pt x="476261" y="427672"/>
                    <a:pt x="477214" y="426720"/>
                  </a:cubicBezTo>
                  <a:cubicBezTo>
                    <a:pt x="477214" y="426720"/>
                    <a:pt x="477214" y="426720"/>
                    <a:pt x="478166" y="425768"/>
                  </a:cubicBezTo>
                  <a:cubicBezTo>
                    <a:pt x="491501" y="416243"/>
                    <a:pt x="495311" y="394335"/>
                    <a:pt x="485786" y="376238"/>
                  </a:cubicBezTo>
                </a:path>
              </a:pathLst>
            </a:custGeom>
            <a:solidFill>
              <a:srgbClr val="00B3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463"/>
            </a:p>
          </p:txBody>
        </p:sp>
        <p:sp>
          <p:nvSpPr>
            <p:cNvPr id="25" name="10">
              <a:extLst>
                <a:ext uri="{FF2B5EF4-FFF2-40B4-BE49-F238E27FC236}">
                  <a16:creationId xmlns:a16="http://schemas.microsoft.com/office/drawing/2014/main" id="{01423C83-FDC9-4B97-BB3E-20FEBA7215DF}"/>
                </a:ext>
              </a:extLst>
            </p:cNvPr>
            <p:cNvSpPr/>
            <p:nvPr/>
          </p:nvSpPr>
          <p:spPr>
            <a:xfrm>
              <a:off x="4857888" y="2260505"/>
              <a:ext cx="417194" cy="450532"/>
            </a:xfrm>
            <a:custGeom>
              <a:avLst/>
              <a:gdLst>
                <a:gd name="connsiteX0" fmla="*/ 85725 w 417194"/>
                <a:gd name="connsiteY0" fmla="*/ 190500 h 450532"/>
                <a:gd name="connsiteX1" fmla="*/ 209550 w 417194"/>
                <a:gd name="connsiteY1" fmla="*/ 71438 h 450532"/>
                <a:gd name="connsiteX2" fmla="*/ 335280 w 417194"/>
                <a:gd name="connsiteY2" fmla="*/ 190500 h 450532"/>
                <a:gd name="connsiteX3" fmla="*/ 331470 w 417194"/>
                <a:gd name="connsiteY3" fmla="*/ 195263 h 450532"/>
                <a:gd name="connsiteX4" fmla="*/ 89535 w 417194"/>
                <a:gd name="connsiteY4" fmla="*/ 195263 h 450532"/>
                <a:gd name="connsiteX5" fmla="*/ 85725 w 417194"/>
                <a:gd name="connsiteY5" fmla="*/ 190500 h 450532"/>
                <a:gd name="connsiteX6" fmla="*/ 88582 w 417194"/>
                <a:gd name="connsiteY6" fmla="*/ 271463 h 450532"/>
                <a:gd name="connsiteX7" fmla="*/ 368617 w 417194"/>
                <a:gd name="connsiteY7" fmla="*/ 271463 h 450532"/>
                <a:gd name="connsiteX8" fmla="*/ 417195 w 417194"/>
                <a:gd name="connsiteY8" fmla="*/ 219075 h 450532"/>
                <a:gd name="connsiteX9" fmla="*/ 208597 w 417194"/>
                <a:gd name="connsiteY9" fmla="*/ 0 h 450532"/>
                <a:gd name="connsiteX10" fmla="*/ 0 w 417194"/>
                <a:gd name="connsiteY10" fmla="*/ 219075 h 450532"/>
                <a:gd name="connsiteX11" fmla="*/ 0 w 417194"/>
                <a:gd name="connsiteY11" fmla="*/ 230505 h 450532"/>
                <a:gd name="connsiteX12" fmla="*/ 205740 w 417194"/>
                <a:gd name="connsiteY12" fmla="*/ 449580 h 450532"/>
                <a:gd name="connsiteX13" fmla="*/ 221932 w 417194"/>
                <a:gd name="connsiteY13" fmla="*/ 450533 h 450532"/>
                <a:gd name="connsiteX14" fmla="*/ 346710 w 417194"/>
                <a:gd name="connsiteY14" fmla="*/ 412433 h 450532"/>
                <a:gd name="connsiteX15" fmla="*/ 384810 w 417194"/>
                <a:gd name="connsiteY15" fmla="*/ 377190 h 450532"/>
                <a:gd name="connsiteX16" fmla="*/ 384810 w 417194"/>
                <a:gd name="connsiteY16" fmla="*/ 320040 h 450532"/>
                <a:gd name="connsiteX17" fmla="*/ 322897 w 417194"/>
                <a:gd name="connsiteY17" fmla="*/ 327660 h 450532"/>
                <a:gd name="connsiteX18" fmla="*/ 208597 w 417194"/>
                <a:gd name="connsiteY18" fmla="*/ 373380 h 450532"/>
                <a:gd name="connsiteX19" fmla="*/ 84772 w 417194"/>
                <a:gd name="connsiteY19" fmla="*/ 275273 h 450532"/>
                <a:gd name="connsiteX20" fmla="*/ 88582 w 417194"/>
                <a:gd name="connsiteY20" fmla="*/ 271463 h 450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17194" h="450532">
                  <a:moveTo>
                    <a:pt x="85725" y="190500"/>
                  </a:moveTo>
                  <a:cubicBezTo>
                    <a:pt x="93345" y="127635"/>
                    <a:pt x="137160" y="71438"/>
                    <a:pt x="209550" y="71438"/>
                  </a:cubicBezTo>
                  <a:cubicBezTo>
                    <a:pt x="281940" y="71438"/>
                    <a:pt x="328613" y="126682"/>
                    <a:pt x="335280" y="190500"/>
                  </a:cubicBezTo>
                  <a:cubicBezTo>
                    <a:pt x="335280" y="192405"/>
                    <a:pt x="334328" y="195263"/>
                    <a:pt x="331470" y="195263"/>
                  </a:cubicBezTo>
                  <a:lnTo>
                    <a:pt x="89535" y="195263"/>
                  </a:lnTo>
                  <a:cubicBezTo>
                    <a:pt x="86677" y="194310"/>
                    <a:pt x="85725" y="192405"/>
                    <a:pt x="85725" y="190500"/>
                  </a:cubicBezTo>
                  <a:moveTo>
                    <a:pt x="88582" y="271463"/>
                  </a:moveTo>
                  <a:lnTo>
                    <a:pt x="368617" y="271463"/>
                  </a:lnTo>
                  <a:cubicBezTo>
                    <a:pt x="374332" y="271463"/>
                    <a:pt x="417195" y="267653"/>
                    <a:pt x="417195" y="219075"/>
                  </a:cubicBezTo>
                  <a:cubicBezTo>
                    <a:pt x="417195" y="98107"/>
                    <a:pt x="323850" y="0"/>
                    <a:pt x="208597" y="0"/>
                  </a:cubicBezTo>
                  <a:cubicBezTo>
                    <a:pt x="93345" y="0"/>
                    <a:pt x="0" y="98107"/>
                    <a:pt x="0" y="219075"/>
                  </a:cubicBezTo>
                  <a:cubicBezTo>
                    <a:pt x="0" y="221933"/>
                    <a:pt x="0" y="229552"/>
                    <a:pt x="0" y="230505"/>
                  </a:cubicBezTo>
                  <a:cubicBezTo>
                    <a:pt x="0" y="368617"/>
                    <a:pt x="88582" y="442913"/>
                    <a:pt x="205740" y="449580"/>
                  </a:cubicBezTo>
                  <a:cubicBezTo>
                    <a:pt x="211455" y="449580"/>
                    <a:pt x="217170" y="450533"/>
                    <a:pt x="221932" y="450533"/>
                  </a:cubicBezTo>
                  <a:cubicBezTo>
                    <a:pt x="266700" y="450533"/>
                    <a:pt x="304800" y="439103"/>
                    <a:pt x="346710" y="412433"/>
                  </a:cubicBezTo>
                  <a:cubicBezTo>
                    <a:pt x="350520" y="409575"/>
                    <a:pt x="367665" y="399098"/>
                    <a:pt x="384810" y="377190"/>
                  </a:cubicBezTo>
                  <a:cubicBezTo>
                    <a:pt x="398145" y="360045"/>
                    <a:pt x="399097" y="334328"/>
                    <a:pt x="384810" y="320040"/>
                  </a:cubicBezTo>
                  <a:cubicBezTo>
                    <a:pt x="363855" y="300990"/>
                    <a:pt x="341947" y="311467"/>
                    <a:pt x="322897" y="327660"/>
                  </a:cubicBezTo>
                  <a:cubicBezTo>
                    <a:pt x="292417" y="353378"/>
                    <a:pt x="268605" y="373380"/>
                    <a:pt x="208597" y="373380"/>
                  </a:cubicBezTo>
                  <a:cubicBezTo>
                    <a:pt x="151447" y="373380"/>
                    <a:pt x="97155" y="340995"/>
                    <a:pt x="84772" y="275273"/>
                  </a:cubicBezTo>
                  <a:cubicBezTo>
                    <a:pt x="85725" y="273368"/>
                    <a:pt x="86677" y="271463"/>
                    <a:pt x="88582" y="271463"/>
                  </a:cubicBezTo>
                </a:path>
              </a:pathLst>
            </a:custGeom>
            <a:solidFill>
              <a:srgbClr val="00B3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463"/>
            </a:p>
          </p:txBody>
        </p:sp>
        <p:sp>
          <p:nvSpPr>
            <p:cNvPr id="26" name="10">
              <a:extLst>
                <a:ext uri="{FF2B5EF4-FFF2-40B4-BE49-F238E27FC236}">
                  <a16:creationId xmlns:a16="http://schemas.microsoft.com/office/drawing/2014/main" id="{BEF3354B-5BD2-4E59-8CF3-B8F7BAF93ADB}"/>
                </a:ext>
              </a:extLst>
            </p:cNvPr>
            <p:cNvSpPr/>
            <p:nvPr/>
          </p:nvSpPr>
          <p:spPr>
            <a:xfrm>
              <a:off x="5319851" y="2260505"/>
              <a:ext cx="417195" cy="450532"/>
            </a:xfrm>
            <a:custGeom>
              <a:avLst/>
              <a:gdLst>
                <a:gd name="connsiteX0" fmla="*/ 84772 w 417195"/>
                <a:gd name="connsiteY0" fmla="*/ 190500 h 450532"/>
                <a:gd name="connsiteX1" fmla="*/ 208597 w 417195"/>
                <a:gd name="connsiteY1" fmla="*/ 71438 h 450532"/>
                <a:gd name="connsiteX2" fmla="*/ 334327 w 417195"/>
                <a:gd name="connsiteY2" fmla="*/ 190500 h 450532"/>
                <a:gd name="connsiteX3" fmla="*/ 330517 w 417195"/>
                <a:gd name="connsiteY3" fmla="*/ 195263 h 450532"/>
                <a:gd name="connsiteX4" fmla="*/ 87630 w 417195"/>
                <a:gd name="connsiteY4" fmla="*/ 195263 h 450532"/>
                <a:gd name="connsiteX5" fmla="*/ 84772 w 417195"/>
                <a:gd name="connsiteY5" fmla="*/ 190500 h 450532"/>
                <a:gd name="connsiteX6" fmla="*/ 88583 w 417195"/>
                <a:gd name="connsiteY6" fmla="*/ 271463 h 450532"/>
                <a:gd name="connsiteX7" fmla="*/ 368617 w 417195"/>
                <a:gd name="connsiteY7" fmla="*/ 271463 h 450532"/>
                <a:gd name="connsiteX8" fmla="*/ 417195 w 417195"/>
                <a:gd name="connsiteY8" fmla="*/ 219075 h 450532"/>
                <a:gd name="connsiteX9" fmla="*/ 208597 w 417195"/>
                <a:gd name="connsiteY9" fmla="*/ 0 h 450532"/>
                <a:gd name="connsiteX10" fmla="*/ 0 w 417195"/>
                <a:gd name="connsiteY10" fmla="*/ 219075 h 450532"/>
                <a:gd name="connsiteX11" fmla="*/ 0 w 417195"/>
                <a:gd name="connsiteY11" fmla="*/ 230505 h 450532"/>
                <a:gd name="connsiteX12" fmla="*/ 205740 w 417195"/>
                <a:gd name="connsiteY12" fmla="*/ 449580 h 450532"/>
                <a:gd name="connsiteX13" fmla="*/ 221933 w 417195"/>
                <a:gd name="connsiteY13" fmla="*/ 450533 h 450532"/>
                <a:gd name="connsiteX14" fmla="*/ 346710 w 417195"/>
                <a:gd name="connsiteY14" fmla="*/ 412433 h 450532"/>
                <a:gd name="connsiteX15" fmla="*/ 384810 w 417195"/>
                <a:gd name="connsiteY15" fmla="*/ 377190 h 450532"/>
                <a:gd name="connsiteX16" fmla="*/ 384810 w 417195"/>
                <a:gd name="connsiteY16" fmla="*/ 320040 h 450532"/>
                <a:gd name="connsiteX17" fmla="*/ 322897 w 417195"/>
                <a:gd name="connsiteY17" fmla="*/ 327660 h 450532"/>
                <a:gd name="connsiteX18" fmla="*/ 208597 w 417195"/>
                <a:gd name="connsiteY18" fmla="*/ 373380 h 450532"/>
                <a:gd name="connsiteX19" fmla="*/ 84772 w 417195"/>
                <a:gd name="connsiteY19" fmla="*/ 275273 h 450532"/>
                <a:gd name="connsiteX20" fmla="*/ 88583 w 417195"/>
                <a:gd name="connsiteY20" fmla="*/ 271463 h 450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17195" h="450532">
                  <a:moveTo>
                    <a:pt x="84772" y="190500"/>
                  </a:moveTo>
                  <a:cubicBezTo>
                    <a:pt x="92392" y="127635"/>
                    <a:pt x="136208" y="71438"/>
                    <a:pt x="208597" y="71438"/>
                  </a:cubicBezTo>
                  <a:cubicBezTo>
                    <a:pt x="280988" y="71438"/>
                    <a:pt x="327660" y="126682"/>
                    <a:pt x="334327" y="190500"/>
                  </a:cubicBezTo>
                  <a:cubicBezTo>
                    <a:pt x="334327" y="192405"/>
                    <a:pt x="333375" y="195263"/>
                    <a:pt x="330517" y="195263"/>
                  </a:cubicBezTo>
                  <a:lnTo>
                    <a:pt x="87630" y="195263"/>
                  </a:lnTo>
                  <a:cubicBezTo>
                    <a:pt x="86677" y="194310"/>
                    <a:pt x="84772" y="192405"/>
                    <a:pt x="84772" y="190500"/>
                  </a:cubicBezTo>
                  <a:moveTo>
                    <a:pt x="88583" y="271463"/>
                  </a:moveTo>
                  <a:lnTo>
                    <a:pt x="368617" y="271463"/>
                  </a:lnTo>
                  <a:cubicBezTo>
                    <a:pt x="374333" y="271463"/>
                    <a:pt x="417195" y="267653"/>
                    <a:pt x="417195" y="219075"/>
                  </a:cubicBezTo>
                  <a:cubicBezTo>
                    <a:pt x="417195" y="98107"/>
                    <a:pt x="323850" y="0"/>
                    <a:pt x="208597" y="0"/>
                  </a:cubicBezTo>
                  <a:cubicBezTo>
                    <a:pt x="93345" y="0"/>
                    <a:pt x="0" y="98107"/>
                    <a:pt x="0" y="219075"/>
                  </a:cubicBezTo>
                  <a:cubicBezTo>
                    <a:pt x="0" y="221933"/>
                    <a:pt x="0" y="229552"/>
                    <a:pt x="0" y="230505"/>
                  </a:cubicBezTo>
                  <a:cubicBezTo>
                    <a:pt x="0" y="368617"/>
                    <a:pt x="88583" y="442913"/>
                    <a:pt x="205740" y="449580"/>
                  </a:cubicBezTo>
                  <a:cubicBezTo>
                    <a:pt x="211455" y="449580"/>
                    <a:pt x="217170" y="450533"/>
                    <a:pt x="221933" y="450533"/>
                  </a:cubicBezTo>
                  <a:cubicBezTo>
                    <a:pt x="266700" y="450533"/>
                    <a:pt x="304800" y="439103"/>
                    <a:pt x="346710" y="412433"/>
                  </a:cubicBezTo>
                  <a:cubicBezTo>
                    <a:pt x="350520" y="409575"/>
                    <a:pt x="367665" y="399098"/>
                    <a:pt x="384810" y="377190"/>
                  </a:cubicBezTo>
                  <a:cubicBezTo>
                    <a:pt x="398145" y="360045"/>
                    <a:pt x="399097" y="334328"/>
                    <a:pt x="384810" y="320040"/>
                  </a:cubicBezTo>
                  <a:cubicBezTo>
                    <a:pt x="363855" y="300990"/>
                    <a:pt x="341947" y="311467"/>
                    <a:pt x="322897" y="327660"/>
                  </a:cubicBezTo>
                  <a:cubicBezTo>
                    <a:pt x="292417" y="353378"/>
                    <a:pt x="268605" y="373380"/>
                    <a:pt x="208597" y="373380"/>
                  </a:cubicBezTo>
                  <a:cubicBezTo>
                    <a:pt x="151447" y="373380"/>
                    <a:pt x="97155" y="340995"/>
                    <a:pt x="84772" y="275273"/>
                  </a:cubicBezTo>
                  <a:cubicBezTo>
                    <a:pt x="84772" y="273368"/>
                    <a:pt x="86677" y="271463"/>
                    <a:pt x="88583" y="271463"/>
                  </a:cubicBezTo>
                </a:path>
              </a:pathLst>
            </a:custGeom>
            <a:solidFill>
              <a:srgbClr val="00B3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463"/>
            </a:p>
          </p:txBody>
        </p:sp>
      </p:grpSp>
      <p:grpSp>
        <p:nvGrpSpPr>
          <p:cNvPr id="27" name="Group 94">
            <a:extLst>
              <a:ext uri="{FF2B5EF4-FFF2-40B4-BE49-F238E27FC236}">
                <a16:creationId xmlns:a16="http://schemas.microsoft.com/office/drawing/2014/main" id="{67736466-2CB1-4D06-9634-803F7DE40292}"/>
              </a:ext>
            </a:extLst>
          </p:cNvPr>
          <p:cNvGrpSpPr>
            <a:grpSpLocks noChangeAspect="1"/>
          </p:cNvGrpSpPr>
          <p:nvPr/>
        </p:nvGrpSpPr>
        <p:grpSpPr>
          <a:xfrm>
            <a:off x="4946194" y="1757074"/>
            <a:ext cx="2399883" cy="898505"/>
            <a:chOff x="4150181" y="493058"/>
            <a:chExt cx="2953702" cy="1105852"/>
          </a:xfrm>
        </p:grpSpPr>
        <p:sp>
          <p:nvSpPr>
            <p:cNvPr id="28" name="10">
              <a:extLst>
                <a:ext uri="{FF2B5EF4-FFF2-40B4-BE49-F238E27FC236}">
                  <a16:creationId xmlns:a16="http://schemas.microsoft.com/office/drawing/2014/main" id="{528B0572-B34A-41E5-808C-424759F38ED7}"/>
                </a:ext>
              </a:extLst>
            </p:cNvPr>
            <p:cNvSpPr/>
            <p:nvPr/>
          </p:nvSpPr>
          <p:spPr>
            <a:xfrm>
              <a:off x="4150181" y="493058"/>
              <a:ext cx="2953702" cy="1105852"/>
            </a:xfrm>
            <a:custGeom>
              <a:avLst/>
              <a:gdLst>
                <a:gd name="connsiteX0" fmla="*/ 2833688 w 2953702"/>
                <a:gd name="connsiteY0" fmla="*/ 1105853 h 1105852"/>
                <a:gd name="connsiteX1" fmla="*/ 119063 w 2953702"/>
                <a:gd name="connsiteY1" fmla="*/ 1105853 h 1105852"/>
                <a:gd name="connsiteX2" fmla="*/ 0 w 2953702"/>
                <a:gd name="connsiteY2" fmla="*/ 986790 h 1105852"/>
                <a:gd name="connsiteX3" fmla="*/ 0 w 2953702"/>
                <a:gd name="connsiteY3" fmla="*/ 119063 h 1105852"/>
                <a:gd name="connsiteX4" fmla="*/ 119063 w 2953702"/>
                <a:gd name="connsiteY4" fmla="*/ 0 h 1105852"/>
                <a:gd name="connsiteX5" fmla="*/ 2834640 w 2953702"/>
                <a:gd name="connsiteY5" fmla="*/ 0 h 1105852"/>
                <a:gd name="connsiteX6" fmla="*/ 2953703 w 2953702"/>
                <a:gd name="connsiteY6" fmla="*/ 119063 h 1105852"/>
                <a:gd name="connsiteX7" fmla="*/ 2953703 w 2953702"/>
                <a:gd name="connsiteY7" fmla="*/ 987743 h 1105852"/>
                <a:gd name="connsiteX8" fmla="*/ 2833688 w 2953702"/>
                <a:gd name="connsiteY8" fmla="*/ 1105853 h 1105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3702" h="1105852">
                  <a:moveTo>
                    <a:pt x="2833688" y="1105853"/>
                  </a:moveTo>
                  <a:lnTo>
                    <a:pt x="119063" y="1105853"/>
                  </a:lnTo>
                  <a:cubicBezTo>
                    <a:pt x="53340" y="1105853"/>
                    <a:pt x="0" y="1052513"/>
                    <a:pt x="0" y="986790"/>
                  </a:cubicBezTo>
                  <a:lnTo>
                    <a:pt x="0" y="119063"/>
                  </a:lnTo>
                  <a:cubicBezTo>
                    <a:pt x="0" y="53340"/>
                    <a:pt x="53340" y="0"/>
                    <a:pt x="119063" y="0"/>
                  </a:cubicBezTo>
                  <a:lnTo>
                    <a:pt x="2834640" y="0"/>
                  </a:lnTo>
                  <a:cubicBezTo>
                    <a:pt x="2900363" y="0"/>
                    <a:pt x="2953703" y="53340"/>
                    <a:pt x="2953703" y="119063"/>
                  </a:cubicBezTo>
                  <a:lnTo>
                    <a:pt x="2953703" y="987743"/>
                  </a:lnTo>
                  <a:cubicBezTo>
                    <a:pt x="2952750" y="1052513"/>
                    <a:pt x="2899410" y="1105853"/>
                    <a:pt x="2833688" y="1105853"/>
                  </a:cubicBez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463"/>
            </a:p>
          </p:txBody>
        </p:sp>
        <p:sp>
          <p:nvSpPr>
            <p:cNvPr id="29" name="10">
              <a:extLst>
                <a:ext uri="{FF2B5EF4-FFF2-40B4-BE49-F238E27FC236}">
                  <a16:creationId xmlns:a16="http://schemas.microsoft.com/office/drawing/2014/main" id="{4B53A3B6-C8B9-4962-ADF5-7E86DF0086FF}"/>
                </a:ext>
              </a:extLst>
            </p:cNvPr>
            <p:cNvSpPr/>
            <p:nvPr/>
          </p:nvSpPr>
          <p:spPr>
            <a:xfrm>
              <a:off x="4376608" y="824818"/>
              <a:ext cx="479951" cy="438811"/>
            </a:xfrm>
            <a:custGeom>
              <a:avLst/>
              <a:gdLst>
                <a:gd name="connsiteX0" fmla="*/ 458420 w 479951"/>
                <a:gd name="connsiteY0" fmla="*/ 5424 h 438811"/>
                <a:gd name="connsiteX1" fmla="*/ 403175 w 479951"/>
                <a:gd name="connsiteY1" fmla="*/ 24474 h 438811"/>
                <a:gd name="connsiteX2" fmla="*/ 254585 w 479951"/>
                <a:gd name="connsiteY2" fmla="*/ 343562 h 438811"/>
                <a:gd name="connsiteX3" fmla="*/ 240297 w 479951"/>
                <a:gd name="connsiteY3" fmla="*/ 354992 h 438811"/>
                <a:gd name="connsiteX4" fmla="*/ 226010 w 479951"/>
                <a:gd name="connsiteY4" fmla="*/ 343562 h 438811"/>
                <a:gd name="connsiteX5" fmla="*/ 77420 w 479951"/>
                <a:gd name="connsiteY5" fmla="*/ 23522 h 438811"/>
                <a:gd name="connsiteX6" fmla="*/ 22175 w 479951"/>
                <a:gd name="connsiteY6" fmla="*/ 4472 h 438811"/>
                <a:gd name="connsiteX7" fmla="*/ 4077 w 479951"/>
                <a:gd name="connsiteY7" fmla="*/ 62574 h 438811"/>
                <a:gd name="connsiteX8" fmla="*/ 148857 w 479951"/>
                <a:gd name="connsiteY8" fmla="*/ 357849 h 438811"/>
                <a:gd name="connsiteX9" fmla="*/ 165050 w 479951"/>
                <a:gd name="connsiteY9" fmla="*/ 391187 h 438811"/>
                <a:gd name="connsiteX10" fmla="*/ 239345 w 479951"/>
                <a:gd name="connsiteY10" fmla="*/ 438812 h 438811"/>
                <a:gd name="connsiteX11" fmla="*/ 313640 w 479951"/>
                <a:gd name="connsiteY11" fmla="*/ 391187 h 438811"/>
                <a:gd name="connsiteX12" fmla="*/ 329832 w 479951"/>
                <a:gd name="connsiteY12" fmla="*/ 357849 h 438811"/>
                <a:gd name="connsiteX13" fmla="*/ 474612 w 479951"/>
                <a:gd name="connsiteY13" fmla="*/ 62574 h 438811"/>
                <a:gd name="connsiteX14" fmla="*/ 458420 w 479951"/>
                <a:gd name="connsiteY14" fmla="*/ 5424 h 43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9951" h="438811">
                  <a:moveTo>
                    <a:pt x="458420" y="5424"/>
                  </a:moveTo>
                  <a:cubicBezTo>
                    <a:pt x="438417" y="-6006"/>
                    <a:pt x="413652" y="2567"/>
                    <a:pt x="403175" y="24474"/>
                  </a:cubicBezTo>
                  <a:lnTo>
                    <a:pt x="254585" y="343562"/>
                  </a:lnTo>
                  <a:cubicBezTo>
                    <a:pt x="250775" y="350229"/>
                    <a:pt x="247917" y="354992"/>
                    <a:pt x="240297" y="354992"/>
                  </a:cubicBezTo>
                  <a:cubicBezTo>
                    <a:pt x="232677" y="354992"/>
                    <a:pt x="229820" y="350229"/>
                    <a:pt x="226010" y="343562"/>
                  </a:cubicBezTo>
                  <a:lnTo>
                    <a:pt x="77420" y="23522"/>
                  </a:lnTo>
                  <a:cubicBezTo>
                    <a:pt x="66942" y="2567"/>
                    <a:pt x="42177" y="-6006"/>
                    <a:pt x="22175" y="4472"/>
                  </a:cubicBezTo>
                  <a:cubicBezTo>
                    <a:pt x="2172" y="15902"/>
                    <a:pt x="-5448" y="41619"/>
                    <a:pt x="4077" y="62574"/>
                  </a:cubicBezTo>
                  <a:lnTo>
                    <a:pt x="148857" y="357849"/>
                  </a:lnTo>
                  <a:lnTo>
                    <a:pt x="165050" y="391187"/>
                  </a:lnTo>
                  <a:cubicBezTo>
                    <a:pt x="179337" y="420714"/>
                    <a:pt x="207912" y="438812"/>
                    <a:pt x="239345" y="438812"/>
                  </a:cubicBezTo>
                  <a:cubicBezTo>
                    <a:pt x="270777" y="438812"/>
                    <a:pt x="299352" y="420714"/>
                    <a:pt x="313640" y="391187"/>
                  </a:cubicBezTo>
                  <a:lnTo>
                    <a:pt x="329832" y="357849"/>
                  </a:lnTo>
                  <a:lnTo>
                    <a:pt x="474612" y="62574"/>
                  </a:lnTo>
                  <a:cubicBezTo>
                    <a:pt x="486042" y="42572"/>
                    <a:pt x="478422" y="15902"/>
                    <a:pt x="458420" y="5424"/>
                  </a:cubicBezTo>
                </a:path>
              </a:pathLst>
            </a:custGeom>
            <a:solidFill>
              <a:srgbClr val="0037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463"/>
            </a:p>
          </p:txBody>
        </p:sp>
        <p:sp>
          <p:nvSpPr>
            <p:cNvPr id="30" name="10">
              <a:extLst>
                <a:ext uri="{FF2B5EF4-FFF2-40B4-BE49-F238E27FC236}">
                  <a16:creationId xmlns:a16="http://schemas.microsoft.com/office/drawing/2014/main" id="{B9299884-F47E-49D0-BC0E-0690B31A3C82}"/>
                </a:ext>
              </a:extLst>
            </p:cNvPr>
            <p:cNvSpPr/>
            <p:nvPr/>
          </p:nvSpPr>
          <p:spPr>
            <a:xfrm>
              <a:off x="6286638" y="825480"/>
              <a:ext cx="590549" cy="439136"/>
            </a:xfrm>
            <a:custGeom>
              <a:avLst/>
              <a:gdLst>
                <a:gd name="connsiteX0" fmla="*/ 515302 w 590549"/>
                <a:gd name="connsiteY0" fmla="*/ 0 h 439136"/>
                <a:gd name="connsiteX1" fmla="*/ 451485 w 590549"/>
                <a:gd name="connsiteY1" fmla="*/ 40957 h 439136"/>
                <a:gd name="connsiteX2" fmla="*/ 302895 w 590549"/>
                <a:gd name="connsiteY2" fmla="*/ 347663 h 439136"/>
                <a:gd name="connsiteX3" fmla="*/ 295275 w 590549"/>
                <a:gd name="connsiteY3" fmla="*/ 354330 h 439136"/>
                <a:gd name="connsiteX4" fmla="*/ 287655 w 590549"/>
                <a:gd name="connsiteY4" fmla="*/ 347663 h 439136"/>
                <a:gd name="connsiteX5" fmla="*/ 140017 w 590549"/>
                <a:gd name="connsiteY5" fmla="*/ 43815 h 439136"/>
                <a:gd name="connsiteX6" fmla="*/ 74295 w 590549"/>
                <a:gd name="connsiteY6" fmla="*/ 0 h 439136"/>
                <a:gd name="connsiteX7" fmla="*/ 74295 w 590549"/>
                <a:gd name="connsiteY7" fmla="*/ 0 h 439136"/>
                <a:gd name="connsiteX8" fmla="*/ 0 w 590549"/>
                <a:gd name="connsiteY8" fmla="*/ 80963 h 439136"/>
                <a:gd name="connsiteX9" fmla="*/ 0 w 590549"/>
                <a:gd name="connsiteY9" fmla="*/ 395288 h 439136"/>
                <a:gd name="connsiteX10" fmla="*/ 27622 w 590549"/>
                <a:gd name="connsiteY10" fmla="*/ 437198 h 439136"/>
                <a:gd name="connsiteX11" fmla="*/ 78105 w 590549"/>
                <a:gd name="connsiteY11" fmla="*/ 394335 h 439136"/>
                <a:gd name="connsiteX12" fmla="*/ 73342 w 590549"/>
                <a:gd name="connsiteY12" fmla="*/ 88582 h 439136"/>
                <a:gd name="connsiteX13" fmla="*/ 78105 w 590549"/>
                <a:gd name="connsiteY13" fmla="*/ 86677 h 439136"/>
                <a:gd name="connsiteX14" fmla="*/ 229552 w 590549"/>
                <a:gd name="connsiteY14" fmla="*/ 392430 h 439136"/>
                <a:gd name="connsiteX15" fmla="*/ 295275 w 590549"/>
                <a:gd name="connsiteY15" fmla="*/ 439103 h 439136"/>
                <a:gd name="connsiteX16" fmla="*/ 360998 w 590549"/>
                <a:gd name="connsiteY16" fmla="*/ 392430 h 439136"/>
                <a:gd name="connsiteX17" fmla="*/ 511492 w 590549"/>
                <a:gd name="connsiteY17" fmla="*/ 86677 h 439136"/>
                <a:gd name="connsiteX18" fmla="*/ 517208 w 590549"/>
                <a:gd name="connsiteY18" fmla="*/ 88582 h 439136"/>
                <a:gd name="connsiteX19" fmla="*/ 511492 w 590549"/>
                <a:gd name="connsiteY19" fmla="*/ 396240 h 439136"/>
                <a:gd name="connsiteX20" fmla="*/ 552450 w 590549"/>
                <a:gd name="connsiteY20" fmla="*/ 439103 h 439136"/>
                <a:gd name="connsiteX21" fmla="*/ 590550 w 590549"/>
                <a:gd name="connsiteY21" fmla="*/ 394335 h 439136"/>
                <a:gd name="connsiteX22" fmla="*/ 590550 w 590549"/>
                <a:gd name="connsiteY22" fmla="*/ 80963 h 439136"/>
                <a:gd name="connsiteX23" fmla="*/ 515302 w 590549"/>
                <a:gd name="connsiteY23" fmla="*/ 0 h 43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0549" h="439136">
                  <a:moveTo>
                    <a:pt x="515302" y="0"/>
                  </a:moveTo>
                  <a:cubicBezTo>
                    <a:pt x="487680" y="0"/>
                    <a:pt x="462915" y="17145"/>
                    <a:pt x="451485" y="40957"/>
                  </a:cubicBezTo>
                  <a:cubicBezTo>
                    <a:pt x="413385" y="118110"/>
                    <a:pt x="302895" y="346710"/>
                    <a:pt x="302895" y="347663"/>
                  </a:cubicBezTo>
                  <a:cubicBezTo>
                    <a:pt x="301942" y="348615"/>
                    <a:pt x="300038" y="354330"/>
                    <a:pt x="295275" y="354330"/>
                  </a:cubicBezTo>
                  <a:cubicBezTo>
                    <a:pt x="290513" y="354330"/>
                    <a:pt x="288608" y="349567"/>
                    <a:pt x="287655" y="347663"/>
                  </a:cubicBezTo>
                  <a:cubicBezTo>
                    <a:pt x="250508" y="271463"/>
                    <a:pt x="178117" y="121920"/>
                    <a:pt x="140017" y="43815"/>
                  </a:cubicBezTo>
                  <a:cubicBezTo>
                    <a:pt x="125730" y="14288"/>
                    <a:pt x="100965" y="0"/>
                    <a:pt x="74295" y="0"/>
                  </a:cubicBezTo>
                  <a:lnTo>
                    <a:pt x="74295" y="0"/>
                  </a:lnTo>
                  <a:cubicBezTo>
                    <a:pt x="33338" y="0"/>
                    <a:pt x="0" y="34290"/>
                    <a:pt x="0" y="80963"/>
                  </a:cubicBezTo>
                  <a:lnTo>
                    <a:pt x="0" y="395288"/>
                  </a:lnTo>
                  <a:cubicBezTo>
                    <a:pt x="0" y="414338"/>
                    <a:pt x="10477" y="432435"/>
                    <a:pt x="27622" y="437198"/>
                  </a:cubicBezTo>
                  <a:cubicBezTo>
                    <a:pt x="55245" y="445770"/>
                    <a:pt x="78105" y="421957"/>
                    <a:pt x="78105" y="394335"/>
                  </a:cubicBezTo>
                  <a:lnTo>
                    <a:pt x="73342" y="88582"/>
                  </a:lnTo>
                  <a:cubicBezTo>
                    <a:pt x="73342" y="85725"/>
                    <a:pt x="77152" y="84772"/>
                    <a:pt x="78105" y="86677"/>
                  </a:cubicBezTo>
                  <a:lnTo>
                    <a:pt x="229552" y="392430"/>
                  </a:lnTo>
                  <a:cubicBezTo>
                    <a:pt x="243840" y="421957"/>
                    <a:pt x="267652" y="439103"/>
                    <a:pt x="295275" y="439103"/>
                  </a:cubicBezTo>
                  <a:cubicBezTo>
                    <a:pt x="321945" y="439103"/>
                    <a:pt x="346710" y="421957"/>
                    <a:pt x="360998" y="392430"/>
                  </a:cubicBezTo>
                  <a:lnTo>
                    <a:pt x="511492" y="86677"/>
                  </a:lnTo>
                  <a:cubicBezTo>
                    <a:pt x="513398" y="83820"/>
                    <a:pt x="517208" y="84772"/>
                    <a:pt x="517208" y="88582"/>
                  </a:cubicBezTo>
                  <a:lnTo>
                    <a:pt x="511492" y="396240"/>
                  </a:lnTo>
                  <a:cubicBezTo>
                    <a:pt x="511492" y="421005"/>
                    <a:pt x="529590" y="440055"/>
                    <a:pt x="552450" y="439103"/>
                  </a:cubicBezTo>
                  <a:cubicBezTo>
                    <a:pt x="574358" y="438150"/>
                    <a:pt x="590550" y="418148"/>
                    <a:pt x="590550" y="394335"/>
                  </a:cubicBezTo>
                  <a:lnTo>
                    <a:pt x="590550" y="80963"/>
                  </a:lnTo>
                  <a:cubicBezTo>
                    <a:pt x="589598" y="33338"/>
                    <a:pt x="556260" y="0"/>
                    <a:pt x="515302" y="0"/>
                  </a:cubicBezTo>
                </a:path>
              </a:pathLst>
            </a:custGeom>
            <a:solidFill>
              <a:srgbClr val="0037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463"/>
            </a:p>
          </p:txBody>
        </p:sp>
        <p:sp>
          <p:nvSpPr>
            <p:cNvPr id="31" name="10">
              <a:extLst>
                <a:ext uri="{FF2B5EF4-FFF2-40B4-BE49-F238E27FC236}">
                  <a16:creationId xmlns:a16="http://schemas.microsoft.com/office/drawing/2014/main" id="{F2B809EB-1CC3-466B-BDB8-FDC428B24E1A}"/>
                </a:ext>
              </a:extLst>
            </p:cNvPr>
            <p:cNvSpPr/>
            <p:nvPr/>
          </p:nvSpPr>
          <p:spPr>
            <a:xfrm>
              <a:off x="5750369" y="824527"/>
              <a:ext cx="491077" cy="439263"/>
            </a:xfrm>
            <a:custGeom>
              <a:avLst/>
              <a:gdLst>
                <a:gd name="connsiteX0" fmla="*/ 485786 w 491077"/>
                <a:gd name="connsiteY0" fmla="*/ 376238 h 439263"/>
                <a:gd name="connsiteX1" fmla="*/ 319099 w 491077"/>
                <a:gd name="connsiteY1" fmla="*/ 47625 h 439263"/>
                <a:gd name="connsiteX2" fmla="*/ 244804 w 491077"/>
                <a:gd name="connsiteY2" fmla="*/ 0 h 439263"/>
                <a:gd name="connsiteX3" fmla="*/ 192416 w 491077"/>
                <a:gd name="connsiteY3" fmla="*/ 20003 h 439263"/>
                <a:gd name="connsiteX4" fmla="*/ 170509 w 491077"/>
                <a:gd name="connsiteY4" fmla="*/ 47625 h 439263"/>
                <a:gd name="connsiteX5" fmla="*/ 4774 w 491077"/>
                <a:gd name="connsiteY5" fmla="*/ 375285 h 439263"/>
                <a:gd name="connsiteX6" fmla="*/ 4774 w 491077"/>
                <a:gd name="connsiteY6" fmla="*/ 376238 h 439263"/>
                <a:gd name="connsiteX7" fmla="*/ 4774 w 491077"/>
                <a:gd name="connsiteY7" fmla="*/ 376238 h 439263"/>
                <a:gd name="connsiteX8" fmla="*/ 7631 w 491077"/>
                <a:gd name="connsiteY8" fmla="*/ 421958 h 439263"/>
                <a:gd name="connsiteX9" fmla="*/ 8584 w 491077"/>
                <a:gd name="connsiteY9" fmla="*/ 422910 h 439263"/>
                <a:gd name="connsiteX10" fmla="*/ 9536 w 491077"/>
                <a:gd name="connsiteY10" fmla="*/ 423863 h 439263"/>
                <a:gd name="connsiteX11" fmla="*/ 20014 w 491077"/>
                <a:gd name="connsiteY11" fmla="*/ 433388 h 439263"/>
                <a:gd name="connsiteX12" fmla="*/ 62876 w 491077"/>
                <a:gd name="connsiteY12" fmla="*/ 431483 h 439263"/>
                <a:gd name="connsiteX13" fmla="*/ 63829 w 491077"/>
                <a:gd name="connsiteY13" fmla="*/ 431483 h 439263"/>
                <a:gd name="connsiteX14" fmla="*/ 66686 w 491077"/>
                <a:gd name="connsiteY14" fmla="*/ 429578 h 439263"/>
                <a:gd name="connsiteX15" fmla="*/ 68591 w 491077"/>
                <a:gd name="connsiteY15" fmla="*/ 427672 h 439263"/>
                <a:gd name="connsiteX16" fmla="*/ 69544 w 491077"/>
                <a:gd name="connsiteY16" fmla="*/ 426720 h 439263"/>
                <a:gd name="connsiteX17" fmla="*/ 77164 w 491077"/>
                <a:gd name="connsiteY17" fmla="*/ 416243 h 439263"/>
                <a:gd name="connsiteX18" fmla="*/ 82879 w 491077"/>
                <a:gd name="connsiteY18" fmla="*/ 402908 h 439263"/>
                <a:gd name="connsiteX19" fmla="*/ 117169 w 491077"/>
                <a:gd name="connsiteY19" fmla="*/ 330518 h 439263"/>
                <a:gd name="connsiteX20" fmla="*/ 121931 w 491077"/>
                <a:gd name="connsiteY20" fmla="*/ 327660 h 439263"/>
                <a:gd name="connsiteX21" fmla="*/ 121931 w 491077"/>
                <a:gd name="connsiteY21" fmla="*/ 327660 h 439263"/>
                <a:gd name="connsiteX22" fmla="*/ 275284 w 491077"/>
                <a:gd name="connsiteY22" fmla="*/ 327660 h 439263"/>
                <a:gd name="connsiteX23" fmla="*/ 275284 w 491077"/>
                <a:gd name="connsiteY23" fmla="*/ 327660 h 439263"/>
                <a:gd name="connsiteX24" fmla="*/ 312431 w 491077"/>
                <a:gd name="connsiteY24" fmla="*/ 288608 h 439263"/>
                <a:gd name="connsiteX25" fmla="*/ 275284 w 491077"/>
                <a:gd name="connsiteY25" fmla="*/ 249555 h 439263"/>
                <a:gd name="connsiteX26" fmla="*/ 183844 w 491077"/>
                <a:gd name="connsiteY26" fmla="*/ 249555 h 439263"/>
                <a:gd name="connsiteX27" fmla="*/ 160984 w 491077"/>
                <a:gd name="connsiteY27" fmla="*/ 249555 h 439263"/>
                <a:gd name="connsiteX28" fmla="*/ 158126 w 491077"/>
                <a:gd name="connsiteY28" fmla="*/ 244793 h 439263"/>
                <a:gd name="connsiteX29" fmla="*/ 166699 w 491077"/>
                <a:gd name="connsiteY29" fmla="*/ 226695 h 439263"/>
                <a:gd name="connsiteX30" fmla="*/ 229564 w 491077"/>
                <a:gd name="connsiteY30" fmla="*/ 100013 h 439263"/>
                <a:gd name="connsiteX31" fmla="*/ 229564 w 491077"/>
                <a:gd name="connsiteY31" fmla="*/ 99060 h 439263"/>
                <a:gd name="connsiteX32" fmla="*/ 229564 w 491077"/>
                <a:gd name="connsiteY32" fmla="*/ 98107 h 439263"/>
                <a:gd name="connsiteX33" fmla="*/ 229564 w 491077"/>
                <a:gd name="connsiteY33" fmla="*/ 98107 h 439263"/>
                <a:gd name="connsiteX34" fmla="*/ 240041 w 491077"/>
                <a:gd name="connsiteY34" fmla="*/ 84773 h 439263"/>
                <a:gd name="connsiteX35" fmla="*/ 249566 w 491077"/>
                <a:gd name="connsiteY35" fmla="*/ 84773 h 439263"/>
                <a:gd name="connsiteX36" fmla="*/ 261949 w 491077"/>
                <a:gd name="connsiteY36" fmla="*/ 100013 h 439263"/>
                <a:gd name="connsiteX37" fmla="*/ 261949 w 491077"/>
                <a:gd name="connsiteY37" fmla="*/ 100013 h 439263"/>
                <a:gd name="connsiteX38" fmla="*/ 414349 w 491077"/>
                <a:gd name="connsiteY38" fmla="*/ 415290 h 439263"/>
                <a:gd name="connsiteX39" fmla="*/ 450544 w 491077"/>
                <a:gd name="connsiteY39" fmla="*/ 438150 h 439263"/>
                <a:gd name="connsiteX40" fmla="*/ 464831 w 491077"/>
                <a:gd name="connsiteY40" fmla="*/ 435293 h 439263"/>
                <a:gd name="connsiteX41" fmla="*/ 465784 w 491077"/>
                <a:gd name="connsiteY41" fmla="*/ 435293 h 439263"/>
                <a:gd name="connsiteX42" fmla="*/ 468641 w 491077"/>
                <a:gd name="connsiteY42" fmla="*/ 433388 h 439263"/>
                <a:gd name="connsiteX43" fmla="*/ 469594 w 491077"/>
                <a:gd name="connsiteY43" fmla="*/ 432435 h 439263"/>
                <a:gd name="connsiteX44" fmla="*/ 470546 w 491077"/>
                <a:gd name="connsiteY44" fmla="*/ 432435 h 439263"/>
                <a:gd name="connsiteX45" fmla="*/ 471499 w 491077"/>
                <a:gd name="connsiteY45" fmla="*/ 431483 h 439263"/>
                <a:gd name="connsiteX46" fmla="*/ 472451 w 491077"/>
                <a:gd name="connsiteY46" fmla="*/ 430530 h 439263"/>
                <a:gd name="connsiteX47" fmla="*/ 473404 w 491077"/>
                <a:gd name="connsiteY47" fmla="*/ 429578 h 439263"/>
                <a:gd name="connsiteX48" fmla="*/ 475309 w 491077"/>
                <a:gd name="connsiteY48" fmla="*/ 428625 h 439263"/>
                <a:gd name="connsiteX49" fmla="*/ 477214 w 491077"/>
                <a:gd name="connsiteY49" fmla="*/ 426720 h 439263"/>
                <a:gd name="connsiteX50" fmla="*/ 478166 w 491077"/>
                <a:gd name="connsiteY50" fmla="*/ 425768 h 439263"/>
                <a:gd name="connsiteX51" fmla="*/ 485786 w 491077"/>
                <a:gd name="connsiteY51" fmla="*/ 376238 h 439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491077" h="439263">
                  <a:moveTo>
                    <a:pt x="485786" y="376238"/>
                  </a:moveTo>
                  <a:lnTo>
                    <a:pt x="319099" y="47625"/>
                  </a:lnTo>
                  <a:cubicBezTo>
                    <a:pt x="304811" y="18098"/>
                    <a:pt x="276236" y="0"/>
                    <a:pt x="244804" y="0"/>
                  </a:cubicBezTo>
                  <a:cubicBezTo>
                    <a:pt x="224801" y="0"/>
                    <a:pt x="206704" y="6668"/>
                    <a:pt x="192416" y="20003"/>
                  </a:cubicBezTo>
                  <a:cubicBezTo>
                    <a:pt x="183844" y="27623"/>
                    <a:pt x="176224" y="37148"/>
                    <a:pt x="170509" y="47625"/>
                  </a:cubicBezTo>
                  <a:lnTo>
                    <a:pt x="4774" y="375285"/>
                  </a:lnTo>
                  <a:cubicBezTo>
                    <a:pt x="4774" y="375285"/>
                    <a:pt x="4774" y="376238"/>
                    <a:pt x="4774" y="376238"/>
                  </a:cubicBezTo>
                  <a:lnTo>
                    <a:pt x="4774" y="376238"/>
                  </a:lnTo>
                  <a:cubicBezTo>
                    <a:pt x="-2846" y="391478"/>
                    <a:pt x="-941" y="409575"/>
                    <a:pt x="7631" y="421958"/>
                  </a:cubicBezTo>
                  <a:cubicBezTo>
                    <a:pt x="7631" y="421958"/>
                    <a:pt x="7631" y="422910"/>
                    <a:pt x="8584" y="422910"/>
                  </a:cubicBezTo>
                  <a:cubicBezTo>
                    <a:pt x="8584" y="422910"/>
                    <a:pt x="9536" y="423863"/>
                    <a:pt x="9536" y="423863"/>
                  </a:cubicBezTo>
                  <a:cubicBezTo>
                    <a:pt x="12394" y="427672"/>
                    <a:pt x="16204" y="431483"/>
                    <a:pt x="20014" y="433388"/>
                  </a:cubicBezTo>
                  <a:cubicBezTo>
                    <a:pt x="34301" y="441960"/>
                    <a:pt x="50494" y="441008"/>
                    <a:pt x="62876" y="431483"/>
                  </a:cubicBezTo>
                  <a:cubicBezTo>
                    <a:pt x="62876" y="431483"/>
                    <a:pt x="62876" y="431483"/>
                    <a:pt x="63829" y="431483"/>
                  </a:cubicBezTo>
                  <a:cubicBezTo>
                    <a:pt x="64781" y="430530"/>
                    <a:pt x="65734" y="430530"/>
                    <a:pt x="66686" y="429578"/>
                  </a:cubicBezTo>
                  <a:cubicBezTo>
                    <a:pt x="67639" y="428625"/>
                    <a:pt x="67639" y="428625"/>
                    <a:pt x="68591" y="427672"/>
                  </a:cubicBezTo>
                  <a:cubicBezTo>
                    <a:pt x="68591" y="427672"/>
                    <a:pt x="69544" y="426720"/>
                    <a:pt x="69544" y="426720"/>
                  </a:cubicBezTo>
                  <a:cubicBezTo>
                    <a:pt x="72401" y="423863"/>
                    <a:pt x="75259" y="420053"/>
                    <a:pt x="77164" y="416243"/>
                  </a:cubicBezTo>
                  <a:lnTo>
                    <a:pt x="82879" y="402908"/>
                  </a:lnTo>
                  <a:lnTo>
                    <a:pt x="117169" y="330518"/>
                  </a:lnTo>
                  <a:cubicBezTo>
                    <a:pt x="118121" y="328613"/>
                    <a:pt x="120026" y="327660"/>
                    <a:pt x="121931" y="327660"/>
                  </a:cubicBezTo>
                  <a:lnTo>
                    <a:pt x="121931" y="327660"/>
                  </a:lnTo>
                  <a:lnTo>
                    <a:pt x="275284" y="327660"/>
                  </a:lnTo>
                  <a:lnTo>
                    <a:pt x="275284" y="327660"/>
                  </a:lnTo>
                  <a:cubicBezTo>
                    <a:pt x="296239" y="327660"/>
                    <a:pt x="312431" y="310515"/>
                    <a:pt x="312431" y="288608"/>
                  </a:cubicBezTo>
                  <a:cubicBezTo>
                    <a:pt x="312431" y="266700"/>
                    <a:pt x="296239" y="249555"/>
                    <a:pt x="275284" y="249555"/>
                  </a:cubicBezTo>
                  <a:lnTo>
                    <a:pt x="183844" y="249555"/>
                  </a:lnTo>
                  <a:lnTo>
                    <a:pt x="160984" y="249555"/>
                  </a:lnTo>
                  <a:cubicBezTo>
                    <a:pt x="158126" y="249555"/>
                    <a:pt x="157174" y="246698"/>
                    <a:pt x="158126" y="244793"/>
                  </a:cubicBezTo>
                  <a:lnTo>
                    <a:pt x="166699" y="226695"/>
                  </a:lnTo>
                  <a:lnTo>
                    <a:pt x="229564" y="100013"/>
                  </a:lnTo>
                  <a:lnTo>
                    <a:pt x="229564" y="99060"/>
                  </a:lnTo>
                  <a:cubicBezTo>
                    <a:pt x="229564" y="99060"/>
                    <a:pt x="229564" y="98107"/>
                    <a:pt x="229564" y="98107"/>
                  </a:cubicBezTo>
                  <a:cubicBezTo>
                    <a:pt x="229564" y="98107"/>
                    <a:pt x="229564" y="98107"/>
                    <a:pt x="229564" y="98107"/>
                  </a:cubicBezTo>
                  <a:cubicBezTo>
                    <a:pt x="230516" y="96203"/>
                    <a:pt x="234326" y="86678"/>
                    <a:pt x="240041" y="84773"/>
                  </a:cubicBezTo>
                  <a:cubicBezTo>
                    <a:pt x="242899" y="83820"/>
                    <a:pt x="246709" y="83820"/>
                    <a:pt x="249566" y="84773"/>
                  </a:cubicBezTo>
                  <a:cubicBezTo>
                    <a:pt x="256234" y="86678"/>
                    <a:pt x="259091" y="94298"/>
                    <a:pt x="261949" y="100013"/>
                  </a:cubicBezTo>
                  <a:cubicBezTo>
                    <a:pt x="261949" y="100013"/>
                    <a:pt x="261949" y="100013"/>
                    <a:pt x="261949" y="100013"/>
                  </a:cubicBezTo>
                  <a:lnTo>
                    <a:pt x="414349" y="415290"/>
                  </a:lnTo>
                  <a:cubicBezTo>
                    <a:pt x="421969" y="429578"/>
                    <a:pt x="436256" y="438150"/>
                    <a:pt x="450544" y="438150"/>
                  </a:cubicBezTo>
                  <a:cubicBezTo>
                    <a:pt x="455306" y="438150"/>
                    <a:pt x="460069" y="437197"/>
                    <a:pt x="464831" y="435293"/>
                  </a:cubicBezTo>
                  <a:cubicBezTo>
                    <a:pt x="464831" y="435293"/>
                    <a:pt x="465784" y="435293"/>
                    <a:pt x="465784" y="435293"/>
                  </a:cubicBezTo>
                  <a:cubicBezTo>
                    <a:pt x="466736" y="435293"/>
                    <a:pt x="467689" y="434340"/>
                    <a:pt x="468641" y="433388"/>
                  </a:cubicBezTo>
                  <a:cubicBezTo>
                    <a:pt x="468641" y="433388"/>
                    <a:pt x="469594" y="433388"/>
                    <a:pt x="469594" y="432435"/>
                  </a:cubicBezTo>
                  <a:cubicBezTo>
                    <a:pt x="469594" y="432435"/>
                    <a:pt x="469594" y="432435"/>
                    <a:pt x="470546" y="432435"/>
                  </a:cubicBezTo>
                  <a:cubicBezTo>
                    <a:pt x="470546" y="432435"/>
                    <a:pt x="471499" y="432435"/>
                    <a:pt x="471499" y="431483"/>
                  </a:cubicBezTo>
                  <a:cubicBezTo>
                    <a:pt x="471499" y="431483"/>
                    <a:pt x="472451" y="430530"/>
                    <a:pt x="472451" y="430530"/>
                  </a:cubicBezTo>
                  <a:cubicBezTo>
                    <a:pt x="472451" y="430530"/>
                    <a:pt x="473404" y="429578"/>
                    <a:pt x="473404" y="429578"/>
                  </a:cubicBezTo>
                  <a:cubicBezTo>
                    <a:pt x="474356" y="429578"/>
                    <a:pt x="474356" y="428625"/>
                    <a:pt x="475309" y="428625"/>
                  </a:cubicBezTo>
                  <a:cubicBezTo>
                    <a:pt x="476261" y="427672"/>
                    <a:pt x="476261" y="427672"/>
                    <a:pt x="477214" y="426720"/>
                  </a:cubicBezTo>
                  <a:cubicBezTo>
                    <a:pt x="477214" y="426720"/>
                    <a:pt x="477214" y="426720"/>
                    <a:pt x="478166" y="425768"/>
                  </a:cubicBezTo>
                  <a:cubicBezTo>
                    <a:pt x="491501" y="416243"/>
                    <a:pt x="495311" y="394335"/>
                    <a:pt x="485786" y="376238"/>
                  </a:cubicBezTo>
                </a:path>
              </a:pathLst>
            </a:custGeom>
            <a:solidFill>
              <a:srgbClr val="0037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463"/>
            </a:p>
          </p:txBody>
        </p:sp>
        <p:sp>
          <p:nvSpPr>
            <p:cNvPr id="32" name="10">
              <a:extLst>
                <a:ext uri="{FF2B5EF4-FFF2-40B4-BE49-F238E27FC236}">
                  <a16:creationId xmlns:a16="http://schemas.microsoft.com/office/drawing/2014/main" id="{F14AA392-65C5-4F9A-B98E-CBF4094233F5}"/>
                </a:ext>
              </a:extLst>
            </p:cNvPr>
            <p:cNvSpPr/>
            <p:nvPr/>
          </p:nvSpPr>
          <p:spPr>
            <a:xfrm>
              <a:off x="4857888" y="821670"/>
              <a:ext cx="417194" cy="450532"/>
            </a:xfrm>
            <a:custGeom>
              <a:avLst/>
              <a:gdLst>
                <a:gd name="connsiteX0" fmla="*/ 85725 w 417194"/>
                <a:gd name="connsiteY0" fmla="*/ 190500 h 450532"/>
                <a:gd name="connsiteX1" fmla="*/ 209550 w 417194"/>
                <a:gd name="connsiteY1" fmla="*/ 71438 h 450532"/>
                <a:gd name="connsiteX2" fmla="*/ 335280 w 417194"/>
                <a:gd name="connsiteY2" fmla="*/ 190500 h 450532"/>
                <a:gd name="connsiteX3" fmla="*/ 331470 w 417194"/>
                <a:gd name="connsiteY3" fmla="*/ 195263 h 450532"/>
                <a:gd name="connsiteX4" fmla="*/ 89535 w 417194"/>
                <a:gd name="connsiteY4" fmla="*/ 195263 h 450532"/>
                <a:gd name="connsiteX5" fmla="*/ 85725 w 417194"/>
                <a:gd name="connsiteY5" fmla="*/ 190500 h 450532"/>
                <a:gd name="connsiteX6" fmla="*/ 88582 w 417194"/>
                <a:gd name="connsiteY6" fmla="*/ 271463 h 450532"/>
                <a:gd name="connsiteX7" fmla="*/ 368617 w 417194"/>
                <a:gd name="connsiteY7" fmla="*/ 271463 h 450532"/>
                <a:gd name="connsiteX8" fmla="*/ 417195 w 417194"/>
                <a:gd name="connsiteY8" fmla="*/ 219075 h 450532"/>
                <a:gd name="connsiteX9" fmla="*/ 208597 w 417194"/>
                <a:gd name="connsiteY9" fmla="*/ 0 h 450532"/>
                <a:gd name="connsiteX10" fmla="*/ 0 w 417194"/>
                <a:gd name="connsiteY10" fmla="*/ 219075 h 450532"/>
                <a:gd name="connsiteX11" fmla="*/ 0 w 417194"/>
                <a:gd name="connsiteY11" fmla="*/ 230505 h 450532"/>
                <a:gd name="connsiteX12" fmla="*/ 205740 w 417194"/>
                <a:gd name="connsiteY12" fmla="*/ 449580 h 450532"/>
                <a:gd name="connsiteX13" fmla="*/ 221932 w 417194"/>
                <a:gd name="connsiteY13" fmla="*/ 450533 h 450532"/>
                <a:gd name="connsiteX14" fmla="*/ 346710 w 417194"/>
                <a:gd name="connsiteY14" fmla="*/ 412433 h 450532"/>
                <a:gd name="connsiteX15" fmla="*/ 384810 w 417194"/>
                <a:gd name="connsiteY15" fmla="*/ 377190 h 450532"/>
                <a:gd name="connsiteX16" fmla="*/ 384810 w 417194"/>
                <a:gd name="connsiteY16" fmla="*/ 320040 h 450532"/>
                <a:gd name="connsiteX17" fmla="*/ 322897 w 417194"/>
                <a:gd name="connsiteY17" fmla="*/ 327660 h 450532"/>
                <a:gd name="connsiteX18" fmla="*/ 208597 w 417194"/>
                <a:gd name="connsiteY18" fmla="*/ 373380 h 450532"/>
                <a:gd name="connsiteX19" fmla="*/ 84772 w 417194"/>
                <a:gd name="connsiteY19" fmla="*/ 275273 h 450532"/>
                <a:gd name="connsiteX20" fmla="*/ 88582 w 417194"/>
                <a:gd name="connsiteY20" fmla="*/ 271463 h 450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17194" h="450532">
                  <a:moveTo>
                    <a:pt x="85725" y="190500"/>
                  </a:moveTo>
                  <a:cubicBezTo>
                    <a:pt x="93345" y="127635"/>
                    <a:pt x="137160" y="71438"/>
                    <a:pt x="209550" y="71438"/>
                  </a:cubicBezTo>
                  <a:cubicBezTo>
                    <a:pt x="281940" y="71438"/>
                    <a:pt x="328613" y="126682"/>
                    <a:pt x="335280" y="190500"/>
                  </a:cubicBezTo>
                  <a:cubicBezTo>
                    <a:pt x="335280" y="192405"/>
                    <a:pt x="334328" y="195263"/>
                    <a:pt x="331470" y="195263"/>
                  </a:cubicBezTo>
                  <a:lnTo>
                    <a:pt x="89535" y="195263"/>
                  </a:lnTo>
                  <a:cubicBezTo>
                    <a:pt x="86677" y="194310"/>
                    <a:pt x="85725" y="192405"/>
                    <a:pt x="85725" y="190500"/>
                  </a:cubicBezTo>
                  <a:moveTo>
                    <a:pt x="88582" y="271463"/>
                  </a:moveTo>
                  <a:lnTo>
                    <a:pt x="368617" y="271463"/>
                  </a:lnTo>
                  <a:cubicBezTo>
                    <a:pt x="374332" y="271463"/>
                    <a:pt x="417195" y="267653"/>
                    <a:pt x="417195" y="219075"/>
                  </a:cubicBezTo>
                  <a:cubicBezTo>
                    <a:pt x="417195" y="98107"/>
                    <a:pt x="323850" y="0"/>
                    <a:pt x="208597" y="0"/>
                  </a:cubicBezTo>
                  <a:cubicBezTo>
                    <a:pt x="93345" y="0"/>
                    <a:pt x="0" y="98107"/>
                    <a:pt x="0" y="219075"/>
                  </a:cubicBezTo>
                  <a:cubicBezTo>
                    <a:pt x="0" y="221933"/>
                    <a:pt x="0" y="229552"/>
                    <a:pt x="0" y="230505"/>
                  </a:cubicBezTo>
                  <a:cubicBezTo>
                    <a:pt x="0" y="368617"/>
                    <a:pt x="88582" y="442913"/>
                    <a:pt x="205740" y="449580"/>
                  </a:cubicBezTo>
                  <a:cubicBezTo>
                    <a:pt x="211455" y="449580"/>
                    <a:pt x="217170" y="450533"/>
                    <a:pt x="221932" y="450533"/>
                  </a:cubicBezTo>
                  <a:cubicBezTo>
                    <a:pt x="266700" y="450533"/>
                    <a:pt x="304800" y="439103"/>
                    <a:pt x="346710" y="412433"/>
                  </a:cubicBezTo>
                  <a:cubicBezTo>
                    <a:pt x="350520" y="409575"/>
                    <a:pt x="367665" y="399098"/>
                    <a:pt x="384810" y="377190"/>
                  </a:cubicBezTo>
                  <a:cubicBezTo>
                    <a:pt x="398145" y="360045"/>
                    <a:pt x="399097" y="334328"/>
                    <a:pt x="384810" y="320040"/>
                  </a:cubicBezTo>
                  <a:cubicBezTo>
                    <a:pt x="363855" y="300990"/>
                    <a:pt x="341947" y="311467"/>
                    <a:pt x="322897" y="327660"/>
                  </a:cubicBezTo>
                  <a:cubicBezTo>
                    <a:pt x="292417" y="353378"/>
                    <a:pt x="268605" y="373380"/>
                    <a:pt x="208597" y="373380"/>
                  </a:cubicBezTo>
                  <a:cubicBezTo>
                    <a:pt x="151447" y="373380"/>
                    <a:pt x="97155" y="340995"/>
                    <a:pt x="84772" y="275273"/>
                  </a:cubicBezTo>
                  <a:cubicBezTo>
                    <a:pt x="85725" y="273368"/>
                    <a:pt x="86677" y="271463"/>
                    <a:pt x="88582" y="271463"/>
                  </a:cubicBezTo>
                </a:path>
              </a:pathLst>
            </a:custGeom>
            <a:solidFill>
              <a:srgbClr val="0037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463"/>
            </a:p>
          </p:txBody>
        </p:sp>
        <p:sp>
          <p:nvSpPr>
            <p:cNvPr id="33" name="10">
              <a:extLst>
                <a:ext uri="{FF2B5EF4-FFF2-40B4-BE49-F238E27FC236}">
                  <a16:creationId xmlns:a16="http://schemas.microsoft.com/office/drawing/2014/main" id="{6410FC8B-1A4D-4A3E-9F85-823E4FAF1E5D}"/>
                </a:ext>
              </a:extLst>
            </p:cNvPr>
            <p:cNvSpPr/>
            <p:nvPr/>
          </p:nvSpPr>
          <p:spPr>
            <a:xfrm>
              <a:off x="5319851" y="821670"/>
              <a:ext cx="417195" cy="450532"/>
            </a:xfrm>
            <a:custGeom>
              <a:avLst/>
              <a:gdLst>
                <a:gd name="connsiteX0" fmla="*/ 84772 w 417195"/>
                <a:gd name="connsiteY0" fmla="*/ 190500 h 450532"/>
                <a:gd name="connsiteX1" fmla="*/ 208597 w 417195"/>
                <a:gd name="connsiteY1" fmla="*/ 71438 h 450532"/>
                <a:gd name="connsiteX2" fmla="*/ 334327 w 417195"/>
                <a:gd name="connsiteY2" fmla="*/ 190500 h 450532"/>
                <a:gd name="connsiteX3" fmla="*/ 330517 w 417195"/>
                <a:gd name="connsiteY3" fmla="*/ 195263 h 450532"/>
                <a:gd name="connsiteX4" fmla="*/ 87630 w 417195"/>
                <a:gd name="connsiteY4" fmla="*/ 195263 h 450532"/>
                <a:gd name="connsiteX5" fmla="*/ 84772 w 417195"/>
                <a:gd name="connsiteY5" fmla="*/ 190500 h 450532"/>
                <a:gd name="connsiteX6" fmla="*/ 88583 w 417195"/>
                <a:gd name="connsiteY6" fmla="*/ 271463 h 450532"/>
                <a:gd name="connsiteX7" fmla="*/ 368617 w 417195"/>
                <a:gd name="connsiteY7" fmla="*/ 271463 h 450532"/>
                <a:gd name="connsiteX8" fmla="*/ 417195 w 417195"/>
                <a:gd name="connsiteY8" fmla="*/ 219075 h 450532"/>
                <a:gd name="connsiteX9" fmla="*/ 208597 w 417195"/>
                <a:gd name="connsiteY9" fmla="*/ 0 h 450532"/>
                <a:gd name="connsiteX10" fmla="*/ 0 w 417195"/>
                <a:gd name="connsiteY10" fmla="*/ 219075 h 450532"/>
                <a:gd name="connsiteX11" fmla="*/ 0 w 417195"/>
                <a:gd name="connsiteY11" fmla="*/ 230505 h 450532"/>
                <a:gd name="connsiteX12" fmla="*/ 205740 w 417195"/>
                <a:gd name="connsiteY12" fmla="*/ 449580 h 450532"/>
                <a:gd name="connsiteX13" fmla="*/ 221933 w 417195"/>
                <a:gd name="connsiteY13" fmla="*/ 450533 h 450532"/>
                <a:gd name="connsiteX14" fmla="*/ 346710 w 417195"/>
                <a:gd name="connsiteY14" fmla="*/ 412433 h 450532"/>
                <a:gd name="connsiteX15" fmla="*/ 384810 w 417195"/>
                <a:gd name="connsiteY15" fmla="*/ 377190 h 450532"/>
                <a:gd name="connsiteX16" fmla="*/ 384810 w 417195"/>
                <a:gd name="connsiteY16" fmla="*/ 320040 h 450532"/>
                <a:gd name="connsiteX17" fmla="*/ 322897 w 417195"/>
                <a:gd name="connsiteY17" fmla="*/ 327660 h 450532"/>
                <a:gd name="connsiteX18" fmla="*/ 208597 w 417195"/>
                <a:gd name="connsiteY18" fmla="*/ 373380 h 450532"/>
                <a:gd name="connsiteX19" fmla="*/ 84772 w 417195"/>
                <a:gd name="connsiteY19" fmla="*/ 275273 h 450532"/>
                <a:gd name="connsiteX20" fmla="*/ 88583 w 417195"/>
                <a:gd name="connsiteY20" fmla="*/ 271463 h 450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17195" h="450532">
                  <a:moveTo>
                    <a:pt x="84772" y="190500"/>
                  </a:moveTo>
                  <a:cubicBezTo>
                    <a:pt x="92392" y="127635"/>
                    <a:pt x="136208" y="71438"/>
                    <a:pt x="208597" y="71438"/>
                  </a:cubicBezTo>
                  <a:cubicBezTo>
                    <a:pt x="280988" y="71438"/>
                    <a:pt x="327660" y="126682"/>
                    <a:pt x="334327" y="190500"/>
                  </a:cubicBezTo>
                  <a:cubicBezTo>
                    <a:pt x="334327" y="192405"/>
                    <a:pt x="333375" y="195263"/>
                    <a:pt x="330517" y="195263"/>
                  </a:cubicBezTo>
                  <a:lnTo>
                    <a:pt x="87630" y="195263"/>
                  </a:lnTo>
                  <a:cubicBezTo>
                    <a:pt x="86677" y="194310"/>
                    <a:pt x="84772" y="192405"/>
                    <a:pt x="84772" y="190500"/>
                  </a:cubicBezTo>
                  <a:moveTo>
                    <a:pt x="88583" y="271463"/>
                  </a:moveTo>
                  <a:lnTo>
                    <a:pt x="368617" y="271463"/>
                  </a:lnTo>
                  <a:cubicBezTo>
                    <a:pt x="374333" y="271463"/>
                    <a:pt x="417195" y="267653"/>
                    <a:pt x="417195" y="219075"/>
                  </a:cubicBezTo>
                  <a:cubicBezTo>
                    <a:pt x="417195" y="98107"/>
                    <a:pt x="323850" y="0"/>
                    <a:pt x="208597" y="0"/>
                  </a:cubicBezTo>
                  <a:cubicBezTo>
                    <a:pt x="93345" y="0"/>
                    <a:pt x="0" y="98107"/>
                    <a:pt x="0" y="219075"/>
                  </a:cubicBezTo>
                  <a:cubicBezTo>
                    <a:pt x="0" y="221933"/>
                    <a:pt x="0" y="229552"/>
                    <a:pt x="0" y="230505"/>
                  </a:cubicBezTo>
                  <a:cubicBezTo>
                    <a:pt x="0" y="368617"/>
                    <a:pt x="88583" y="442913"/>
                    <a:pt x="205740" y="449580"/>
                  </a:cubicBezTo>
                  <a:cubicBezTo>
                    <a:pt x="211455" y="449580"/>
                    <a:pt x="217170" y="450533"/>
                    <a:pt x="221933" y="450533"/>
                  </a:cubicBezTo>
                  <a:cubicBezTo>
                    <a:pt x="266700" y="450533"/>
                    <a:pt x="304800" y="439103"/>
                    <a:pt x="346710" y="412433"/>
                  </a:cubicBezTo>
                  <a:cubicBezTo>
                    <a:pt x="350520" y="409575"/>
                    <a:pt x="367665" y="399098"/>
                    <a:pt x="384810" y="377190"/>
                  </a:cubicBezTo>
                  <a:cubicBezTo>
                    <a:pt x="398145" y="360045"/>
                    <a:pt x="399097" y="334328"/>
                    <a:pt x="384810" y="320040"/>
                  </a:cubicBezTo>
                  <a:cubicBezTo>
                    <a:pt x="363855" y="300990"/>
                    <a:pt x="341947" y="311467"/>
                    <a:pt x="322897" y="327660"/>
                  </a:cubicBezTo>
                  <a:cubicBezTo>
                    <a:pt x="292417" y="353378"/>
                    <a:pt x="268605" y="373380"/>
                    <a:pt x="208597" y="373380"/>
                  </a:cubicBezTo>
                  <a:cubicBezTo>
                    <a:pt x="151447" y="373380"/>
                    <a:pt x="97155" y="340995"/>
                    <a:pt x="84772" y="275273"/>
                  </a:cubicBezTo>
                  <a:cubicBezTo>
                    <a:pt x="84772" y="273368"/>
                    <a:pt x="86677" y="271463"/>
                    <a:pt x="88583" y="271463"/>
                  </a:cubicBezTo>
                </a:path>
              </a:pathLst>
            </a:custGeom>
            <a:solidFill>
              <a:srgbClr val="0037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463"/>
            </a:p>
          </p:txBody>
        </p:sp>
      </p:grpSp>
    </p:spTree>
    <p:extLst>
      <p:ext uri="{BB962C8B-B14F-4D97-AF65-F5344CB8AC3E}">
        <p14:creationId xmlns:p14="http://schemas.microsoft.com/office/powerpoint/2010/main" val="3802501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56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양쪽 모서리가 둥근 사각형 81">
            <a:extLst>
              <a:ext uri="{FF2B5EF4-FFF2-40B4-BE49-F238E27FC236}">
                <a16:creationId xmlns:a16="http://schemas.microsoft.com/office/drawing/2014/main" id="{50DA0CDA-8F7E-4042-97DA-D0999A899BEE}"/>
              </a:ext>
            </a:extLst>
          </p:cNvPr>
          <p:cNvSpPr/>
          <p:nvPr/>
        </p:nvSpPr>
        <p:spPr>
          <a:xfrm>
            <a:off x="346746" y="2236597"/>
            <a:ext cx="4496675" cy="4306247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8200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5400000" scaled="0"/>
          </a:gra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dist="12700" dir="5400000" algn="t" rotWithShape="0">
              <a:sysClr val="windowText" lastClr="000000">
                <a:lumMod val="75000"/>
                <a:lumOff val="25000"/>
                <a:alpha val="20000"/>
              </a:sysClr>
            </a:outerShdw>
          </a:effectLst>
        </p:spPr>
        <p:txBody>
          <a:bodyPr lIns="90000" tIns="108000" rIns="90000" bIns="0" rtlCol="0" anchor="t" anchorCtr="0"/>
          <a:lstStyle/>
          <a:p>
            <a:pPr marL="95250" marR="0" lvl="1" indent="-95250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endParaRPr kumimoji="0" lang="en-US" altLang="ko-KR" sz="10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E531342-6460-47D6-8067-0E0261C1B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사업 추진전략 </a:t>
            </a:r>
            <a:r>
              <a:rPr lang="en-US" altLang="ko-KR" dirty="0"/>
              <a:t>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6" name="텍스트 개체 틀 35">
            <a:extLst>
              <a:ext uri="{FF2B5EF4-FFF2-40B4-BE49-F238E27FC236}">
                <a16:creationId xmlns:a16="http://schemas.microsoft.com/office/drawing/2014/main" id="{2F50EBD4-EF48-400F-81A7-7B90855F36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 anchor="ctr"/>
          <a:lstStyle/>
          <a:p>
            <a:pPr marL="0" indent="0" algn="r">
              <a:buNone/>
            </a:pPr>
            <a:r>
              <a:rPr lang="en-US" altLang="ko-KR" dirty="0">
                <a:latin typeface="+mn-ea"/>
              </a:rPr>
              <a:t>1.1 </a:t>
            </a:r>
            <a:r>
              <a:rPr lang="ko-KR" altLang="en-US" dirty="0">
                <a:latin typeface="+mn-ea"/>
              </a:rPr>
              <a:t>제안개요</a:t>
            </a:r>
          </a:p>
        </p:txBody>
      </p:sp>
      <p:sp>
        <p:nvSpPr>
          <p:cNvPr id="5" name="양쪽 모서리가 둥근 사각형 65">
            <a:extLst>
              <a:ext uri="{FF2B5EF4-FFF2-40B4-BE49-F238E27FC236}">
                <a16:creationId xmlns:a16="http://schemas.microsoft.com/office/drawing/2014/main" id="{700E0E09-EB79-435F-8EAA-92F6CF4216C4}"/>
              </a:ext>
            </a:extLst>
          </p:cNvPr>
          <p:cNvSpPr/>
          <p:nvPr/>
        </p:nvSpPr>
        <p:spPr>
          <a:xfrm>
            <a:off x="1914054" y="1624530"/>
            <a:ext cx="7714116" cy="35338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5F4B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355600" marR="0" lvl="0" indent="-9525" defTabSz="99569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미래의 백업 환경까지 수용할 수 있는 아키텍처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0B37E3-FD3E-434D-8DE2-8F99C6252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30" y="1120679"/>
            <a:ext cx="1440000" cy="857232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E226DCEA-84B9-4638-98C7-62F097C0700F}"/>
              </a:ext>
            </a:extLst>
          </p:cNvPr>
          <p:cNvGrpSpPr/>
          <p:nvPr/>
        </p:nvGrpSpPr>
        <p:grpSpPr>
          <a:xfrm>
            <a:off x="1524583" y="1455031"/>
            <a:ext cx="720000" cy="720000"/>
            <a:chOff x="-1752340" y="684000"/>
            <a:chExt cx="720000" cy="720000"/>
          </a:xfrm>
          <a:solidFill>
            <a:srgbClr val="005F4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C40C18E3-F94F-47A4-B1A9-DCB855A2D8D4}"/>
                </a:ext>
              </a:extLst>
            </p:cNvPr>
            <p:cNvSpPr/>
            <p:nvPr/>
          </p:nvSpPr>
          <p:spPr>
            <a:xfrm>
              <a:off x="-1752340" y="684000"/>
              <a:ext cx="720000" cy="720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1000" dirty="0">
                  <a:solidFill>
                    <a:schemeClr val="bg1"/>
                  </a:solidFill>
                  <a:latin typeface="+mn-ea"/>
                </a:rPr>
                <a:t>전략</a:t>
              </a:r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  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  <a:p>
              <a:pPr algn="ctr" latinLnBrk="0">
                <a:spcAft>
                  <a:spcPts val="200"/>
                </a:spcAft>
              </a:pPr>
              <a:r>
                <a:rPr lang="en-US" altLang="ko-KR" sz="1600" dirty="0">
                  <a:solidFill>
                    <a:schemeClr val="bg1"/>
                  </a:solidFill>
                  <a:latin typeface="+mn-ea"/>
                </a:rPr>
                <a:t>01</a:t>
              </a:r>
              <a:endParaRPr lang="ko-KR" altLang="en-US" sz="1600" dirty="0" err="1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638ACD6-67F7-4D3E-B049-1E1B2C58BBEE}"/>
                </a:ext>
              </a:extLst>
            </p:cNvPr>
            <p:cNvCxnSpPr/>
            <p:nvPr/>
          </p:nvCxnSpPr>
          <p:spPr>
            <a:xfrm>
              <a:off x="-1598926" y="1016934"/>
              <a:ext cx="413173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양쪽 모서리가 둥근 사각형 84">
            <a:extLst>
              <a:ext uri="{FF2B5EF4-FFF2-40B4-BE49-F238E27FC236}">
                <a16:creationId xmlns:a16="http://schemas.microsoft.com/office/drawing/2014/main" id="{6A4D75F9-0B5B-48BD-B3D4-287161EEC077}"/>
              </a:ext>
            </a:extLst>
          </p:cNvPr>
          <p:cNvSpPr/>
          <p:nvPr/>
        </p:nvSpPr>
        <p:spPr>
          <a:xfrm>
            <a:off x="5081834" y="2236597"/>
            <a:ext cx="4465214" cy="4306247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8200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5400000" scaled="0"/>
          </a:gra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dist="12700" dir="5400000" algn="t" rotWithShape="0">
              <a:sysClr val="windowText" lastClr="000000">
                <a:lumMod val="75000"/>
                <a:lumOff val="25000"/>
                <a:alpha val="20000"/>
              </a:sysClr>
            </a:outerShdw>
          </a:effectLst>
        </p:spPr>
        <p:txBody>
          <a:bodyPr lIns="90000" tIns="108000" rIns="90000" bIns="0" rtlCol="0" anchor="t" anchorCtr="0"/>
          <a:lstStyle/>
          <a:p>
            <a:pPr marL="95250" marR="0" lvl="1" indent="-95250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endParaRPr kumimoji="0" lang="en-US" altLang="ko-KR" sz="10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+mn-ea"/>
            </a:endParaRPr>
          </a:p>
        </p:txBody>
      </p:sp>
      <p:sp>
        <p:nvSpPr>
          <p:cNvPr id="12" name="양쪽 모서리가 둥근 사각형 85">
            <a:extLst>
              <a:ext uri="{FF2B5EF4-FFF2-40B4-BE49-F238E27FC236}">
                <a16:creationId xmlns:a16="http://schemas.microsoft.com/office/drawing/2014/main" id="{CABEDC37-FC07-41F0-B7E4-C392239EDA37}"/>
              </a:ext>
            </a:extLst>
          </p:cNvPr>
          <p:cNvSpPr/>
          <p:nvPr/>
        </p:nvSpPr>
        <p:spPr>
          <a:xfrm>
            <a:off x="5081834" y="2232490"/>
            <a:ext cx="4465215" cy="364556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898525" marR="0" lvl="0" indent="-898525" algn="ctr" defTabSz="99569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effectLst/>
                <a:uLnTx/>
                <a:uFillTx/>
                <a:latin typeface="+mn-ea"/>
              </a:rPr>
              <a:t>단계</a:t>
            </a:r>
            <a:r>
              <a:rPr kumimoji="0" lang="en-US" altLang="ko-KR" sz="1200" b="1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effectLst/>
                <a:uLnTx/>
                <a:uFillTx/>
                <a:latin typeface="+mn-ea"/>
              </a:rPr>
              <a:t> 2. </a:t>
            </a:r>
            <a:r>
              <a:rPr kumimoji="0" lang="ko-KR" altLang="en-US" sz="1200" b="1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effectLst/>
                <a:uLnTx/>
                <a:uFillTx/>
                <a:latin typeface="+mn-ea"/>
              </a:rPr>
              <a:t>지속적인 혁신과 </a:t>
            </a:r>
            <a:r>
              <a:rPr lang="ko-KR" altLang="en-US" sz="12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latin typeface="+mn-ea"/>
              </a:rPr>
              <a:t>기술지원이</a:t>
            </a:r>
            <a:r>
              <a:rPr kumimoji="0" lang="ko-KR" altLang="en-US" sz="1200" b="1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effectLst/>
                <a:uLnTx/>
                <a:uFillTx/>
                <a:latin typeface="+mn-ea"/>
              </a:rPr>
              <a:t> 가능한 제품</a:t>
            </a:r>
          </a:p>
        </p:txBody>
      </p:sp>
      <p:sp>
        <p:nvSpPr>
          <p:cNvPr id="13" name="Text Box 56">
            <a:extLst>
              <a:ext uri="{FF2B5EF4-FFF2-40B4-BE49-F238E27FC236}">
                <a16:creationId xmlns:a16="http://schemas.microsoft.com/office/drawing/2014/main" id="{C75B643D-5353-46DF-9D95-1753514F6B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1562" y="2637329"/>
            <a:ext cx="2684194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defTabSz="995690" eaLnBrk="1" fontAlgn="t" latinLnBrk="0" hangingPunct="1">
              <a:spcAft>
                <a:spcPts val="200"/>
              </a:spcAft>
            </a:pPr>
            <a:r>
              <a:rPr lang="ko-KR" altLang="en-US" sz="1200" spc="-3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벤더별</a:t>
            </a:r>
            <a:r>
              <a:rPr lang="ko-KR" altLang="en-US" sz="12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매출 증가</a:t>
            </a:r>
            <a:r>
              <a:rPr lang="en-US" altLang="ko-KR" sz="12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/</a:t>
            </a:r>
            <a:r>
              <a:rPr lang="ko-KR" altLang="en-US" sz="12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감소 추이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04A305B-F102-43A1-8E06-55B9E7788C61}"/>
              </a:ext>
            </a:extLst>
          </p:cNvPr>
          <p:cNvCxnSpPr>
            <a:cxnSpLocks/>
          </p:cNvCxnSpPr>
          <p:nvPr/>
        </p:nvCxnSpPr>
        <p:spPr>
          <a:xfrm>
            <a:off x="5152688" y="2896651"/>
            <a:ext cx="4323693" cy="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15" name="Text Box 56">
            <a:extLst>
              <a:ext uri="{FF2B5EF4-FFF2-40B4-BE49-F238E27FC236}">
                <a16:creationId xmlns:a16="http://schemas.microsoft.com/office/drawing/2014/main" id="{8767F83F-8614-4340-8DF6-1F9BFAB5C0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5398" y="2989208"/>
            <a:ext cx="4098084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defTabSz="995690" eaLnBrk="1" fontAlgn="t" latinLnBrk="0" hangingPunct="1">
              <a:spcAft>
                <a:spcPts val="200"/>
              </a:spcAft>
            </a:pPr>
            <a:r>
              <a:rPr lang="ko-KR" altLang="en-US" sz="12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  <a:ea typeface="+mn-ea"/>
              </a:rPr>
              <a:t>빔 소프트웨어는 글로벌 매출 </a:t>
            </a:r>
            <a:r>
              <a:rPr lang="en-US" altLang="ko-KR" sz="12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  <a:ea typeface="+mn-ea"/>
              </a:rPr>
              <a:t>2</a:t>
            </a:r>
            <a:r>
              <a:rPr lang="ko-KR" altLang="en-US" sz="12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  <a:ea typeface="+mn-ea"/>
              </a:rPr>
              <a:t>위</a:t>
            </a:r>
            <a:r>
              <a:rPr lang="en-US" altLang="ko-KR" sz="12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  <a:ea typeface="+mn-ea"/>
              </a:rPr>
              <a:t>, </a:t>
            </a:r>
            <a:r>
              <a:rPr lang="ko-KR" altLang="en-US" sz="1200" spc="-3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  <a:ea typeface="+mn-ea"/>
              </a:rPr>
              <a:t>성장율</a:t>
            </a:r>
            <a:r>
              <a:rPr lang="ko-KR" altLang="en-US" sz="12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  <a:ea typeface="+mn-ea"/>
              </a:rPr>
              <a:t> </a:t>
            </a:r>
            <a:r>
              <a:rPr lang="en-US" altLang="ko-KR" sz="12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  <a:ea typeface="+mn-ea"/>
              </a:rPr>
              <a:t>1</a:t>
            </a:r>
            <a:r>
              <a:rPr lang="ko-KR" altLang="en-US" sz="12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  <a:ea typeface="+mn-ea"/>
              </a:rPr>
              <a:t>위</a:t>
            </a:r>
          </a:p>
        </p:txBody>
      </p:sp>
      <p:sp>
        <p:nvSpPr>
          <p:cNvPr id="17" name="양쪽 모서리가 둥근 사각형 82">
            <a:extLst>
              <a:ext uri="{FF2B5EF4-FFF2-40B4-BE49-F238E27FC236}">
                <a16:creationId xmlns:a16="http://schemas.microsoft.com/office/drawing/2014/main" id="{31D13114-D1EA-4463-93A5-D3B6CF3DA49E}"/>
              </a:ext>
            </a:extLst>
          </p:cNvPr>
          <p:cNvSpPr/>
          <p:nvPr/>
        </p:nvSpPr>
        <p:spPr>
          <a:xfrm>
            <a:off x="346746" y="2232490"/>
            <a:ext cx="4496676" cy="364556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898525" marR="0" lvl="0" indent="-898525" algn="ctr" defTabSz="99569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effectLst/>
                <a:uLnTx/>
                <a:uFillTx/>
                <a:latin typeface="+mn-ea"/>
              </a:rPr>
              <a:t>단계</a:t>
            </a:r>
            <a:r>
              <a:rPr kumimoji="0" lang="en-US" altLang="ko-KR" sz="1200" b="1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effectLst/>
                <a:uLnTx/>
                <a:uFillTx/>
                <a:latin typeface="+mn-ea"/>
              </a:rPr>
              <a:t> 1. </a:t>
            </a:r>
            <a:r>
              <a:rPr kumimoji="0" lang="ko-KR" altLang="en-US" sz="1200" b="1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effectLst/>
                <a:uLnTx/>
                <a:uFillTx/>
                <a:latin typeface="+mn-ea"/>
              </a:rPr>
              <a:t>가상화</a:t>
            </a:r>
            <a:r>
              <a:rPr kumimoji="0" lang="en-US" altLang="ko-KR" sz="1200" b="1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effectLst/>
                <a:uLnTx/>
                <a:uFillTx/>
                <a:latin typeface="+mn-ea"/>
              </a:rPr>
              <a:t>/</a:t>
            </a:r>
            <a:r>
              <a:rPr kumimoji="0" lang="ko-KR" altLang="en-US" sz="1200" b="1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effectLst/>
                <a:uLnTx/>
                <a:uFillTx/>
                <a:latin typeface="+mn-ea"/>
              </a:rPr>
              <a:t>물리 </a:t>
            </a:r>
            <a:r>
              <a:rPr kumimoji="0" lang="en-US" altLang="ko-KR" sz="1200" b="1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effectLst/>
                <a:uLnTx/>
                <a:uFillTx/>
                <a:latin typeface="+mn-ea"/>
              </a:rPr>
              <a:t>OS </a:t>
            </a:r>
            <a:r>
              <a:rPr kumimoji="0" lang="ko-KR" altLang="en-US" sz="1200" b="1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effectLst/>
                <a:uLnTx/>
                <a:uFillTx/>
                <a:latin typeface="+mn-ea"/>
              </a:rPr>
              <a:t>백업에 적합한 최우수 제품 선정</a:t>
            </a:r>
          </a:p>
        </p:txBody>
      </p:sp>
      <p:sp>
        <p:nvSpPr>
          <p:cNvPr id="18" name="Text Box 56">
            <a:extLst>
              <a:ext uri="{FF2B5EF4-FFF2-40B4-BE49-F238E27FC236}">
                <a16:creationId xmlns:a16="http://schemas.microsoft.com/office/drawing/2014/main" id="{6F3F8214-0897-4556-A5ED-742542CA0B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6578" y="2637329"/>
            <a:ext cx="2713378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defTabSz="995690" eaLnBrk="1" fontAlgn="t" latinLnBrk="0" hangingPunct="1">
              <a:spcAft>
                <a:spcPts val="200"/>
              </a:spcAft>
            </a:pPr>
            <a:r>
              <a:rPr lang="ko-KR" altLang="en-US" sz="12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외부 기관  평가</a:t>
            </a:r>
          </a:p>
        </p:txBody>
      </p:sp>
      <p:sp>
        <p:nvSpPr>
          <p:cNvPr id="19" name="Text Box 56">
            <a:extLst>
              <a:ext uri="{FF2B5EF4-FFF2-40B4-BE49-F238E27FC236}">
                <a16:creationId xmlns:a16="http://schemas.microsoft.com/office/drawing/2014/main" id="{C72C569E-D888-4841-AFDC-91EC9DA558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946" y="2989208"/>
            <a:ext cx="4142641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defTabSz="995690" eaLnBrk="1" fontAlgn="t" latinLnBrk="0" hangingPunct="1">
              <a:spcAft>
                <a:spcPts val="200"/>
              </a:spcAft>
            </a:pPr>
            <a:r>
              <a:rPr lang="en-US" altLang="ko-KR" sz="12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  <a:ea typeface="+mn-ea"/>
              </a:rPr>
              <a:t>5</a:t>
            </a:r>
            <a:r>
              <a:rPr lang="ko-KR" altLang="en-US" sz="12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  <a:ea typeface="+mn-ea"/>
              </a:rPr>
              <a:t>년 연속 </a:t>
            </a:r>
            <a:r>
              <a:rPr lang="ko-KR" altLang="en-US" sz="1200" spc="-3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  <a:ea typeface="+mn-ea"/>
              </a:rPr>
              <a:t>가트너</a:t>
            </a:r>
            <a:r>
              <a:rPr lang="ko-KR" altLang="en-US" sz="12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  <a:ea typeface="+mn-ea"/>
              </a:rPr>
              <a:t> 매직 </a:t>
            </a:r>
            <a:r>
              <a:rPr lang="ko-KR" altLang="en-US" sz="1200" spc="-3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  <a:ea typeface="+mn-ea"/>
              </a:rPr>
              <a:t>쿼드런트</a:t>
            </a:r>
            <a:r>
              <a:rPr lang="ko-KR" altLang="en-US" sz="12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  <a:ea typeface="+mn-ea"/>
              </a:rPr>
              <a:t> 리더그룹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F51FC82-4A2D-4D5C-86F1-97239C68E5C2}"/>
              </a:ext>
            </a:extLst>
          </p:cNvPr>
          <p:cNvCxnSpPr>
            <a:cxnSpLocks/>
          </p:cNvCxnSpPr>
          <p:nvPr/>
        </p:nvCxnSpPr>
        <p:spPr>
          <a:xfrm>
            <a:off x="403625" y="2896651"/>
            <a:ext cx="4376625" cy="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pic>
        <p:nvPicPr>
          <p:cNvPr id="29" name="Picture 16">
            <a:extLst>
              <a:ext uri="{FF2B5EF4-FFF2-40B4-BE49-F238E27FC236}">
                <a16:creationId xmlns:a16="http://schemas.microsoft.com/office/drawing/2014/main" id="{F72F7951-7C9A-4E1B-B367-609E4B6A51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037" y="3329750"/>
            <a:ext cx="953799" cy="22258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4EB21C98-3497-4629-BF7C-4E69DCEC0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517" y="3614252"/>
            <a:ext cx="2804838" cy="2911869"/>
          </a:xfrm>
          <a:prstGeom prst="rect">
            <a:avLst/>
          </a:prstGeom>
        </p:spPr>
      </p:pic>
      <p:pic>
        <p:nvPicPr>
          <p:cNvPr id="1028" name="Picture 4" descr="Wearables Shipments Grew 9.9% in the Third Quarter of 2021 as Watches Start  to Displace Wristbands in the Wrist-worn Device Category, Says IDC">
            <a:extLst>
              <a:ext uri="{FF2B5EF4-FFF2-40B4-BE49-F238E27FC236}">
                <a16:creationId xmlns:a16="http://schemas.microsoft.com/office/drawing/2014/main" id="{B47679C9-05D5-45EA-9AFF-B90EAB452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963" y="3216040"/>
            <a:ext cx="900000" cy="4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56EF64A6-8A5E-4F47-ADFC-01E5485DCD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6906" y="3655017"/>
            <a:ext cx="4320000" cy="276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표 48">
            <a:extLst>
              <a:ext uri="{FF2B5EF4-FFF2-40B4-BE49-F238E27FC236}">
                <a16:creationId xmlns:a16="http://schemas.microsoft.com/office/drawing/2014/main" id="{18B5FE4E-FF81-4702-8A97-5C7EA81B2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143289"/>
              </p:ext>
            </p:extLst>
          </p:nvPr>
        </p:nvGraphicFramePr>
        <p:xfrm>
          <a:off x="5047048" y="2228977"/>
          <a:ext cx="4500000" cy="432000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4500000">
                  <a:extLst>
                    <a:ext uri="{9D8B030D-6E8A-4147-A177-3AD203B41FA5}">
                      <a16:colId xmlns:a16="http://schemas.microsoft.com/office/drawing/2014/main" val="280059329"/>
                    </a:ext>
                  </a:extLst>
                </a:gridCol>
              </a:tblGrid>
              <a:tr h="3701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003738"/>
                          </a:solidFill>
                        </a:rPr>
                        <a:t>클라우드 네이티브 </a:t>
                      </a:r>
                      <a:r>
                        <a:rPr lang="ko-KR" altLang="en-US" sz="1400" b="1" dirty="0" err="1">
                          <a:solidFill>
                            <a:srgbClr val="003738"/>
                          </a:solidFill>
                        </a:rPr>
                        <a:t>쿠버네티스</a:t>
                      </a:r>
                      <a:r>
                        <a:rPr lang="en-US" altLang="ko-KR" sz="1400" b="1" dirty="0">
                          <a:solidFill>
                            <a:srgbClr val="003738"/>
                          </a:solidFill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rgbClr val="003738"/>
                          </a:solidFill>
                        </a:rPr>
                        <a:t>컨테이너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284457"/>
                  </a:ext>
                </a:extLst>
              </a:tr>
              <a:tr h="333319">
                <a:tc>
                  <a:txBody>
                    <a:bodyPr/>
                    <a:lstStyle/>
                    <a:p>
                      <a:pPr marL="0" marR="0" lvl="0" indent="0" algn="ctr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spc="-3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+mn-ea"/>
                          <a:ea typeface="+mn-ea"/>
                        </a:rPr>
                        <a:t>백업</a:t>
                      </a:r>
                      <a:r>
                        <a:rPr lang="en-US" altLang="ko-KR" sz="1200" spc="-3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+mn-ea"/>
                          <a:ea typeface="+mn-ea"/>
                        </a:rPr>
                        <a:t>, DR, </a:t>
                      </a:r>
                      <a:r>
                        <a:rPr lang="ko-KR" altLang="en-US" sz="1200" spc="-3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+mn-ea"/>
                          <a:ea typeface="+mn-ea"/>
                        </a:rPr>
                        <a:t>마이그레이션 포괄적인 데이터 보호 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253462"/>
                  </a:ext>
                </a:extLst>
              </a:tr>
              <a:tr h="3616512">
                <a:tc>
                  <a:txBody>
                    <a:bodyPr/>
                    <a:lstStyle/>
                    <a:p>
                      <a:pPr marL="0" marR="0" lvl="0" indent="0" algn="ctr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pc="-30" dirty="0" err="1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Openshift</a:t>
                      </a:r>
                      <a:r>
                        <a:rPr lang="en-US" altLang="ko-KR" sz="1200" spc="-3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, Accordion, Tanzu, Rancher, Karbon, </a:t>
                      </a:r>
                      <a:r>
                        <a:rPr lang="en-US" altLang="ko-KR" sz="1200" spc="-30" dirty="0" err="1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Ezmeral</a:t>
                      </a:r>
                      <a:r>
                        <a:rPr lang="en-US" altLang="ko-KR" sz="1200" spc="-3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spc="-3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지원</a:t>
                      </a:r>
                    </a:p>
                  </a:txBody>
                  <a:tcPr marT="1440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121818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3007BD96-7A04-49AA-8D55-4DFCACFE4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사업 추진전략 </a:t>
            </a:r>
            <a:r>
              <a:rPr lang="en-US" altLang="ko-KR" dirty="0"/>
              <a:t>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E5638A-4955-4B20-A6D4-7342A254CC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pPr>
              <a:buFont typeface="Arial" panose="020B0604020202020204" pitchFamily="34" charset="0"/>
            </a:pPr>
            <a:r>
              <a:rPr lang="en-US" altLang="ko-KR" dirty="0">
                <a:latin typeface="+mn-ea"/>
              </a:rPr>
              <a:t>1.1 </a:t>
            </a:r>
            <a:r>
              <a:rPr lang="ko-KR" altLang="en-US" dirty="0">
                <a:latin typeface="+mn-ea"/>
              </a:rPr>
              <a:t>제안개요</a:t>
            </a:r>
          </a:p>
        </p:txBody>
      </p:sp>
      <p:sp>
        <p:nvSpPr>
          <p:cNvPr id="4" name="양쪽 모서리가 둥근 사각형 65">
            <a:extLst>
              <a:ext uri="{FF2B5EF4-FFF2-40B4-BE49-F238E27FC236}">
                <a16:creationId xmlns:a16="http://schemas.microsoft.com/office/drawing/2014/main" id="{2ABB120B-D731-4FEE-856F-F34BB5F14CB2}"/>
              </a:ext>
            </a:extLst>
          </p:cNvPr>
          <p:cNvSpPr/>
          <p:nvPr/>
        </p:nvSpPr>
        <p:spPr>
          <a:xfrm>
            <a:off x="1914054" y="1624530"/>
            <a:ext cx="7714116" cy="35338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5F4B"/>
          </a:solidFill>
          <a:ln w="6350" cap="flat" cmpd="sng" algn="ctr">
            <a:noFill/>
            <a:prstDash val="solid"/>
          </a:ln>
          <a:effectLst/>
        </p:spPr>
        <p:txBody>
          <a:bodyPr lIns="108000" tIns="0" rIns="0" bIns="0" rtlCol="0" anchor="ctr" anchorCtr="0"/>
          <a:lstStyle/>
          <a:p>
            <a:pPr marL="355600" marR="0" lvl="0" indent="-9525" defTabSz="99569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미래의 백업 환경까지 수용할 수 있는 아키텍처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14C4A8-5CD4-4C62-92A9-09934BD87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30" y="1120679"/>
            <a:ext cx="1440000" cy="857232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94E0CAF-057C-485A-9B8B-919487C52FD4}"/>
              </a:ext>
            </a:extLst>
          </p:cNvPr>
          <p:cNvGrpSpPr/>
          <p:nvPr/>
        </p:nvGrpSpPr>
        <p:grpSpPr>
          <a:xfrm>
            <a:off x="1524583" y="1455031"/>
            <a:ext cx="720000" cy="720000"/>
            <a:chOff x="-1752340" y="684000"/>
            <a:chExt cx="720000" cy="720000"/>
          </a:xfrm>
          <a:solidFill>
            <a:srgbClr val="005F4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C3CF370-B500-4829-BA90-703754ED190A}"/>
                </a:ext>
              </a:extLst>
            </p:cNvPr>
            <p:cNvSpPr/>
            <p:nvPr/>
          </p:nvSpPr>
          <p:spPr>
            <a:xfrm>
              <a:off x="-1752340" y="684000"/>
              <a:ext cx="720000" cy="7200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1000" dirty="0">
                  <a:solidFill>
                    <a:schemeClr val="bg1"/>
                  </a:solidFill>
                  <a:latin typeface="+mn-ea"/>
                </a:rPr>
                <a:t>전략</a:t>
              </a:r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  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  <a:p>
              <a:pPr algn="ctr" latinLnBrk="0">
                <a:spcAft>
                  <a:spcPts val="200"/>
                </a:spcAft>
              </a:pPr>
              <a:r>
                <a:rPr lang="en-US" altLang="ko-KR" sz="1600" dirty="0">
                  <a:solidFill>
                    <a:schemeClr val="bg1"/>
                  </a:solidFill>
                  <a:latin typeface="+mn-ea"/>
                </a:rPr>
                <a:t>01</a:t>
              </a:r>
              <a:endParaRPr lang="ko-KR" altLang="en-US" sz="1600" dirty="0" err="1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81BD0534-AF69-4CB8-A940-87EFE559F6EF}"/>
                </a:ext>
              </a:extLst>
            </p:cNvPr>
            <p:cNvCxnSpPr/>
            <p:nvPr/>
          </p:nvCxnSpPr>
          <p:spPr>
            <a:xfrm>
              <a:off x="-1598926" y="1016934"/>
              <a:ext cx="413173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CA84469C-880D-4245-A2CB-7C11D3529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569" y="4543527"/>
            <a:ext cx="4320000" cy="183366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B20BF31-78D2-46D8-AF39-8ACA21149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569" y="3370156"/>
            <a:ext cx="3600000" cy="962138"/>
          </a:xfrm>
          <a:prstGeom prst="rect">
            <a:avLst/>
          </a:prstGeom>
        </p:spPr>
      </p:pic>
      <p:graphicFrame>
        <p:nvGraphicFramePr>
          <p:cNvPr id="48" name="표 48">
            <a:extLst>
              <a:ext uri="{FF2B5EF4-FFF2-40B4-BE49-F238E27FC236}">
                <a16:creationId xmlns:a16="http://schemas.microsoft.com/office/drawing/2014/main" id="{9AC093D2-7765-401A-A7AD-6E6D0AB901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855339"/>
              </p:ext>
            </p:extLst>
          </p:nvPr>
        </p:nvGraphicFramePr>
        <p:xfrm>
          <a:off x="332684" y="2228977"/>
          <a:ext cx="4500000" cy="432000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4500000">
                  <a:extLst>
                    <a:ext uri="{9D8B030D-6E8A-4147-A177-3AD203B41FA5}">
                      <a16:colId xmlns:a16="http://schemas.microsoft.com/office/drawing/2014/main" val="280059329"/>
                    </a:ext>
                  </a:extLst>
                </a:gridCol>
              </a:tblGrid>
              <a:tr h="3701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rgbClr val="003738"/>
                          </a:solidFill>
                        </a:rPr>
                        <a:t>손쉬운 </a:t>
                      </a:r>
                      <a:r>
                        <a:rPr lang="ko-KR" altLang="en-US" sz="1400" b="1" dirty="0" err="1">
                          <a:solidFill>
                            <a:srgbClr val="003738"/>
                          </a:solidFill>
                        </a:rPr>
                        <a:t>클라이드</a:t>
                      </a:r>
                      <a:r>
                        <a:rPr lang="ko-KR" altLang="en-US" sz="1400" b="1" dirty="0">
                          <a:solidFill>
                            <a:srgbClr val="003738"/>
                          </a:solidFill>
                        </a:rPr>
                        <a:t> 데이터 마이그레이션 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284457"/>
                  </a:ext>
                </a:extLst>
              </a:tr>
              <a:tr h="3333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003738"/>
                          </a:solidFill>
                        </a:rPr>
                        <a:t>다양한 데이터 마이그레이션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253462"/>
                  </a:ext>
                </a:extLst>
              </a:tr>
              <a:tr h="3616512">
                <a:tc>
                  <a:txBody>
                    <a:bodyPr/>
                    <a:lstStyle/>
                    <a:p>
                      <a:pPr marL="0" marR="0" lvl="0" indent="0" algn="ctr" defTabSz="7429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spc="-3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P2P, P2V, P2C, V2V, V2C </a:t>
                      </a:r>
                      <a:r>
                        <a:rPr lang="ko-KR" altLang="en-US" sz="1200" spc="-3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002060"/>
                          </a:solidFill>
                          <a:latin typeface="+mn-ea"/>
                          <a:ea typeface="+mn-ea"/>
                        </a:rPr>
                        <a:t>등 다양한 데이터 마이그레이션 제공</a:t>
                      </a:r>
                      <a:endParaRPr lang="ko-KR" altLang="en-US" sz="1200" b="0" dirty="0">
                        <a:solidFill>
                          <a:srgbClr val="003738"/>
                        </a:solidFill>
                      </a:endParaRPr>
                    </a:p>
                  </a:txBody>
                  <a:tcPr marT="144000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121818"/>
                  </a:ext>
                </a:extLst>
              </a:tr>
            </a:tbl>
          </a:graphicData>
        </a:graphic>
      </p:graphicFrame>
      <p:sp>
        <p:nvSpPr>
          <p:cNvPr id="49" name="타원 48">
            <a:extLst>
              <a:ext uri="{FF2B5EF4-FFF2-40B4-BE49-F238E27FC236}">
                <a16:creationId xmlns:a16="http://schemas.microsoft.com/office/drawing/2014/main" id="{82ED4824-C831-4F32-B5F2-9994A6CCBBF9}"/>
              </a:ext>
            </a:extLst>
          </p:cNvPr>
          <p:cNvSpPr/>
          <p:nvPr/>
        </p:nvSpPr>
        <p:spPr>
          <a:xfrm>
            <a:off x="1520087" y="3595364"/>
            <a:ext cx="2214031" cy="1875492"/>
          </a:xfrm>
          <a:prstGeom prst="ellipse">
            <a:avLst/>
          </a:prstGeom>
          <a:noFill/>
          <a:ln>
            <a:solidFill>
              <a:srgbClr val="005F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endParaRPr lang="ko-KR" altLang="en-US" sz="1100" dirty="0" err="1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1" name="Picture 27">
            <a:extLst>
              <a:ext uri="{FF2B5EF4-FFF2-40B4-BE49-F238E27FC236}">
                <a16:creationId xmlns:a16="http://schemas.microsoft.com/office/drawing/2014/main" id="{409D34C8-0150-4BDD-95A6-79BE035637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403" y="3856286"/>
            <a:ext cx="248978" cy="164958"/>
          </a:xfrm>
          <a:prstGeom prst="rect">
            <a:avLst/>
          </a:prstGeom>
        </p:spPr>
      </p:pic>
      <p:pic>
        <p:nvPicPr>
          <p:cNvPr id="52" name="Picture 28">
            <a:extLst>
              <a:ext uri="{FF2B5EF4-FFF2-40B4-BE49-F238E27FC236}">
                <a16:creationId xmlns:a16="http://schemas.microsoft.com/office/drawing/2014/main" id="{FFAFA8B8-2AB2-4607-9748-73C1074F902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098" y="3846400"/>
            <a:ext cx="235052" cy="155731"/>
          </a:xfrm>
          <a:prstGeom prst="rect">
            <a:avLst/>
          </a:prstGeom>
        </p:spPr>
      </p:pic>
      <p:sp>
        <p:nvSpPr>
          <p:cNvPr id="53" name="Freeform 49">
            <a:extLst>
              <a:ext uri="{FF2B5EF4-FFF2-40B4-BE49-F238E27FC236}">
                <a16:creationId xmlns:a16="http://schemas.microsoft.com/office/drawing/2014/main" id="{119036D0-3F76-43DF-8C99-B55729FE9040}"/>
              </a:ext>
            </a:extLst>
          </p:cNvPr>
          <p:cNvSpPr/>
          <p:nvPr/>
        </p:nvSpPr>
        <p:spPr>
          <a:xfrm>
            <a:off x="3189375" y="3552148"/>
            <a:ext cx="779351" cy="493831"/>
          </a:xfrm>
          <a:custGeom>
            <a:avLst/>
            <a:gdLst>
              <a:gd name="connsiteX0" fmla="*/ 983449 w 1863986"/>
              <a:gd name="connsiteY0" fmla="*/ 0 h 1146489"/>
              <a:gd name="connsiteX1" fmla="*/ 1548675 w 1863986"/>
              <a:gd name="connsiteY1" fmla="*/ 460672 h 1146489"/>
              <a:gd name="connsiteX2" fmla="*/ 1549534 w 1863986"/>
              <a:gd name="connsiteY2" fmla="*/ 469195 h 1146489"/>
              <a:gd name="connsiteX3" fmla="*/ 1589913 w 1863986"/>
              <a:gd name="connsiteY3" fmla="*/ 473265 h 1146489"/>
              <a:gd name="connsiteX4" fmla="*/ 1863986 w 1863986"/>
              <a:gd name="connsiteY4" fmla="*/ 809541 h 1146489"/>
              <a:gd name="connsiteX5" fmla="*/ 1589913 w 1863986"/>
              <a:gd name="connsiteY5" fmla="*/ 1145816 h 1146489"/>
              <a:gd name="connsiteX6" fmla="*/ 1583238 w 1863986"/>
              <a:gd name="connsiteY6" fmla="*/ 1146489 h 1146489"/>
              <a:gd name="connsiteX7" fmla="*/ 348531 w 1863986"/>
              <a:gd name="connsiteY7" fmla="*/ 1146489 h 1146489"/>
              <a:gd name="connsiteX8" fmla="*/ 328194 w 1863986"/>
              <a:gd name="connsiteY8" fmla="*/ 1144439 h 1146489"/>
              <a:gd name="connsiteX9" fmla="*/ 0 w 1863986"/>
              <a:gd name="connsiteY9" fmla="*/ 741759 h 1146489"/>
              <a:gd name="connsiteX10" fmla="*/ 411032 w 1863986"/>
              <a:gd name="connsiteY10" fmla="*/ 330727 h 1146489"/>
              <a:gd name="connsiteX11" fmla="*/ 460864 w 1863986"/>
              <a:gd name="connsiteY11" fmla="*/ 335751 h 1146489"/>
              <a:gd name="connsiteX12" fmla="*/ 505036 w 1863986"/>
              <a:gd name="connsiteY12" fmla="*/ 254371 h 1146489"/>
              <a:gd name="connsiteX13" fmla="*/ 983449 w 1863986"/>
              <a:gd name="connsiteY13" fmla="*/ 0 h 1146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63986" h="1146489">
                <a:moveTo>
                  <a:pt x="983449" y="0"/>
                </a:moveTo>
                <a:cubicBezTo>
                  <a:pt x="1262259" y="0"/>
                  <a:pt x="1494877" y="197767"/>
                  <a:pt x="1548675" y="460672"/>
                </a:cubicBezTo>
                <a:lnTo>
                  <a:pt x="1549534" y="469195"/>
                </a:lnTo>
                <a:lnTo>
                  <a:pt x="1589913" y="473265"/>
                </a:lnTo>
                <a:cubicBezTo>
                  <a:pt x="1746327" y="505272"/>
                  <a:pt x="1863986" y="643666"/>
                  <a:pt x="1863986" y="809541"/>
                </a:cubicBezTo>
                <a:cubicBezTo>
                  <a:pt x="1863986" y="975415"/>
                  <a:pt x="1746327" y="1113810"/>
                  <a:pt x="1589913" y="1145816"/>
                </a:cubicBezTo>
                <a:lnTo>
                  <a:pt x="1583238" y="1146489"/>
                </a:lnTo>
                <a:lnTo>
                  <a:pt x="348531" y="1146489"/>
                </a:lnTo>
                <a:lnTo>
                  <a:pt x="328194" y="1144439"/>
                </a:lnTo>
                <a:cubicBezTo>
                  <a:pt x="140894" y="1106112"/>
                  <a:pt x="0" y="940389"/>
                  <a:pt x="0" y="741759"/>
                </a:cubicBezTo>
                <a:cubicBezTo>
                  <a:pt x="0" y="514752"/>
                  <a:pt x="184025" y="330727"/>
                  <a:pt x="411032" y="330727"/>
                </a:cubicBezTo>
                <a:lnTo>
                  <a:pt x="460864" y="335751"/>
                </a:lnTo>
                <a:lnTo>
                  <a:pt x="505036" y="254371"/>
                </a:lnTo>
                <a:cubicBezTo>
                  <a:pt x="608718" y="100902"/>
                  <a:pt x="784300" y="0"/>
                  <a:pt x="983449" y="0"/>
                </a:cubicBezTo>
                <a:close/>
              </a:path>
            </a:pathLst>
          </a:custGeom>
          <a:solidFill>
            <a:srgbClr val="005F4B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8">
              <a:defRPr/>
            </a:pPr>
            <a:endParaRPr lang="ru-RU" sz="2430" kern="0">
              <a:solidFill>
                <a:sysClr val="windowText" lastClr="000000"/>
              </a:solidFill>
              <a:latin typeface="+mn-ea"/>
            </a:endParaRPr>
          </a:p>
        </p:txBody>
      </p:sp>
      <p:pic>
        <p:nvPicPr>
          <p:cNvPr id="54" name="Picture 33">
            <a:extLst>
              <a:ext uri="{FF2B5EF4-FFF2-40B4-BE49-F238E27FC236}">
                <a16:creationId xmlns:a16="http://schemas.microsoft.com/office/drawing/2014/main" id="{8840A183-866C-415C-A8EA-8C6F679482F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008" y="3788488"/>
            <a:ext cx="422088" cy="232977"/>
          </a:xfrm>
          <a:prstGeom prst="rect">
            <a:avLst/>
          </a:prstGeom>
        </p:spPr>
      </p:pic>
      <p:pic>
        <p:nvPicPr>
          <p:cNvPr id="55" name="Picture 34">
            <a:extLst>
              <a:ext uri="{FF2B5EF4-FFF2-40B4-BE49-F238E27FC236}">
                <a16:creationId xmlns:a16="http://schemas.microsoft.com/office/drawing/2014/main" id="{6DBDA393-C744-4F94-A753-9AF79EAAB54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287" y="3838745"/>
            <a:ext cx="152460" cy="139786"/>
          </a:xfrm>
          <a:prstGeom prst="rect">
            <a:avLst/>
          </a:prstGeom>
        </p:spPr>
      </p:pic>
      <p:pic>
        <p:nvPicPr>
          <p:cNvPr id="56" name="Picture 2">
            <a:extLst>
              <a:ext uri="{FF2B5EF4-FFF2-40B4-BE49-F238E27FC236}">
                <a16:creationId xmlns:a16="http://schemas.microsoft.com/office/drawing/2014/main" id="{13F4FF07-6493-46A0-A24B-00A33A3868C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695" y="3672469"/>
            <a:ext cx="314228" cy="111829"/>
          </a:xfrm>
          <a:prstGeom prst="rect">
            <a:avLst/>
          </a:prstGeom>
        </p:spPr>
      </p:pic>
      <p:sp>
        <p:nvSpPr>
          <p:cNvPr id="57" name="Freeform 110">
            <a:extLst>
              <a:ext uri="{FF2B5EF4-FFF2-40B4-BE49-F238E27FC236}">
                <a16:creationId xmlns:a16="http://schemas.microsoft.com/office/drawing/2014/main" id="{9EE86444-39E4-423E-9D0F-1A56B4C1A3E6}"/>
              </a:ext>
            </a:extLst>
          </p:cNvPr>
          <p:cNvSpPr/>
          <p:nvPr/>
        </p:nvSpPr>
        <p:spPr>
          <a:xfrm>
            <a:off x="1331173" y="3533226"/>
            <a:ext cx="779352" cy="531674"/>
          </a:xfrm>
          <a:custGeom>
            <a:avLst/>
            <a:gdLst>
              <a:gd name="connsiteX0" fmla="*/ 1074026 w 2035661"/>
              <a:gd name="connsiteY0" fmla="*/ 0 h 1260170"/>
              <a:gd name="connsiteX1" fmla="*/ 1691310 w 2035661"/>
              <a:gd name="connsiteY1" fmla="*/ 503101 h 1260170"/>
              <a:gd name="connsiteX2" fmla="*/ 1692248 w 2035661"/>
              <a:gd name="connsiteY2" fmla="*/ 512409 h 1260170"/>
              <a:gd name="connsiteX3" fmla="*/ 1736346 w 2035661"/>
              <a:gd name="connsiteY3" fmla="*/ 516854 h 1260170"/>
              <a:gd name="connsiteX4" fmla="*/ 2035661 w 2035661"/>
              <a:gd name="connsiteY4" fmla="*/ 884101 h 1260170"/>
              <a:gd name="connsiteX5" fmla="*/ 1736346 w 2035661"/>
              <a:gd name="connsiteY5" fmla="*/ 1251348 h 1260170"/>
              <a:gd name="connsiteX6" fmla="*/ 1704110 w 2035661"/>
              <a:gd name="connsiteY6" fmla="*/ 1254598 h 1260170"/>
              <a:gd name="connsiteX7" fmla="*/ 1704110 w 2035661"/>
              <a:gd name="connsiteY7" fmla="*/ 1258963 h 1260170"/>
              <a:gd name="connsiteX8" fmla="*/ 1660808 w 2035661"/>
              <a:gd name="connsiteY8" fmla="*/ 1258963 h 1260170"/>
              <a:gd name="connsiteX9" fmla="*/ 1660798 w 2035661"/>
              <a:gd name="connsiteY9" fmla="*/ 1258964 h 1260170"/>
              <a:gd name="connsiteX10" fmla="*/ 1660788 w 2035661"/>
              <a:gd name="connsiteY10" fmla="*/ 1258963 h 1260170"/>
              <a:gd name="connsiteX11" fmla="*/ 1085999 w 2035661"/>
              <a:gd name="connsiteY11" fmla="*/ 1258963 h 1260170"/>
              <a:gd name="connsiteX12" fmla="*/ 1074026 w 2035661"/>
              <a:gd name="connsiteY12" fmla="*/ 1260170 h 1260170"/>
              <a:gd name="connsiteX13" fmla="*/ 1062053 w 2035661"/>
              <a:gd name="connsiteY13" fmla="*/ 1258963 h 1260170"/>
              <a:gd name="connsiteX14" fmla="*/ 448898 w 2035661"/>
              <a:gd name="connsiteY14" fmla="*/ 1258963 h 1260170"/>
              <a:gd name="connsiteX15" fmla="*/ 448888 w 2035661"/>
              <a:gd name="connsiteY15" fmla="*/ 1258964 h 1260170"/>
              <a:gd name="connsiteX16" fmla="*/ 448878 w 2035661"/>
              <a:gd name="connsiteY16" fmla="*/ 1258963 h 1260170"/>
              <a:gd name="connsiteX17" fmla="*/ 382386 w 2035661"/>
              <a:gd name="connsiteY17" fmla="*/ 1258963 h 1260170"/>
              <a:gd name="connsiteX18" fmla="*/ 382386 w 2035661"/>
              <a:gd name="connsiteY18" fmla="*/ 1252260 h 1260170"/>
              <a:gd name="connsiteX19" fmla="*/ 358421 w 2035661"/>
              <a:gd name="connsiteY19" fmla="*/ 1249844 h 1260170"/>
              <a:gd name="connsiteX20" fmla="*/ 0 w 2035661"/>
              <a:gd name="connsiteY20" fmla="*/ 810076 h 1260170"/>
              <a:gd name="connsiteX21" fmla="*/ 448888 w 2035661"/>
              <a:gd name="connsiteY21" fmla="*/ 361188 h 1260170"/>
              <a:gd name="connsiteX22" fmla="*/ 503310 w 2035661"/>
              <a:gd name="connsiteY22" fmla="*/ 366674 h 1260170"/>
              <a:gd name="connsiteX23" fmla="*/ 551550 w 2035661"/>
              <a:gd name="connsiteY23" fmla="*/ 277799 h 1260170"/>
              <a:gd name="connsiteX24" fmla="*/ 1074026 w 2035661"/>
              <a:gd name="connsiteY24" fmla="*/ 0 h 1260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035661" h="1260170">
                <a:moveTo>
                  <a:pt x="1074026" y="0"/>
                </a:moveTo>
                <a:cubicBezTo>
                  <a:pt x="1378514" y="0"/>
                  <a:pt x="1632557" y="215982"/>
                  <a:pt x="1691310" y="503101"/>
                </a:cubicBezTo>
                <a:lnTo>
                  <a:pt x="1692248" y="512409"/>
                </a:lnTo>
                <a:lnTo>
                  <a:pt x="1736346" y="516854"/>
                </a:lnTo>
                <a:cubicBezTo>
                  <a:pt x="1907165" y="551809"/>
                  <a:pt x="2035661" y="702949"/>
                  <a:pt x="2035661" y="884101"/>
                </a:cubicBezTo>
                <a:cubicBezTo>
                  <a:pt x="2035661" y="1065253"/>
                  <a:pt x="1907165" y="1216394"/>
                  <a:pt x="1736346" y="1251348"/>
                </a:cubicBezTo>
                <a:lnTo>
                  <a:pt x="1704110" y="1254598"/>
                </a:lnTo>
                <a:lnTo>
                  <a:pt x="1704110" y="1258963"/>
                </a:lnTo>
                <a:lnTo>
                  <a:pt x="1660808" y="1258963"/>
                </a:lnTo>
                <a:lnTo>
                  <a:pt x="1660798" y="1258964"/>
                </a:lnTo>
                <a:lnTo>
                  <a:pt x="1660788" y="1258963"/>
                </a:lnTo>
                <a:lnTo>
                  <a:pt x="1085999" y="1258963"/>
                </a:lnTo>
                <a:lnTo>
                  <a:pt x="1074026" y="1260170"/>
                </a:lnTo>
                <a:lnTo>
                  <a:pt x="1062053" y="1258963"/>
                </a:lnTo>
                <a:lnTo>
                  <a:pt x="448898" y="1258963"/>
                </a:lnTo>
                <a:lnTo>
                  <a:pt x="448888" y="1258964"/>
                </a:lnTo>
                <a:lnTo>
                  <a:pt x="448878" y="1258963"/>
                </a:lnTo>
                <a:lnTo>
                  <a:pt x="382386" y="1258963"/>
                </a:lnTo>
                <a:lnTo>
                  <a:pt x="382386" y="1252260"/>
                </a:lnTo>
                <a:lnTo>
                  <a:pt x="358421" y="1249844"/>
                </a:lnTo>
                <a:cubicBezTo>
                  <a:pt x="153871" y="1207987"/>
                  <a:pt x="0" y="1027001"/>
                  <a:pt x="0" y="810076"/>
                </a:cubicBezTo>
                <a:cubicBezTo>
                  <a:pt x="0" y="562162"/>
                  <a:pt x="200974" y="361188"/>
                  <a:pt x="448888" y="361188"/>
                </a:cubicBezTo>
                <a:lnTo>
                  <a:pt x="503310" y="366674"/>
                </a:lnTo>
                <a:lnTo>
                  <a:pt x="551550" y="277799"/>
                </a:lnTo>
                <a:cubicBezTo>
                  <a:pt x="664781" y="110195"/>
                  <a:pt x="856535" y="0"/>
                  <a:pt x="1074026" y="0"/>
                </a:cubicBezTo>
                <a:close/>
              </a:path>
            </a:pathLst>
          </a:custGeom>
          <a:solidFill>
            <a:srgbClr val="005F4B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25784">
              <a:defRPr/>
            </a:pPr>
            <a:endParaRPr lang="ru-RU" sz="1368" kern="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C8370CC-4CAC-4696-8245-3D0DCBA6D8B2}"/>
              </a:ext>
            </a:extLst>
          </p:cNvPr>
          <p:cNvSpPr txBox="1"/>
          <p:nvPr/>
        </p:nvSpPr>
        <p:spPr>
          <a:xfrm>
            <a:off x="2331723" y="3651082"/>
            <a:ext cx="623044" cy="226591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C2C</a:t>
            </a:r>
            <a:endParaRPr lang="ko-KR" altLang="en-US" sz="1000" b="1" dirty="0" err="1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51D2F48-5FBB-4756-AF4B-44C6EFBE3569}"/>
              </a:ext>
            </a:extLst>
          </p:cNvPr>
          <p:cNvSpPr txBox="1"/>
          <p:nvPr/>
        </p:nvSpPr>
        <p:spPr>
          <a:xfrm>
            <a:off x="2331723" y="5238283"/>
            <a:ext cx="623044" cy="226591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P2V</a:t>
            </a:r>
            <a:endParaRPr lang="ko-KR" altLang="en-US" sz="1000" b="1" dirty="0" err="1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C03B762-6A5C-4755-9183-B97F63747637}"/>
              </a:ext>
            </a:extLst>
          </p:cNvPr>
          <p:cNvSpPr txBox="1"/>
          <p:nvPr/>
        </p:nvSpPr>
        <p:spPr>
          <a:xfrm>
            <a:off x="3242071" y="4332576"/>
            <a:ext cx="623044" cy="226591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V2C</a:t>
            </a:r>
            <a:endParaRPr lang="ko-KR" altLang="en-US" sz="1000" b="1" dirty="0" err="1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4BD2D3C-2991-4C87-B826-BDE9F3E5C77C}"/>
              </a:ext>
            </a:extLst>
          </p:cNvPr>
          <p:cNvSpPr txBox="1"/>
          <p:nvPr/>
        </p:nvSpPr>
        <p:spPr>
          <a:xfrm>
            <a:off x="1431024" y="4332576"/>
            <a:ext cx="623044" cy="226591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P2C</a:t>
            </a:r>
            <a:endParaRPr lang="ko-KR" altLang="en-US" sz="1000" b="1" dirty="0" err="1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761A5F2-8C6E-4164-8E71-C8AB7B826BA7}"/>
              </a:ext>
            </a:extLst>
          </p:cNvPr>
          <p:cNvSpPr txBox="1"/>
          <p:nvPr/>
        </p:nvSpPr>
        <p:spPr>
          <a:xfrm>
            <a:off x="3983940" y="3594135"/>
            <a:ext cx="723503" cy="436905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spcAft>
                <a:spcPts val="200"/>
              </a:spcAft>
            </a:pPr>
            <a:r>
              <a:rPr lang="ko-KR" altLang="en-US" sz="1050" b="1" dirty="0" err="1">
                <a:latin typeface="+mn-ea"/>
              </a:rPr>
              <a:t>퍼블릭</a:t>
            </a:r>
            <a:r>
              <a:rPr lang="ko-KR" altLang="en-US" sz="1050" b="1" dirty="0">
                <a:latin typeface="+mn-ea"/>
              </a:rPr>
              <a:t> </a:t>
            </a:r>
            <a:endParaRPr lang="en-US" altLang="ko-KR" sz="1050" b="1" dirty="0">
              <a:latin typeface="+mn-ea"/>
            </a:endParaRPr>
          </a:p>
          <a:p>
            <a:pPr latinLnBrk="0">
              <a:spcAft>
                <a:spcPts val="200"/>
              </a:spcAft>
            </a:pPr>
            <a:r>
              <a:rPr lang="ko-KR" altLang="en-US" sz="1050" b="1" dirty="0">
                <a:latin typeface="+mn-ea"/>
              </a:rPr>
              <a:t>클라우드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10A5568-915C-4C98-A510-501BBCA3AA26}"/>
              </a:ext>
            </a:extLst>
          </p:cNvPr>
          <p:cNvSpPr txBox="1"/>
          <p:nvPr/>
        </p:nvSpPr>
        <p:spPr>
          <a:xfrm>
            <a:off x="609699" y="3594135"/>
            <a:ext cx="723503" cy="436905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algn="r" latinLnBrk="0">
              <a:spcAft>
                <a:spcPts val="200"/>
              </a:spcAft>
            </a:pPr>
            <a:r>
              <a:rPr lang="ko-KR" altLang="en-US" sz="1050" b="1" dirty="0" err="1">
                <a:latin typeface="+mn-ea"/>
              </a:rPr>
              <a:t>프라이빗</a:t>
            </a:r>
            <a:r>
              <a:rPr lang="ko-KR" altLang="en-US" sz="1050" b="1" dirty="0">
                <a:latin typeface="+mn-ea"/>
              </a:rPr>
              <a:t> </a:t>
            </a:r>
            <a:endParaRPr lang="en-US" altLang="ko-KR" sz="1050" b="1" dirty="0">
              <a:latin typeface="+mn-ea"/>
            </a:endParaRPr>
          </a:p>
          <a:p>
            <a:pPr algn="r" latinLnBrk="0">
              <a:spcAft>
                <a:spcPts val="200"/>
              </a:spcAft>
            </a:pPr>
            <a:r>
              <a:rPr lang="ko-KR" altLang="en-US" sz="1050" b="1" dirty="0">
                <a:latin typeface="+mn-ea"/>
              </a:rPr>
              <a:t>클라우드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117AFF0-7511-4D9A-8508-C211ABADE91C}"/>
              </a:ext>
            </a:extLst>
          </p:cNvPr>
          <p:cNvSpPr txBox="1"/>
          <p:nvPr/>
        </p:nvSpPr>
        <p:spPr>
          <a:xfrm>
            <a:off x="712623" y="4876187"/>
            <a:ext cx="723503" cy="421517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algn="r" latinLnBrk="0">
              <a:spcAft>
                <a:spcPts val="200"/>
              </a:spcAft>
            </a:pPr>
            <a:r>
              <a:rPr lang="ko-KR" altLang="en-US" sz="1050" b="1" dirty="0">
                <a:latin typeface="+mn-ea"/>
              </a:rPr>
              <a:t>물리</a:t>
            </a:r>
            <a:endParaRPr lang="en-US" altLang="ko-KR" sz="1050" b="1" dirty="0">
              <a:latin typeface="+mn-ea"/>
            </a:endParaRPr>
          </a:p>
          <a:p>
            <a:pPr algn="r" latinLnBrk="0">
              <a:spcAft>
                <a:spcPts val="200"/>
              </a:spcAft>
            </a:pPr>
            <a:r>
              <a:rPr lang="ko-KR" altLang="en-US" sz="1050" b="1" dirty="0">
                <a:latin typeface="+mn-ea"/>
              </a:rPr>
              <a:t>서버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168F175-0405-47B3-BF0D-F2426E74EAF7}"/>
              </a:ext>
            </a:extLst>
          </p:cNvPr>
          <p:cNvSpPr txBox="1"/>
          <p:nvPr/>
        </p:nvSpPr>
        <p:spPr>
          <a:xfrm>
            <a:off x="3818080" y="4969802"/>
            <a:ext cx="884774" cy="234286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spcAft>
                <a:spcPts val="200"/>
              </a:spcAft>
            </a:pPr>
            <a:r>
              <a:rPr lang="ko-KR" altLang="en-US" sz="1050" b="1" dirty="0" err="1">
                <a:latin typeface="+mn-ea"/>
              </a:rPr>
              <a:t>하이퍼바이저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94EBD6F-1E1C-46BA-9229-D9A4EA10C8D3}"/>
              </a:ext>
            </a:extLst>
          </p:cNvPr>
          <p:cNvSpPr/>
          <p:nvPr/>
        </p:nvSpPr>
        <p:spPr>
          <a:xfrm>
            <a:off x="669580" y="5738166"/>
            <a:ext cx="1932944" cy="6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P2P : Physical To Physical</a:t>
            </a:r>
          </a:p>
          <a:p>
            <a:pPr latinLnBrk="0">
              <a:spcAft>
                <a:spcPts val="200"/>
              </a:spcAft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P2V : Physical To Virtual</a:t>
            </a:r>
          </a:p>
          <a:p>
            <a:pPr latinLnBrk="0">
              <a:spcAft>
                <a:spcPts val="200"/>
              </a:spcAft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P2C : Physical To Cloud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CF2230C-392E-4F63-AF5C-02F629BC807C}"/>
              </a:ext>
            </a:extLst>
          </p:cNvPr>
          <p:cNvSpPr/>
          <p:nvPr/>
        </p:nvSpPr>
        <p:spPr>
          <a:xfrm>
            <a:off x="2716816" y="5738166"/>
            <a:ext cx="1932944" cy="6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en-US" altLang="ko-KR" sz="1100">
                <a:solidFill>
                  <a:schemeClr val="tx1"/>
                </a:solidFill>
                <a:latin typeface="+mn-ea"/>
              </a:rPr>
              <a:t>V2V : Virtual To Virtual</a:t>
            </a:r>
          </a:p>
          <a:p>
            <a:pPr latinLnBrk="0">
              <a:spcAft>
                <a:spcPts val="200"/>
              </a:spcAft>
            </a:pPr>
            <a:r>
              <a:rPr lang="en-US" altLang="ko-KR" sz="1100">
                <a:solidFill>
                  <a:schemeClr val="tx1"/>
                </a:solidFill>
                <a:latin typeface="+mn-ea"/>
              </a:rPr>
              <a:t>V2C : Virtual To Cloud</a:t>
            </a:r>
          </a:p>
          <a:p>
            <a:pPr latinLnBrk="0">
              <a:spcAft>
                <a:spcPts val="200"/>
              </a:spcAft>
            </a:pPr>
            <a:r>
              <a:rPr lang="en-US" altLang="ko-KR" sz="1100">
                <a:solidFill>
                  <a:schemeClr val="tx1"/>
                </a:solidFill>
                <a:latin typeface="+mn-ea"/>
              </a:rPr>
              <a:t>C2C : Cloud To Cloud</a:t>
            </a:r>
            <a:endParaRPr lang="en-US" altLang="ko-KR" sz="1100" dirty="0" err="1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231D182B-3C23-4F7E-9AA9-C1C2FFC7E1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1002" y="4768247"/>
            <a:ext cx="359695" cy="536494"/>
          </a:xfrm>
          <a:prstGeom prst="rect">
            <a:avLst/>
          </a:prstGeom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F37975C0-3A19-4266-8D9B-8E9AD84B55C5}"/>
              </a:ext>
            </a:extLst>
          </p:cNvPr>
          <p:cNvSpPr/>
          <p:nvPr/>
        </p:nvSpPr>
        <p:spPr>
          <a:xfrm>
            <a:off x="3327050" y="4766494"/>
            <a:ext cx="504000" cy="540000"/>
          </a:xfrm>
          <a:prstGeom prst="rect">
            <a:avLst/>
          </a:prstGeom>
          <a:solidFill>
            <a:srgbClr val="005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VM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093899"/>
      </p:ext>
    </p:extLst>
  </p:cSld>
  <p:clrMapOvr>
    <a:masterClrMapping/>
  </p:clrMapOvr>
</p:sld>
</file>

<file path=ppt/theme/theme1.xml><?xml version="1.0" encoding="utf-8"?>
<a:theme xmlns:a="http://schemas.openxmlformats.org/drawingml/2006/main" name="Veeam Korea Theme 1">
  <a:themeElements>
    <a:clrScheme name="빔(Veeam) 색상">
      <a:dk1>
        <a:sysClr val="windowText" lastClr="000000"/>
      </a:dk1>
      <a:lt1>
        <a:srgbClr val="FFFFFF"/>
      </a:lt1>
      <a:dk2>
        <a:srgbClr val="D6DCE4"/>
      </a:dk2>
      <a:lt2>
        <a:srgbClr val="F2F2F2"/>
      </a:lt2>
      <a:accent1>
        <a:srgbClr val="00B050"/>
      </a:accent1>
      <a:accent2>
        <a:srgbClr val="0070C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I Proposal Fonts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solidFill>
            <a:srgbClr val="003738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 sz="1200" dirty="0">
            <a:solidFill>
              <a:srgbClr val="003738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 anchor="ctr">
        <a:noAutofit/>
      </a:bodyPr>
      <a:lstStyle>
        <a:defPPr algn="ctr">
          <a:defRPr sz="1000" dirty="0" smtClean="0">
            <a:solidFill>
              <a:srgbClr val="003738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Y22, Veeam Korea SI Proposal Template - 2022-01-26.potx" id="{39959A0E-7E74-42F7-885B-4B281A2B9FE7}" vid="{8FB17A86-4D99-45E2-B420-7502B770601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FY22, Veeam Korea SI Proposal Template - 2022-01-26</Template>
  <TotalTime>2399</TotalTime>
  <Words>9074</Words>
  <Application>Microsoft Office PowerPoint</Application>
  <PresentationFormat>A4 용지(210x297mm)</PresentationFormat>
  <Paragraphs>1894</Paragraphs>
  <Slides>77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77</vt:i4>
      </vt:variant>
    </vt:vector>
  </HeadingPairs>
  <TitlesOfParts>
    <vt:vector size="83" baseType="lpstr">
      <vt:lpstr>나눔고딕</vt:lpstr>
      <vt:lpstr>맑은 고딕</vt:lpstr>
      <vt:lpstr>Arial</vt:lpstr>
      <vt:lpstr>Calibri</vt:lpstr>
      <vt:lpstr>Wingdings</vt:lpstr>
      <vt:lpstr>Veeam Korea Theme 1</vt:lpstr>
      <vt:lpstr>PowerPoint 프레젠테이션</vt:lpstr>
      <vt:lpstr>목차</vt:lpstr>
      <vt:lpstr>PowerPoint 프레젠테이션</vt:lpstr>
      <vt:lpstr>제안배경</vt:lpstr>
      <vt:lpstr>제안 목적</vt:lpstr>
      <vt:lpstr>제안범위</vt:lpstr>
      <vt:lpstr>사업 추진전략 (계속)</vt:lpstr>
      <vt:lpstr>사업 추진전략 (계속)</vt:lpstr>
      <vt:lpstr>사업 추진전략 (계속)</vt:lpstr>
      <vt:lpstr>사업 추진전략 (계속)</vt:lpstr>
      <vt:lpstr>사업 추진전략 (계속)</vt:lpstr>
      <vt:lpstr>사업 추진전략 (계속)</vt:lpstr>
      <vt:lpstr>제안특징 및 장점</vt:lpstr>
      <vt:lpstr>기대효과</vt:lpstr>
      <vt:lpstr>제안 솔루션 특장점 (계속)</vt:lpstr>
      <vt:lpstr>제안 솔루션 특장점 (계속)</vt:lpstr>
      <vt:lpstr>제안 솔루션 특장점</vt:lpstr>
      <vt:lpstr>1.2.2 기대 효과</vt:lpstr>
      <vt:lpstr>1.3.1 빔 소프트웨어 코리아 조직</vt:lpstr>
      <vt:lpstr>유럽시장 1위, 글로벌 2위 벤더</vt:lpstr>
      <vt:lpstr>가트너 매직 쿼드런트 리더군 솔루션</vt:lpstr>
      <vt:lpstr>1.4.1 제안사 재무제표 요약</vt:lpstr>
      <vt:lpstr>1.5.1 제안사 사업 수행실적</vt:lpstr>
      <vt:lpstr>1.5.2 빔소프트웨어 국내 레퍼런스</vt:lpstr>
      <vt:lpstr>1.5.3 빔소프트웨어 국내 레퍼런스</vt:lpstr>
      <vt:lpstr>목차</vt:lpstr>
      <vt:lpstr>2.1.1 백업 소프트웨어</vt:lpstr>
      <vt:lpstr>2.1.2 서버</vt:lpstr>
      <vt:lpstr>2.1.2 스토리지</vt:lpstr>
      <vt:lpstr>2.2.1 미래지향 통합 백업 시스템</vt:lpstr>
      <vt:lpstr>2.2.2 단일 플랫폼, 최우수 통합 백업</vt:lpstr>
      <vt:lpstr>2.2.3 VMware 복제 및 헬스체크 모니터링</vt:lpstr>
      <vt:lpstr>2.2.4 VMware VM내 데이터베이스 항목별 신속 복구</vt:lpstr>
      <vt:lpstr>2.2.5 VMware 환경 실시간 헬스체크 모니터링</vt:lpstr>
      <vt:lpstr>2.2.6 Nutanix AHV VM내 데이터베이스 항목별 신속 복구</vt:lpstr>
      <vt:lpstr>2.2.7 쿠버네티스 데이터 보호</vt:lpstr>
      <vt:lpstr>2.2.8 대용량 고속 백업과 복구</vt:lpstr>
      <vt:lpstr>2.2.9 강력한 랜섬웨어 대응 기술</vt:lpstr>
      <vt:lpstr>2.2.10 OS 베어메탈 리커버리 (Baret Metal Recovery)</vt:lpstr>
      <vt:lpstr>2.2.11 유연한 백업 정책 지원</vt:lpstr>
      <vt:lpstr>2.2.12 플랫폼 자동인지 백업</vt:lpstr>
      <vt:lpstr>2.2.13 우수한 공간효율 및 암호화 기술</vt:lpstr>
      <vt:lpstr>2.2.14 하이브리드 클라우드 통합 백업 솔루션</vt:lpstr>
      <vt:lpstr>2.2.X</vt:lpstr>
      <vt:lpstr>2.3.1 기능 조견표</vt:lpstr>
      <vt:lpstr>2.3.2 대상 시스템</vt:lpstr>
      <vt:lpstr>2.3.3 목표 백업 시스템 구성도</vt:lpstr>
      <vt:lpstr>2.3.4 백업 정책 운영 방안</vt:lpstr>
      <vt:lpstr>2.3.5 백업 시스템 장애대책 (계속)</vt:lpstr>
      <vt:lpstr>2.3.6 백업 시스템 장애대책</vt:lpstr>
      <vt:lpstr>2.3.7 제안 용량 산정 (계산)</vt:lpstr>
      <vt:lpstr>2.3.7 제안 용량 산정 (계산)</vt:lpstr>
      <vt:lpstr>2.3.8 유사 구축 사례</vt:lpstr>
      <vt:lpstr>목차</vt:lpstr>
      <vt:lpstr>3.1.1 사업 수행 추진조직 및 업무분장</vt:lpstr>
      <vt:lpstr>3.1.2 사업 추진 일정 계획</vt:lpstr>
      <vt:lpstr>3.1.3 사업 구축 일정</vt:lpstr>
      <vt:lpstr>3.2.1 사업수행 인력 현황</vt:lpstr>
      <vt:lpstr>3.2.1 사업수행 이력 사항</vt:lpstr>
      <vt:lpstr>3.3.1 위험요소 관리 개요</vt:lpstr>
      <vt:lpstr>3.3.2 위험요소 분석 및 대처방안</vt:lpstr>
      <vt:lpstr>3.3.3 전 단계에 걸친 위험요소 관리활동 </vt:lpstr>
      <vt:lpstr>3.3.4 기존업무와 영향도 분석 </vt:lpstr>
      <vt:lpstr>3.4.1 모의시험 계획 (계속)</vt:lpstr>
      <vt:lpstr>3.4.1 모의시험 계획</vt:lpstr>
      <vt:lpstr>3.4.2 설치 장비 품질보증 계획</vt:lpstr>
      <vt:lpstr>목차</vt:lpstr>
      <vt:lpstr>4.1.1 고장 신고 접수 후 완료까지의 절차</vt:lpstr>
      <vt:lpstr>4.2.1 Warranty 내용</vt:lpstr>
      <vt:lpstr>4.3.1 교육 훈련 및 기술이전 계획</vt:lpstr>
      <vt:lpstr>4.3.1 기술지원 방안</vt:lpstr>
      <vt:lpstr>4.3.1 기술지원 방안 (계속)</vt:lpstr>
      <vt:lpstr>4.3.1 기술지원 방안</vt:lpstr>
      <vt:lpstr>목차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Edward Kihun</dc:creator>
  <cp:lastModifiedBy>Kim Edward Kihun</cp:lastModifiedBy>
  <cp:revision>541</cp:revision>
  <dcterms:created xsi:type="dcterms:W3CDTF">2022-01-26T11:12:45Z</dcterms:created>
  <dcterms:modified xsi:type="dcterms:W3CDTF">2022-02-28T03:17:23Z</dcterms:modified>
</cp:coreProperties>
</file>